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539" r:id="rId2"/>
    <p:sldId id="260" r:id="rId3"/>
    <p:sldId id="509" r:id="rId4"/>
    <p:sldId id="385" r:id="rId5"/>
    <p:sldId id="597" r:id="rId6"/>
    <p:sldId id="631" r:id="rId7"/>
    <p:sldId id="605" r:id="rId8"/>
    <p:sldId id="549" r:id="rId9"/>
    <p:sldId id="949" r:id="rId10"/>
    <p:sldId id="635" r:id="rId11"/>
    <p:sldId id="950" r:id="rId12"/>
    <p:sldId id="648" r:id="rId13"/>
    <p:sldId id="592" r:id="rId14"/>
    <p:sldId id="642" r:id="rId15"/>
    <p:sldId id="650" r:id="rId16"/>
    <p:sldId id="652" r:id="rId17"/>
    <p:sldId id="692" r:id="rId18"/>
    <p:sldId id="654" r:id="rId19"/>
    <p:sldId id="655" r:id="rId20"/>
    <p:sldId id="693" r:id="rId21"/>
    <p:sldId id="475" r:id="rId22"/>
    <p:sldId id="277" r:id="rId23"/>
    <p:sldId id="279" r:id="rId24"/>
    <p:sldId id="440" r:id="rId25"/>
    <p:sldId id="441" r:id="rId26"/>
    <p:sldId id="486" r:id="rId27"/>
    <p:sldId id="523" r:id="rId28"/>
    <p:sldId id="524" r:id="rId29"/>
    <p:sldId id="525" r:id="rId30"/>
    <p:sldId id="526" r:id="rId31"/>
    <p:sldId id="527" r:id="rId32"/>
    <p:sldId id="528" r:id="rId33"/>
    <p:sldId id="529" r:id="rId34"/>
    <p:sldId id="530" r:id="rId35"/>
    <p:sldId id="478" r:id="rId36"/>
    <p:sldId id="479" r:id="rId37"/>
    <p:sldId id="480" r:id="rId38"/>
    <p:sldId id="477" r:id="rId39"/>
    <p:sldId id="951" r:id="rId40"/>
    <p:sldId id="566" r:id="rId41"/>
    <p:sldId id="656" r:id="rId42"/>
    <p:sldId id="694" r:id="rId43"/>
    <p:sldId id="695" r:id="rId44"/>
    <p:sldId id="696" r:id="rId45"/>
    <p:sldId id="697" r:id="rId46"/>
    <p:sldId id="698" r:id="rId47"/>
    <p:sldId id="699" r:id="rId48"/>
    <p:sldId id="700" r:id="rId49"/>
    <p:sldId id="701" r:id="rId50"/>
    <p:sldId id="744" r:id="rId51"/>
    <p:sldId id="745" r:id="rId52"/>
    <p:sldId id="746" r:id="rId53"/>
    <p:sldId id="747" r:id="rId54"/>
    <p:sldId id="748" r:id="rId55"/>
    <p:sldId id="749" r:id="rId56"/>
    <p:sldId id="707" r:id="rId57"/>
    <p:sldId id="753" r:id="rId58"/>
    <p:sldId id="754" r:id="rId59"/>
    <p:sldId id="702" r:id="rId60"/>
    <p:sldId id="703" r:id="rId61"/>
    <p:sldId id="704" r:id="rId62"/>
    <p:sldId id="705" r:id="rId63"/>
    <p:sldId id="706" r:id="rId64"/>
    <p:sldId id="691" r:id="rId65"/>
    <p:sldId id="657" r:id="rId66"/>
    <p:sldId id="660" r:id="rId67"/>
    <p:sldId id="890" r:id="rId68"/>
    <p:sldId id="680" r:id="rId69"/>
    <p:sldId id="522" r:id="rId70"/>
    <p:sldId id="906" r:id="rId71"/>
    <p:sldId id="908" r:id="rId72"/>
    <p:sldId id="909" r:id="rId73"/>
    <p:sldId id="911" r:id="rId74"/>
    <p:sldId id="288" r:id="rId75"/>
    <p:sldId id="289" r:id="rId76"/>
  </p:sldIdLst>
  <p:sldSz cx="12188825" cy="6858000"/>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3E4"/>
    <a:srgbClr val="FF7700"/>
    <a:srgbClr val="FFFF99"/>
    <a:srgbClr val="C2C2BC"/>
    <a:srgbClr val="B7C7D5"/>
    <a:srgbClr val="AFC8DD"/>
    <a:srgbClr val="CAC2B4"/>
    <a:srgbClr val="BACACE"/>
    <a:srgbClr val="79DD79"/>
    <a:srgbClr val="ABE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8" autoAdjust="0"/>
    <p:restoredTop sz="50000" autoAdjust="0"/>
  </p:normalViewPr>
  <p:slideViewPr>
    <p:cSldViewPr snapToGrid="0">
      <p:cViewPr varScale="1">
        <p:scale>
          <a:sx n="118" d="100"/>
          <a:sy n="118" d="100"/>
        </p:scale>
        <p:origin x="208" y="912"/>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103" d="100"/>
          <a:sy n="103" d="100"/>
        </p:scale>
        <p:origin x="-432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image" Target="../media/image148.png"/></Relationships>
</file>

<file path=ppt/diagrams/_rels/data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image" Target="../media/image153.png"/><Relationship Id="rId4" Type="http://schemas.openxmlformats.org/officeDocument/2006/relationships/image" Target="../media/image149.png"/></Relationships>
</file>

<file path=ppt/diagrams/_rels/data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image" Target="../media/image149.png"/></Relationships>
</file>

<file path=ppt/diagrams/_rels/data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51.png"/></Relationships>
</file>

<file path=ppt/diagrams/_rels/data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png"/><Relationship Id="rId1" Type="http://schemas.openxmlformats.org/officeDocument/2006/relationships/image" Target="../media/image149.png"/></Relationships>
</file>

<file path=ppt/diagrams/_rels/data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png"/><Relationship Id="rId1" Type="http://schemas.openxmlformats.org/officeDocument/2006/relationships/image" Target="../media/image153.png"/><Relationship Id="rId4" Type="http://schemas.openxmlformats.org/officeDocument/2006/relationships/image" Target="../media/image149.png"/></Relationships>
</file>

<file path=ppt/diagrams/_rels/data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2.png"/><Relationship Id="rId1" Type="http://schemas.openxmlformats.org/officeDocument/2006/relationships/image" Target="../media/image150.png"/></Relationships>
</file>

<file path=ppt/diagrams/_rels/data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image" Target="../media/image154.png"/><Relationship Id="rId4" Type="http://schemas.openxmlformats.org/officeDocument/2006/relationships/image" Target="../media/image149.png"/></Relationships>
</file>

<file path=ppt/diagrams/_rels/data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image" Target="../media/image153.png"/><Relationship Id="rId4" Type="http://schemas.openxmlformats.org/officeDocument/2006/relationships/image" Target="../media/image149.png"/></Relationships>
</file>

<file path=ppt/diagrams/_rels/data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image" Target="../media/image154.png"/><Relationship Id="rId4" Type="http://schemas.openxmlformats.org/officeDocument/2006/relationships/image" Target="../media/image14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image" Target="../media/image148.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image" Target="../media/image153.png"/><Relationship Id="rId4" Type="http://schemas.openxmlformats.org/officeDocument/2006/relationships/image" Target="../media/image14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8.png"/><Relationship Id="rId1" Type="http://schemas.openxmlformats.org/officeDocument/2006/relationships/image" Target="../media/image1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5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png"/><Relationship Id="rId1" Type="http://schemas.openxmlformats.org/officeDocument/2006/relationships/image" Target="../media/image14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8.png"/><Relationship Id="rId1" Type="http://schemas.openxmlformats.org/officeDocument/2006/relationships/image" Target="../media/image153.png"/><Relationship Id="rId4" Type="http://schemas.openxmlformats.org/officeDocument/2006/relationships/image" Target="../media/image1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52.png"/><Relationship Id="rId1" Type="http://schemas.openxmlformats.org/officeDocument/2006/relationships/image" Target="../media/image150.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image" Target="../media/image154.png"/><Relationship Id="rId4" Type="http://schemas.openxmlformats.org/officeDocument/2006/relationships/image" Target="../media/image14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4.png"/><Relationship Id="rId1" Type="http://schemas.openxmlformats.org/officeDocument/2006/relationships/image" Target="../media/image153.png"/><Relationship Id="rId4" Type="http://schemas.openxmlformats.org/officeDocument/2006/relationships/image" Target="../media/image14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5.png"/><Relationship Id="rId1" Type="http://schemas.openxmlformats.org/officeDocument/2006/relationships/image" Target="../media/image154.png"/><Relationship Id="rId4" Type="http://schemas.openxmlformats.org/officeDocument/2006/relationships/image" Target="../media/image14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1737B8-EDCD-49C4-949F-5C1444364859}" type="doc">
      <dgm:prSet loTypeId="urn:microsoft.com/office/officeart/2005/8/layout/vList4#2" loCatId="list" qsTypeId="urn:microsoft.com/office/officeart/2005/8/quickstyle/simple1" qsCatId="simple" csTypeId="urn:microsoft.com/office/officeart/2005/8/colors/accent0_3" csCatId="mainScheme" phldr="1"/>
      <dgm:spPr/>
      <dgm:t>
        <a:bodyPr/>
        <a:lstStyle/>
        <a:p>
          <a:endParaRPr lang="en-US"/>
        </a:p>
      </dgm:t>
    </dgm:pt>
    <dgm:pt modelId="{495E69F0-0E79-4296-9768-34F955B362BE}">
      <dgm:prSet custT="1"/>
      <dgm:spPr/>
      <dgm:t>
        <a:bodyPr/>
        <a:lstStyle/>
        <a:p>
          <a:r>
            <a:rPr lang="en-US" sz="2400" dirty="0"/>
            <a:t>In-Memory OLTP Cache</a:t>
          </a:r>
        </a:p>
      </dgm:t>
    </dgm:pt>
    <dgm:pt modelId="{99A65A7F-3CD9-494F-BAD3-8E6BCB1C4035}" type="parTrans" cxnId="{2C67F1E5-4EC1-4D3A-A85C-E0B2E87DE475}">
      <dgm:prSet/>
      <dgm:spPr/>
      <dgm:t>
        <a:bodyPr/>
        <a:lstStyle/>
        <a:p>
          <a:endParaRPr lang="en-US"/>
        </a:p>
      </dgm:t>
    </dgm:pt>
    <dgm:pt modelId="{29D4E348-9DA5-4D0E-B93E-2775B5FA41D6}" type="sibTrans" cxnId="{2C67F1E5-4EC1-4D3A-A85C-E0B2E87DE475}">
      <dgm:prSet/>
      <dgm:spPr/>
      <dgm:t>
        <a:bodyPr/>
        <a:lstStyle/>
        <a:p>
          <a:endParaRPr lang="en-US"/>
        </a:p>
      </dgm:t>
    </dgm:pt>
    <dgm:pt modelId="{F9154E92-6187-4CB2-A732-F15682A87CAF}">
      <dgm:prSet custT="1"/>
      <dgm:spPr/>
      <dgm:t>
        <a:bodyPr/>
        <a:lstStyle/>
        <a:p>
          <a:r>
            <a:rPr lang="en-US" sz="2400" dirty="0"/>
            <a:t>Flash Cache</a:t>
          </a:r>
        </a:p>
      </dgm:t>
    </dgm:pt>
    <dgm:pt modelId="{CED2D02F-700B-4157-A3F1-047088907A64}" type="parTrans" cxnId="{E84734D3-813A-4C1F-A0E3-C39EDC21F86B}">
      <dgm:prSet/>
      <dgm:spPr/>
      <dgm:t>
        <a:bodyPr/>
        <a:lstStyle/>
        <a:p>
          <a:endParaRPr lang="en-US"/>
        </a:p>
      </dgm:t>
    </dgm:pt>
    <dgm:pt modelId="{CDD1D4BE-4791-4BC2-A64F-1D06765B973D}" type="sibTrans" cxnId="{E84734D3-813A-4C1F-A0E3-C39EDC21F86B}">
      <dgm:prSet/>
      <dgm:spPr/>
      <dgm:t>
        <a:bodyPr/>
        <a:lstStyle/>
        <a:p>
          <a:endParaRPr lang="en-US"/>
        </a:p>
      </dgm:t>
    </dgm:pt>
    <dgm:pt modelId="{8B5D1010-62CF-4DE4-AF44-960A76B32534}">
      <dgm:prSet custT="1"/>
      <dgm:spPr/>
      <dgm:t>
        <a:bodyPr/>
        <a:lstStyle/>
        <a:p>
          <a:r>
            <a:rPr lang="en-US" sz="2400" dirty="0"/>
            <a:t>Hard Disk Drive</a:t>
          </a:r>
        </a:p>
      </dgm:t>
    </dgm:pt>
    <dgm:pt modelId="{2BF6DD4C-0AC4-4C15-9DD0-4034FAADBB00}" type="parTrans" cxnId="{F63D4F68-BEF6-4629-B7F8-10B8853AAD8F}">
      <dgm:prSet/>
      <dgm:spPr/>
      <dgm:t>
        <a:bodyPr/>
        <a:lstStyle/>
        <a:p>
          <a:endParaRPr lang="en-US"/>
        </a:p>
      </dgm:t>
    </dgm:pt>
    <dgm:pt modelId="{6962F435-CE73-4AAA-BE1E-231A83D3CC8D}" type="sibTrans" cxnId="{F63D4F68-BEF6-4629-B7F8-10B8853AAD8F}">
      <dgm:prSet/>
      <dgm:spPr/>
      <dgm:t>
        <a:bodyPr/>
        <a:lstStyle/>
        <a:p>
          <a:endParaRPr lang="en-US"/>
        </a:p>
      </dgm:t>
    </dgm:pt>
    <dgm:pt modelId="{EE467AAD-406F-4FB9-9030-04DCD67EFE85}">
      <dgm:prSet custT="1"/>
      <dgm:spPr/>
      <dgm:t>
        <a:bodyPr/>
        <a:lstStyle/>
        <a:p>
          <a:r>
            <a:rPr lang="en-US" sz="2400" dirty="0"/>
            <a:t>DB Buffer Cache</a:t>
          </a:r>
        </a:p>
      </dgm:t>
    </dgm:pt>
    <dgm:pt modelId="{2A379D4E-E2CB-4E2C-B2FC-E06C6160BC46}" type="parTrans" cxnId="{A30263D3-32FC-46AF-9052-0E0EE9C7E3F2}">
      <dgm:prSet/>
      <dgm:spPr/>
      <dgm:t>
        <a:bodyPr/>
        <a:lstStyle/>
        <a:p>
          <a:endParaRPr lang="en-US"/>
        </a:p>
      </dgm:t>
    </dgm:pt>
    <dgm:pt modelId="{EC05246F-2CE5-4DDC-BF8A-514183678A8C}" type="sibTrans" cxnId="{A30263D3-32FC-46AF-9052-0E0EE9C7E3F2}">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E379E9F8-8985-4240-8142-132B2265DB5C}" type="pres">
      <dgm:prSet presAssocID="{EE467AAD-406F-4FB9-9030-04DCD67EFE85}" presName="comp" presStyleCnt="0"/>
      <dgm:spPr/>
    </dgm:pt>
    <dgm:pt modelId="{5D27F6A7-1056-419B-A93E-1A5E47395B7C}" type="pres">
      <dgm:prSet presAssocID="{EE467AAD-406F-4FB9-9030-04DCD67EFE85}" presName="box" presStyleLbl="node1" presStyleIdx="0" presStyleCnt="4"/>
      <dgm:spPr/>
    </dgm:pt>
    <dgm:pt modelId="{C21DA8EF-36BF-420D-8D1A-80F22140147C}" type="pres">
      <dgm:prSet presAssocID="{EE467AAD-406F-4FB9-9030-04DCD67EFE85}" presName="img" presStyleLbl="fgImgPlace1" presStyleIdx="0"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654D0D9-EE8C-49D2-A98B-A95FA4567F90}" type="pres">
      <dgm:prSet presAssocID="{EE467AAD-406F-4FB9-9030-04DCD67EFE85}" presName="text" presStyleLbl="node1" presStyleIdx="0" presStyleCnt="4">
        <dgm:presLayoutVars>
          <dgm:bulletEnabled val="1"/>
        </dgm:presLayoutVars>
      </dgm:prSet>
      <dgm:spPr/>
    </dgm:pt>
    <dgm:pt modelId="{C2CA3BE1-5412-4254-A4A1-53C91DEF59A7}" type="pres">
      <dgm:prSet presAssocID="{EC05246F-2CE5-4DDC-BF8A-514183678A8C}" presName="spacer" presStyleCnt="0"/>
      <dgm:spPr/>
    </dgm:pt>
    <dgm:pt modelId="{24060AEE-4580-48BE-9442-CB7C593F957B}" type="pres">
      <dgm:prSet presAssocID="{495E69F0-0E79-4296-9768-34F955B362BE}" presName="comp" presStyleCnt="0"/>
      <dgm:spPr/>
    </dgm:pt>
    <dgm:pt modelId="{5F54043A-96B6-4A1F-B08A-3D175A2EA5A9}" type="pres">
      <dgm:prSet presAssocID="{495E69F0-0E79-4296-9768-34F955B362BE}" presName="box" presStyleLbl="node1" presStyleIdx="1" presStyleCnt="4"/>
      <dgm:spPr/>
    </dgm:pt>
    <dgm:pt modelId="{88AF5B2D-7E4A-4685-B5FD-EF55BD524CF1}" type="pres">
      <dgm:prSet presAssocID="{495E69F0-0E79-4296-9768-34F955B362BE}" presName="img" presStyleLbl="fgImgPlace1" presStyleIdx="1"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1195F720-E4BA-4D1E-B4C6-D5FBA74A73F2}" type="pres">
      <dgm:prSet presAssocID="{495E69F0-0E79-4296-9768-34F955B362BE}" presName="text" presStyleLbl="node1" presStyleIdx="1" presStyleCnt="4">
        <dgm:presLayoutVars>
          <dgm:bulletEnabled val="1"/>
        </dgm:presLayoutVars>
      </dgm:prSet>
      <dgm:spPr/>
    </dgm:pt>
    <dgm:pt modelId="{5BDEBAB2-9D62-4E52-83A4-4918D19E536D}" type="pres">
      <dgm:prSet presAssocID="{29D4E348-9DA5-4D0E-B93E-2775B5FA41D6}" presName="spacer" presStyleCnt="0"/>
      <dgm:spPr/>
    </dgm:pt>
    <dgm:pt modelId="{49F8923A-CCA5-4FDF-8E52-4634C5C62554}" type="pres">
      <dgm:prSet presAssocID="{F9154E92-6187-4CB2-A732-F15682A87CAF}" presName="comp" presStyleCnt="0"/>
      <dgm:spPr/>
    </dgm:pt>
    <dgm:pt modelId="{BED73823-8619-409A-8598-CFA7615F04D0}" type="pres">
      <dgm:prSet presAssocID="{F9154E92-6187-4CB2-A732-F15682A87CAF}" presName="box" presStyleLbl="node1" presStyleIdx="2" presStyleCnt="4"/>
      <dgm:spPr/>
    </dgm:pt>
    <dgm:pt modelId="{5D87C0DF-2076-4991-9BF3-AD8BEBC6842F}" type="pres">
      <dgm:prSet presAssocID="{F9154E92-6187-4CB2-A732-F15682A87CAF}" presName="img" presStyleLbl="fgImgPlace1" presStyleIdx="2"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16A0502B-75FF-4C6D-833C-4537CF78229D}" type="pres">
      <dgm:prSet presAssocID="{F9154E92-6187-4CB2-A732-F15682A87CAF}" presName="text" presStyleLbl="node1" presStyleIdx="2" presStyleCnt="4">
        <dgm:presLayoutVars>
          <dgm:bulletEnabled val="1"/>
        </dgm:presLayoutVars>
      </dgm:prSet>
      <dgm:spPr/>
    </dgm:pt>
    <dgm:pt modelId="{97AB4A50-33EC-4554-8342-465DF0CF4596}" type="pres">
      <dgm:prSet presAssocID="{CDD1D4BE-4791-4BC2-A64F-1D06765B973D}" presName="spacer" presStyleCnt="0"/>
      <dgm:spPr/>
    </dgm:pt>
    <dgm:pt modelId="{D6C86BBF-B911-40AB-B0A9-47149EB91DA4}" type="pres">
      <dgm:prSet presAssocID="{8B5D1010-62CF-4DE4-AF44-960A76B32534}" presName="comp" presStyleCnt="0"/>
      <dgm:spPr/>
    </dgm:pt>
    <dgm:pt modelId="{5ABFFCF1-EBDB-4D7D-9C8A-20B0FD5FFA7C}" type="pres">
      <dgm:prSet presAssocID="{8B5D1010-62CF-4DE4-AF44-960A76B32534}" presName="box" presStyleLbl="node1" presStyleIdx="3" presStyleCnt="4"/>
      <dgm:spPr/>
    </dgm:pt>
    <dgm:pt modelId="{C68816D4-124E-4FB8-BDB6-7B9FBD00B13A}" type="pres">
      <dgm:prSet presAssocID="{8B5D1010-62CF-4DE4-AF44-960A76B32534}" presName="img" presStyleLbl="fgImgPlace1" presStyleIdx="3" presStyleCnt="4"/>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7920114-0EA5-47DB-9396-28261ED7DCED}" type="pres">
      <dgm:prSet presAssocID="{8B5D1010-62CF-4DE4-AF44-960A76B32534}" presName="text" presStyleLbl="node1" presStyleIdx="3" presStyleCnt="4">
        <dgm:presLayoutVars>
          <dgm:bulletEnabled val="1"/>
        </dgm:presLayoutVars>
      </dgm:prSet>
      <dgm:spPr/>
    </dgm:pt>
  </dgm:ptLst>
  <dgm:cxnLst>
    <dgm:cxn modelId="{7836A32E-496D-704D-AC82-F196830EB3FF}" type="presOf" srcId="{495E69F0-0E79-4296-9768-34F955B362BE}" destId="{5F54043A-96B6-4A1F-B08A-3D175A2EA5A9}" srcOrd="0" destOrd="0" presId="urn:microsoft.com/office/officeart/2005/8/layout/vList4#2"/>
    <dgm:cxn modelId="{37851139-2304-B042-9F88-9DA001ADE70A}" type="presOf" srcId="{8B5D1010-62CF-4DE4-AF44-960A76B32534}" destId="{5ABFFCF1-EBDB-4D7D-9C8A-20B0FD5FFA7C}" srcOrd="0" destOrd="0" presId="urn:microsoft.com/office/officeart/2005/8/layout/vList4#2"/>
    <dgm:cxn modelId="{625A035E-4F3A-5D49-A2BF-9A4F6F0B0DAA}" type="presOf" srcId="{8B5D1010-62CF-4DE4-AF44-960A76B32534}" destId="{17920114-0EA5-47DB-9396-28261ED7DCED}" srcOrd="1" destOrd="0" presId="urn:microsoft.com/office/officeart/2005/8/layout/vList4#2"/>
    <dgm:cxn modelId="{F63D4F68-BEF6-4629-B7F8-10B8853AAD8F}" srcId="{241737B8-EDCD-49C4-949F-5C1444364859}" destId="{8B5D1010-62CF-4DE4-AF44-960A76B32534}" srcOrd="3" destOrd="0" parTransId="{2BF6DD4C-0AC4-4C15-9DD0-4034FAADBB00}" sibTransId="{6962F435-CE73-4AAA-BE1E-231A83D3CC8D}"/>
    <dgm:cxn modelId="{E57D866C-F24D-3847-9D65-9D20FF73A97E}" type="presOf" srcId="{EE467AAD-406F-4FB9-9030-04DCD67EFE85}" destId="{6654D0D9-EE8C-49D2-A98B-A95FA4567F90}" srcOrd="1" destOrd="0" presId="urn:microsoft.com/office/officeart/2005/8/layout/vList4#2"/>
    <dgm:cxn modelId="{8DBCA885-42B7-B242-91D0-EB61B10DF368}" type="presOf" srcId="{495E69F0-0E79-4296-9768-34F955B362BE}" destId="{1195F720-E4BA-4D1E-B4C6-D5FBA74A73F2}" srcOrd="1" destOrd="0" presId="urn:microsoft.com/office/officeart/2005/8/layout/vList4#2"/>
    <dgm:cxn modelId="{2985DA8B-A757-014C-8117-2BB582D27BCB}" type="presOf" srcId="{241737B8-EDCD-49C4-949F-5C1444364859}" destId="{8671D1DF-718B-408F-8643-C77D913AFBD5}" srcOrd="0" destOrd="0" presId="urn:microsoft.com/office/officeart/2005/8/layout/vList4#2"/>
    <dgm:cxn modelId="{FCB389A9-0896-3947-A987-5712282DAEED}" type="presOf" srcId="{F9154E92-6187-4CB2-A732-F15682A87CAF}" destId="{BED73823-8619-409A-8598-CFA7615F04D0}" srcOrd="0" destOrd="0" presId="urn:microsoft.com/office/officeart/2005/8/layout/vList4#2"/>
    <dgm:cxn modelId="{94704FBA-8E96-5349-A08D-0EED86626E26}" type="presOf" srcId="{EE467AAD-406F-4FB9-9030-04DCD67EFE85}" destId="{5D27F6A7-1056-419B-A93E-1A5E47395B7C}" srcOrd="0" destOrd="0" presId="urn:microsoft.com/office/officeart/2005/8/layout/vList4#2"/>
    <dgm:cxn modelId="{E84734D3-813A-4C1F-A0E3-C39EDC21F86B}" srcId="{241737B8-EDCD-49C4-949F-5C1444364859}" destId="{F9154E92-6187-4CB2-A732-F15682A87CAF}" srcOrd="2" destOrd="0" parTransId="{CED2D02F-700B-4157-A3F1-047088907A64}" sibTransId="{CDD1D4BE-4791-4BC2-A64F-1D06765B973D}"/>
    <dgm:cxn modelId="{A30263D3-32FC-46AF-9052-0E0EE9C7E3F2}" srcId="{241737B8-EDCD-49C4-949F-5C1444364859}" destId="{EE467AAD-406F-4FB9-9030-04DCD67EFE85}" srcOrd="0" destOrd="0" parTransId="{2A379D4E-E2CB-4E2C-B2FC-E06C6160BC46}" sibTransId="{EC05246F-2CE5-4DDC-BF8A-514183678A8C}"/>
    <dgm:cxn modelId="{5AE8E3E1-BA42-1A48-81D1-919A78FFFD46}" type="presOf" srcId="{F9154E92-6187-4CB2-A732-F15682A87CAF}" destId="{16A0502B-75FF-4C6D-833C-4537CF78229D}" srcOrd="1" destOrd="0" presId="urn:microsoft.com/office/officeart/2005/8/layout/vList4#2"/>
    <dgm:cxn modelId="{2C67F1E5-4EC1-4D3A-A85C-E0B2E87DE475}" srcId="{241737B8-EDCD-49C4-949F-5C1444364859}" destId="{495E69F0-0E79-4296-9768-34F955B362BE}" srcOrd="1" destOrd="0" parTransId="{99A65A7F-3CD9-494F-BAD3-8E6BCB1C4035}" sibTransId="{29D4E348-9DA5-4D0E-B93E-2775B5FA41D6}"/>
    <dgm:cxn modelId="{0EB091A5-F227-5C45-9AE9-6F70F804FC6F}" type="presParOf" srcId="{8671D1DF-718B-408F-8643-C77D913AFBD5}" destId="{E379E9F8-8985-4240-8142-132B2265DB5C}" srcOrd="0" destOrd="0" presId="urn:microsoft.com/office/officeart/2005/8/layout/vList4#2"/>
    <dgm:cxn modelId="{9E3FEE01-829C-694D-B31A-6096348F477B}" type="presParOf" srcId="{E379E9F8-8985-4240-8142-132B2265DB5C}" destId="{5D27F6A7-1056-419B-A93E-1A5E47395B7C}" srcOrd="0" destOrd="0" presId="urn:microsoft.com/office/officeart/2005/8/layout/vList4#2"/>
    <dgm:cxn modelId="{880C25B4-3B87-A145-ABDC-B35EFE6A7DF8}" type="presParOf" srcId="{E379E9F8-8985-4240-8142-132B2265DB5C}" destId="{C21DA8EF-36BF-420D-8D1A-80F22140147C}" srcOrd="1" destOrd="0" presId="urn:microsoft.com/office/officeart/2005/8/layout/vList4#2"/>
    <dgm:cxn modelId="{C4695A68-1144-984C-987D-7B6327D4C507}" type="presParOf" srcId="{E379E9F8-8985-4240-8142-132B2265DB5C}" destId="{6654D0D9-EE8C-49D2-A98B-A95FA4567F90}" srcOrd="2" destOrd="0" presId="urn:microsoft.com/office/officeart/2005/8/layout/vList4#2"/>
    <dgm:cxn modelId="{EBEBB032-AB50-D241-AEC4-617F273ADC75}" type="presParOf" srcId="{8671D1DF-718B-408F-8643-C77D913AFBD5}" destId="{C2CA3BE1-5412-4254-A4A1-53C91DEF59A7}" srcOrd="1" destOrd="0" presId="urn:microsoft.com/office/officeart/2005/8/layout/vList4#2"/>
    <dgm:cxn modelId="{87A4FD8B-02EC-F24F-B4C0-72C709120355}" type="presParOf" srcId="{8671D1DF-718B-408F-8643-C77D913AFBD5}" destId="{24060AEE-4580-48BE-9442-CB7C593F957B}" srcOrd="2" destOrd="0" presId="urn:microsoft.com/office/officeart/2005/8/layout/vList4#2"/>
    <dgm:cxn modelId="{F4A9EBDA-CAAF-D948-88CA-00E22DE07573}" type="presParOf" srcId="{24060AEE-4580-48BE-9442-CB7C593F957B}" destId="{5F54043A-96B6-4A1F-B08A-3D175A2EA5A9}" srcOrd="0" destOrd="0" presId="urn:microsoft.com/office/officeart/2005/8/layout/vList4#2"/>
    <dgm:cxn modelId="{01A678D4-6FFA-7140-B13F-F663C261AF0A}" type="presParOf" srcId="{24060AEE-4580-48BE-9442-CB7C593F957B}" destId="{88AF5B2D-7E4A-4685-B5FD-EF55BD524CF1}" srcOrd="1" destOrd="0" presId="urn:microsoft.com/office/officeart/2005/8/layout/vList4#2"/>
    <dgm:cxn modelId="{59E98337-EE80-7343-B7A4-EC6F1F76173B}" type="presParOf" srcId="{24060AEE-4580-48BE-9442-CB7C593F957B}" destId="{1195F720-E4BA-4D1E-B4C6-D5FBA74A73F2}" srcOrd="2" destOrd="0" presId="urn:microsoft.com/office/officeart/2005/8/layout/vList4#2"/>
    <dgm:cxn modelId="{6188BB1A-DF3C-B245-9C44-967635C4A473}" type="presParOf" srcId="{8671D1DF-718B-408F-8643-C77D913AFBD5}" destId="{5BDEBAB2-9D62-4E52-83A4-4918D19E536D}" srcOrd="3" destOrd="0" presId="urn:microsoft.com/office/officeart/2005/8/layout/vList4#2"/>
    <dgm:cxn modelId="{2A47C4FB-5F0B-2347-8953-02DDEFA0E652}" type="presParOf" srcId="{8671D1DF-718B-408F-8643-C77D913AFBD5}" destId="{49F8923A-CCA5-4FDF-8E52-4634C5C62554}" srcOrd="4" destOrd="0" presId="urn:microsoft.com/office/officeart/2005/8/layout/vList4#2"/>
    <dgm:cxn modelId="{B3246292-E1FE-DC43-9623-3EE52DB87568}" type="presParOf" srcId="{49F8923A-CCA5-4FDF-8E52-4634C5C62554}" destId="{BED73823-8619-409A-8598-CFA7615F04D0}" srcOrd="0" destOrd="0" presId="urn:microsoft.com/office/officeart/2005/8/layout/vList4#2"/>
    <dgm:cxn modelId="{478F36C2-B7FE-E441-B82A-85783E256F44}" type="presParOf" srcId="{49F8923A-CCA5-4FDF-8E52-4634C5C62554}" destId="{5D87C0DF-2076-4991-9BF3-AD8BEBC6842F}" srcOrd="1" destOrd="0" presId="urn:microsoft.com/office/officeart/2005/8/layout/vList4#2"/>
    <dgm:cxn modelId="{CD04A1BC-0FAD-0148-8D14-EB36F10C545B}" type="presParOf" srcId="{49F8923A-CCA5-4FDF-8E52-4634C5C62554}" destId="{16A0502B-75FF-4C6D-833C-4537CF78229D}" srcOrd="2" destOrd="0" presId="urn:microsoft.com/office/officeart/2005/8/layout/vList4#2"/>
    <dgm:cxn modelId="{A415288E-62F6-124D-8141-1A5593560FED}" type="presParOf" srcId="{8671D1DF-718B-408F-8643-C77D913AFBD5}" destId="{97AB4A50-33EC-4554-8342-465DF0CF4596}" srcOrd="5" destOrd="0" presId="urn:microsoft.com/office/officeart/2005/8/layout/vList4#2"/>
    <dgm:cxn modelId="{3208E16A-CA4F-024C-968A-3F3B36273D25}" type="presParOf" srcId="{8671D1DF-718B-408F-8643-C77D913AFBD5}" destId="{D6C86BBF-B911-40AB-B0A9-47149EB91DA4}" srcOrd="6" destOrd="0" presId="urn:microsoft.com/office/officeart/2005/8/layout/vList4#2"/>
    <dgm:cxn modelId="{550EBA46-6797-F743-8928-7A84A3452B0A}" type="presParOf" srcId="{D6C86BBF-B911-40AB-B0A9-47149EB91DA4}" destId="{5ABFFCF1-EBDB-4D7D-9C8A-20B0FD5FFA7C}" srcOrd="0" destOrd="0" presId="urn:microsoft.com/office/officeart/2005/8/layout/vList4#2"/>
    <dgm:cxn modelId="{8F66F081-C21F-D441-ACA4-4A6BDD596698}" type="presParOf" srcId="{D6C86BBF-B911-40AB-B0A9-47149EB91DA4}" destId="{C68816D4-124E-4FB8-BDB6-7B9FBD00B13A}" srcOrd="1" destOrd="0" presId="urn:microsoft.com/office/officeart/2005/8/layout/vList4#2"/>
    <dgm:cxn modelId="{BAE128DB-A065-6F44-9DEA-276E7C3A421E}" type="presParOf" srcId="{D6C86BBF-B911-40AB-B0A9-47149EB91DA4}" destId="{17920114-0EA5-47DB-9396-28261ED7DCED}"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41737B8-EDCD-49C4-949F-5C1444364859}" type="doc">
      <dgm:prSet loTypeId="urn:microsoft.com/office/officeart/2005/8/layout/vList4#3" loCatId="list" qsTypeId="urn:microsoft.com/office/officeart/2005/8/quickstyle/simple1" qsCatId="simple" csTypeId="urn:microsoft.com/office/officeart/2005/8/colors/accent0_3" csCatId="mainScheme" phldr="1"/>
      <dgm:spPr/>
      <dgm:t>
        <a:bodyPr/>
        <a:lstStyle/>
        <a:p>
          <a:endParaRPr lang="en-US"/>
        </a:p>
      </dgm:t>
    </dgm:pt>
    <dgm:pt modelId="{4E4E2ECF-99DE-4547-9720-7A041E8C5D87}">
      <dgm:prSet custT="1"/>
      <dgm:spPr/>
      <dgm:t>
        <a:bodyPr/>
        <a:lstStyle/>
        <a:p>
          <a:r>
            <a:rPr lang="en-US" sz="2400" dirty="0"/>
            <a:t>Hard Disk Drive</a:t>
          </a:r>
        </a:p>
      </dgm:t>
    </dgm:pt>
    <dgm:pt modelId="{F8DFD009-EAEC-446B-93AD-DD3D6199EB03}" type="parTrans" cxnId="{AD2B9C96-5C1D-4035-93B7-5CDDDCDE78DE}">
      <dgm:prSet/>
      <dgm:spPr/>
      <dgm:t>
        <a:bodyPr/>
        <a:lstStyle/>
        <a:p>
          <a:endParaRPr lang="en-US"/>
        </a:p>
      </dgm:t>
    </dgm:pt>
    <dgm:pt modelId="{95A769D2-4E86-4B87-8DAB-BC0A9E69FE6C}" type="sibTrans" cxnId="{AD2B9C96-5C1D-4035-93B7-5CDDDCDE78DE}">
      <dgm:prSet/>
      <dgm:spPr/>
      <dgm:t>
        <a:bodyPr/>
        <a:lstStyle/>
        <a:p>
          <a:endParaRPr lang="en-US"/>
        </a:p>
      </dgm:t>
    </dgm:pt>
    <dgm:pt modelId="{E3407CAB-9303-49C2-B524-8DA49021FFFC}">
      <dgm:prSet custT="1"/>
      <dgm:spPr/>
      <dgm:t>
        <a:bodyPr/>
        <a:lstStyle/>
        <a:p>
          <a:r>
            <a:rPr lang="en-US" sz="2400" dirty="0"/>
            <a:t>Flash Cache</a:t>
          </a:r>
        </a:p>
      </dgm:t>
    </dgm:pt>
    <dgm:pt modelId="{2F84929D-29A0-44F8-869C-ACAE3EFE3AAB}" type="parTrans" cxnId="{48318415-20D8-49D6-B18D-B9471712F69D}">
      <dgm:prSet/>
      <dgm:spPr/>
      <dgm:t>
        <a:bodyPr/>
        <a:lstStyle/>
        <a:p>
          <a:endParaRPr lang="en-US"/>
        </a:p>
      </dgm:t>
    </dgm:pt>
    <dgm:pt modelId="{F326100F-F6E4-45A3-9D6C-5D032A0C2FB8}" type="sibTrans" cxnId="{48318415-20D8-49D6-B18D-B9471712F69D}">
      <dgm:prSet/>
      <dgm:spPr/>
      <dgm:t>
        <a:bodyPr/>
        <a:lstStyle/>
        <a:p>
          <a:endParaRPr lang="en-US"/>
        </a:p>
      </dgm:t>
    </dgm:pt>
    <dgm:pt modelId="{DA03ADDF-5207-42FA-9124-AC673B7E80CD}">
      <dgm:prSet custT="1"/>
      <dgm:spPr/>
      <dgm:t>
        <a:bodyPr/>
        <a:lstStyle/>
        <a:p>
          <a:r>
            <a:rPr lang="en-US" sz="2400" dirty="0"/>
            <a:t>DB Buffer Cache</a:t>
          </a:r>
        </a:p>
      </dgm:t>
    </dgm:pt>
    <dgm:pt modelId="{6A858988-DA0B-4CDE-B893-553CA5A58C14}" type="parTrans" cxnId="{8081B3BB-C70F-4356-83C0-572FAD0C7C1C}">
      <dgm:prSet/>
      <dgm:spPr/>
      <dgm:t>
        <a:bodyPr/>
        <a:lstStyle/>
        <a:p>
          <a:endParaRPr lang="en-US"/>
        </a:p>
      </dgm:t>
    </dgm:pt>
    <dgm:pt modelId="{A9885931-77EA-4D71-9FA9-C59909F421CC}" type="sibTrans" cxnId="{8081B3BB-C70F-4356-83C0-572FAD0C7C1C}">
      <dgm:prSet/>
      <dgm:spPr/>
      <dgm:t>
        <a:bodyPr/>
        <a:lstStyle/>
        <a:p>
          <a:endParaRPr lang="en-US"/>
        </a:p>
      </dgm:t>
    </dgm:pt>
    <dgm:pt modelId="{8B2ABF41-0D64-4941-96DE-0451DB356F0D}">
      <dgm:prSet custT="1"/>
      <dgm:spPr/>
      <dgm:t>
        <a:bodyPr/>
        <a:lstStyle/>
        <a:p>
          <a:r>
            <a:rPr lang="en-US" sz="2400" dirty="0"/>
            <a:t>In-Memory OLTP Cache</a:t>
          </a:r>
        </a:p>
      </dgm:t>
    </dgm:pt>
    <dgm:pt modelId="{4991F0D9-2083-4F9C-A77A-C6F0BB369F35}" type="parTrans" cxnId="{47F7648C-646E-4BE9-BADD-C1637DACE6CC}">
      <dgm:prSet/>
      <dgm:spPr/>
      <dgm:t>
        <a:bodyPr/>
        <a:lstStyle/>
        <a:p>
          <a:endParaRPr lang="en-US"/>
        </a:p>
      </dgm:t>
    </dgm:pt>
    <dgm:pt modelId="{B0F6A2F6-3CF0-47E2-8F18-7563E3BE1026}" type="sibTrans" cxnId="{47F7648C-646E-4BE9-BADD-C1637DACE6CC}">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FCFD8475-2611-4171-BFFC-85B1193CD698}" type="pres">
      <dgm:prSet presAssocID="{DA03ADDF-5207-42FA-9124-AC673B7E80CD}" presName="comp" presStyleCnt="0"/>
      <dgm:spPr/>
    </dgm:pt>
    <dgm:pt modelId="{6671B70A-2873-44FB-B38C-4F7FFE68F69C}" type="pres">
      <dgm:prSet presAssocID="{DA03ADDF-5207-42FA-9124-AC673B7E80CD}" presName="box" presStyleLbl="node1" presStyleIdx="0" presStyleCnt="4"/>
      <dgm:spPr/>
    </dgm:pt>
    <dgm:pt modelId="{31E330E4-598D-4C46-B840-FCC1A4F38100}" type="pres">
      <dgm:prSet presAssocID="{DA03ADDF-5207-42FA-9124-AC673B7E80CD}"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357BAFA3-2228-469E-B60A-4C27A5DB4F3D}" type="pres">
      <dgm:prSet presAssocID="{DA03ADDF-5207-42FA-9124-AC673B7E80CD}" presName="text" presStyleLbl="node1" presStyleIdx="0" presStyleCnt="4">
        <dgm:presLayoutVars>
          <dgm:bulletEnabled val="1"/>
        </dgm:presLayoutVars>
      </dgm:prSet>
      <dgm:spPr/>
    </dgm:pt>
    <dgm:pt modelId="{FE2C2342-359E-44CE-972A-6167EA2E7604}" type="pres">
      <dgm:prSet presAssocID="{A9885931-77EA-4D71-9FA9-C59909F421CC}" presName="spacer" presStyleCnt="0"/>
      <dgm:spPr/>
    </dgm:pt>
    <dgm:pt modelId="{F554C3BB-44E2-436A-9FB2-0996689E65DD}" type="pres">
      <dgm:prSet presAssocID="{8B2ABF41-0D64-4941-96DE-0451DB356F0D}" presName="comp" presStyleCnt="0"/>
      <dgm:spPr/>
    </dgm:pt>
    <dgm:pt modelId="{A24A57F8-86D7-423F-AA47-36644ACFC930}" type="pres">
      <dgm:prSet presAssocID="{8B2ABF41-0D64-4941-96DE-0451DB356F0D}" presName="box" presStyleLbl="node1" presStyleIdx="1" presStyleCnt="4"/>
      <dgm:spPr/>
    </dgm:pt>
    <dgm:pt modelId="{EB6DC701-9ACE-4D9F-92DD-D05C567F8775}" type="pres">
      <dgm:prSet presAssocID="{8B2ABF41-0D64-4941-96DE-0451DB356F0D}" presName="img"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CE7984C-766B-4140-BE75-A08021F77D6F}" type="pres">
      <dgm:prSet presAssocID="{8B2ABF41-0D64-4941-96DE-0451DB356F0D}" presName="text" presStyleLbl="node1" presStyleIdx="1" presStyleCnt="4">
        <dgm:presLayoutVars>
          <dgm:bulletEnabled val="1"/>
        </dgm:presLayoutVars>
      </dgm:prSet>
      <dgm:spPr/>
    </dgm:pt>
    <dgm:pt modelId="{A148558B-7554-4DA6-9F9E-1C805E08C47E}" type="pres">
      <dgm:prSet presAssocID="{B0F6A2F6-3CF0-47E2-8F18-7563E3BE1026}" presName="spacer" presStyleCnt="0"/>
      <dgm:spPr/>
    </dgm:pt>
    <dgm:pt modelId="{73F0ADCD-B5C5-4E01-9CC1-623AC11B21C5}" type="pres">
      <dgm:prSet presAssocID="{E3407CAB-9303-49C2-B524-8DA49021FFFC}" presName="comp" presStyleCnt="0"/>
      <dgm:spPr/>
    </dgm:pt>
    <dgm:pt modelId="{EB2B564D-F10B-44A1-9254-BD0A2441D8BA}" type="pres">
      <dgm:prSet presAssocID="{E3407CAB-9303-49C2-B524-8DA49021FFFC}" presName="box" presStyleLbl="node1" presStyleIdx="2" presStyleCnt="4"/>
      <dgm:spPr/>
    </dgm:pt>
    <dgm:pt modelId="{DB6BF6BD-6F3C-44F4-9DDA-C3E0931C969E}" type="pres">
      <dgm:prSet presAssocID="{E3407CAB-9303-49C2-B524-8DA49021FFFC}"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7D037147-19A9-47BF-944C-6B824BD7812B}" type="pres">
      <dgm:prSet presAssocID="{E3407CAB-9303-49C2-B524-8DA49021FFFC}" presName="text" presStyleLbl="node1" presStyleIdx="2" presStyleCnt="4">
        <dgm:presLayoutVars>
          <dgm:bulletEnabled val="1"/>
        </dgm:presLayoutVars>
      </dgm:prSet>
      <dgm:spPr/>
    </dgm:pt>
    <dgm:pt modelId="{47B89F4E-B90E-42E6-9197-9620D313D87C}" type="pres">
      <dgm:prSet presAssocID="{F326100F-F6E4-45A3-9D6C-5D032A0C2FB8}" presName="spacer" presStyleCnt="0"/>
      <dgm:spPr/>
    </dgm:pt>
    <dgm:pt modelId="{85B894F0-BC58-4D8C-AEC0-92E390A5F309}" type="pres">
      <dgm:prSet presAssocID="{4E4E2ECF-99DE-4547-9720-7A041E8C5D87}" presName="comp" presStyleCnt="0"/>
      <dgm:spPr/>
    </dgm:pt>
    <dgm:pt modelId="{697245A4-CB6F-4576-B685-C54EC5008CD3}" type="pres">
      <dgm:prSet presAssocID="{4E4E2ECF-99DE-4547-9720-7A041E8C5D87}" presName="box" presStyleLbl="node1" presStyleIdx="3" presStyleCnt="4"/>
      <dgm:spPr/>
    </dgm:pt>
    <dgm:pt modelId="{D7402FB6-19C3-41CF-8ABB-4E4B94843360}" type="pres">
      <dgm:prSet presAssocID="{4E4E2ECF-99DE-4547-9720-7A041E8C5D87}" presName="img" presStyleLbl="fgImgPlace1" presStyleIdx="3" presStyleCnt="4"/>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F93F3564-3E00-4A83-A8E8-D33C232AE412}" type="pres">
      <dgm:prSet presAssocID="{4E4E2ECF-99DE-4547-9720-7A041E8C5D87}" presName="text" presStyleLbl="node1" presStyleIdx="3" presStyleCnt="4">
        <dgm:presLayoutVars>
          <dgm:bulletEnabled val="1"/>
        </dgm:presLayoutVars>
      </dgm:prSet>
      <dgm:spPr/>
    </dgm:pt>
  </dgm:ptLst>
  <dgm:cxnLst>
    <dgm:cxn modelId="{48318415-20D8-49D6-B18D-B9471712F69D}" srcId="{241737B8-EDCD-49C4-949F-5C1444364859}" destId="{E3407CAB-9303-49C2-B524-8DA49021FFFC}" srcOrd="2" destOrd="0" parTransId="{2F84929D-29A0-44F8-869C-ACAE3EFE3AAB}" sibTransId="{F326100F-F6E4-45A3-9D6C-5D032A0C2FB8}"/>
    <dgm:cxn modelId="{0E86833D-7FC5-1846-B8B5-76C86433948A}" type="presOf" srcId="{8B2ABF41-0D64-4941-96DE-0451DB356F0D}" destId="{A24A57F8-86D7-423F-AA47-36644ACFC930}" srcOrd="0" destOrd="0" presId="urn:microsoft.com/office/officeart/2005/8/layout/vList4#3"/>
    <dgm:cxn modelId="{5A49E057-D63C-CA4E-A201-DE0CC03424A6}" type="presOf" srcId="{4E4E2ECF-99DE-4547-9720-7A041E8C5D87}" destId="{697245A4-CB6F-4576-B685-C54EC5008CD3}" srcOrd="0" destOrd="0" presId="urn:microsoft.com/office/officeart/2005/8/layout/vList4#3"/>
    <dgm:cxn modelId="{3196077F-1801-E646-A58E-B9031DEC2B26}" type="presOf" srcId="{DA03ADDF-5207-42FA-9124-AC673B7E80CD}" destId="{357BAFA3-2228-469E-B60A-4C27A5DB4F3D}" srcOrd="1" destOrd="0" presId="urn:microsoft.com/office/officeart/2005/8/layout/vList4#3"/>
    <dgm:cxn modelId="{47F7648C-646E-4BE9-BADD-C1637DACE6CC}" srcId="{241737B8-EDCD-49C4-949F-5C1444364859}" destId="{8B2ABF41-0D64-4941-96DE-0451DB356F0D}" srcOrd="1" destOrd="0" parTransId="{4991F0D9-2083-4F9C-A77A-C6F0BB369F35}" sibTransId="{B0F6A2F6-3CF0-47E2-8F18-7563E3BE1026}"/>
    <dgm:cxn modelId="{96886B90-A750-BD4E-B559-130D9C2B94DF}" type="presOf" srcId="{E3407CAB-9303-49C2-B524-8DA49021FFFC}" destId="{EB2B564D-F10B-44A1-9254-BD0A2441D8BA}" srcOrd="0" destOrd="0" presId="urn:microsoft.com/office/officeart/2005/8/layout/vList4#3"/>
    <dgm:cxn modelId="{AD2B9C96-5C1D-4035-93B7-5CDDDCDE78DE}" srcId="{241737B8-EDCD-49C4-949F-5C1444364859}" destId="{4E4E2ECF-99DE-4547-9720-7A041E8C5D87}" srcOrd="3" destOrd="0" parTransId="{F8DFD009-EAEC-446B-93AD-DD3D6199EB03}" sibTransId="{95A769D2-4E86-4B87-8DAB-BC0A9E69FE6C}"/>
    <dgm:cxn modelId="{41B5FBB6-C329-6649-872A-0FA7006AC101}" type="presOf" srcId="{4E4E2ECF-99DE-4547-9720-7A041E8C5D87}" destId="{F93F3564-3E00-4A83-A8E8-D33C232AE412}" srcOrd="1" destOrd="0" presId="urn:microsoft.com/office/officeart/2005/8/layout/vList4#3"/>
    <dgm:cxn modelId="{FBF156B8-B689-3A49-95F5-4AEE0448D216}" type="presOf" srcId="{DA03ADDF-5207-42FA-9124-AC673B7E80CD}" destId="{6671B70A-2873-44FB-B38C-4F7FFE68F69C}" srcOrd="0" destOrd="0" presId="urn:microsoft.com/office/officeart/2005/8/layout/vList4#3"/>
    <dgm:cxn modelId="{8081B3BB-C70F-4356-83C0-572FAD0C7C1C}" srcId="{241737B8-EDCD-49C4-949F-5C1444364859}" destId="{DA03ADDF-5207-42FA-9124-AC673B7E80CD}" srcOrd="0" destOrd="0" parTransId="{6A858988-DA0B-4CDE-B893-553CA5A58C14}" sibTransId="{A9885931-77EA-4D71-9FA9-C59909F421CC}"/>
    <dgm:cxn modelId="{39FC9DC3-81FB-5A47-94BB-99AC453C9E97}" type="presOf" srcId="{E3407CAB-9303-49C2-B524-8DA49021FFFC}" destId="{7D037147-19A9-47BF-944C-6B824BD7812B}" srcOrd="1" destOrd="0" presId="urn:microsoft.com/office/officeart/2005/8/layout/vList4#3"/>
    <dgm:cxn modelId="{0538D9C7-08AF-E249-AF16-300C16C162EE}" type="presOf" srcId="{8B2ABF41-0D64-4941-96DE-0451DB356F0D}" destId="{3CE7984C-766B-4140-BE75-A08021F77D6F}" srcOrd="1" destOrd="0" presId="urn:microsoft.com/office/officeart/2005/8/layout/vList4#3"/>
    <dgm:cxn modelId="{10B8D6EA-4643-BD40-9E8A-EF5ABC41F75E}" type="presOf" srcId="{241737B8-EDCD-49C4-949F-5C1444364859}" destId="{8671D1DF-718B-408F-8643-C77D913AFBD5}" srcOrd="0" destOrd="0" presId="urn:microsoft.com/office/officeart/2005/8/layout/vList4#3"/>
    <dgm:cxn modelId="{F2FF8543-9051-9744-9D78-D9D8141F54AC}" type="presParOf" srcId="{8671D1DF-718B-408F-8643-C77D913AFBD5}" destId="{FCFD8475-2611-4171-BFFC-85B1193CD698}" srcOrd="0" destOrd="0" presId="urn:microsoft.com/office/officeart/2005/8/layout/vList4#3"/>
    <dgm:cxn modelId="{2426D001-68BE-7541-AD73-32D4D71D31FB}" type="presParOf" srcId="{FCFD8475-2611-4171-BFFC-85B1193CD698}" destId="{6671B70A-2873-44FB-B38C-4F7FFE68F69C}" srcOrd="0" destOrd="0" presId="urn:microsoft.com/office/officeart/2005/8/layout/vList4#3"/>
    <dgm:cxn modelId="{C9F82A13-F0CE-1B46-B9E0-9006B2AB16EC}" type="presParOf" srcId="{FCFD8475-2611-4171-BFFC-85B1193CD698}" destId="{31E330E4-598D-4C46-B840-FCC1A4F38100}" srcOrd="1" destOrd="0" presId="urn:microsoft.com/office/officeart/2005/8/layout/vList4#3"/>
    <dgm:cxn modelId="{294F8EC5-B6AB-E54E-B059-12A246322B0C}" type="presParOf" srcId="{FCFD8475-2611-4171-BFFC-85B1193CD698}" destId="{357BAFA3-2228-469E-B60A-4C27A5DB4F3D}" srcOrd="2" destOrd="0" presId="urn:microsoft.com/office/officeart/2005/8/layout/vList4#3"/>
    <dgm:cxn modelId="{3CB6C790-5B42-A249-90DD-C442D657DDF1}" type="presParOf" srcId="{8671D1DF-718B-408F-8643-C77D913AFBD5}" destId="{FE2C2342-359E-44CE-972A-6167EA2E7604}" srcOrd="1" destOrd="0" presId="urn:microsoft.com/office/officeart/2005/8/layout/vList4#3"/>
    <dgm:cxn modelId="{A72618DD-7018-3A4E-B859-39CA73DC3DAD}" type="presParOf" srcId="{8671D1DF-718B-408F-8643-C77D913AFBD5}" destId="{F554C3BB-44E2-436A-9FB2-0996689E65DD}" srcOrd="2" destOrd="0" presId="urn:microsoft.com/office/officeart/2005/8/layout/vList4#3"/>
    <dgm:cxn modelId="{6A569ED0-EFEE-AD46-BD9D-44523A755DAA}" type="presParOf" srcId="{F554C3BB-44E2-436A-9FB2-0996689E65DD}" destId="{A24A57F8-86D7-423F-AA47-36644ACFC930}" srcOrd="0" destOrd="0" presId="urn:microsoft.com/office/officeart/2005/8/layout/vList4#3"/>
    <dgm:cxn modelId="{608F15FF-2272-CD4C-A300-76FA55EA9F68}" type="presParOf" srcId="{F554C3BB-44E2-436A-9FB2-0996689E65DD}" destId="{EB6DC701-9ACE-4D9F-92DD-D05C567F8775}" srcOrd="1" destOrd="0" presId="urn:microsoft.com/office/officeart/2005/8/layout/vList4#3"/>
    <dgm:cxn modelId="{32112CD6-DFA0-F64F-ACF5-EF0A444437A9}" type="presParOf" srcId="{F554C3BB-44E2-436A-9FB2-0996689E65DD}" destId="{3CE7984C-766B-4140-BE75-A08021F77D6F}" srcOrd="2" destOrd="0" presId="urn:microsoft.com/office/officeart/2005/8/layout/vList4#3"/>
    <dgm:cxn modelId="{F4246B72-6364-5446-B07A-16BB1451866F}" type="presParOf" srcId="{8671D1DF-718B-408F-8643-C77D913AFBD5}" destId="{A148558B-7554-4DA6-9F9E-1C805E08C47E}" srcOrd="3" destOrd="0" presId="urn:microsoft.com/office/officeart/2005/8/layout/vList4#3"/>
    <dgm:cxn modelId="{7E1324D4-BD23-1747-BB67-06C2D2B7C9A3}" type="presParOf" srcId="{8671D1DF-718B-408F-8643-C77D913AFBD5}" destId="{73F0ADCD-B5C5-4E01-9CC1-623AC11B21C5}" srcOrd="4" destOrd="0" presId="urn:microsoft.com/office/officeart/2005/8/layout/vList4#3"/>
    <dgm:cxn modelId="{D8236B5F-588D-ED4A-B9A5-825BD0B98D28}" type="presParOf" srcId="{73F0ADCD-B5C5-4E01-9CC1-623AC11B21C5}" destId="{EB2B564D-F10B-44A1-9254-BD0A2441D8BA}" srcOrd="0" destOrd="0" presId="urn:microsoft.com/office/officeart/2005/8/layout/vList4#3"/>
    <dgm:cxn modelId="{75FEED55-67A2-DD40-8B69-39A70A2F7396}" type="presParOf" srcId="{73F0ADCD-B5C5-4E01-9CC1-623AC11B21C5}" destId="{DB6BF6BD-6F3C-44F4-9DDA-C3E0931C969E}" srcOrd="1" destOrd="0" presId="urn:microsoft.com/office/officeart/2005/8/layout/vList4#3"/>
    <dgm:cxn modelId="{F1785499-7756-F348-9424-7387CCA516D2}" type="presParOf" srcId="{73F0ADCD-B5C5-4E01-9CC1-623AC11B21C5}" destId="{7D037147-19A9-47BF-944C-6B824BD7812B}" srcOrd="2" destOrd="0" presId="urn:microsoft.com/office/officeart/2005/8/layout/vList4#3"/>
    <dgm:cxn modelId="{3C7DA767-BB35-7A4C-A10B-DAC6BC9DA1B8}" type="presParOf" srcId="{8671D1DF-718B-408F-8643-C77D913AFBD5}" destId="{47B89F4E-B90E-42E6-9197-9620D313D87C}" srcOrd="5" destOrd="0" presId="urn:microsoft.com/office/officeart/2005/8/layout/vList4#3"/>
    <dgm:cxn modelId="{0981BB25-1792-374D-98CA-42B9DE3DBF1E}" type="presParOf" srcId="{8671D1DF-718B-408F-8643-C77D913AFBD5}" destId="{85B894F0-BC58-4D8C-AEC0-92E390A5F309}" srcOrd="6" destOrd="0" presId="urn:microsoft.com/office/officeart/2005/8/layout/vList4#3"/>
    <dgm:cxn modelId="{B8443BD7-9866-0A4E-94E6-3DC3E16687CC}" type="presParOf" srcId="{85B894F0-BC58-4D8C-AEC0-92E390A5F309}" destId="{697245A4-CB6F-4576-B685-C54EC5008CD3}" srcOrd="0" destOrd="0" presId="urn:microsoft.com/office/officeart/2005/8/layout/vList4#3"/>
    <dgm:cxn modelId="{0740D38D-8260-DF42-9ED0-F32397739A4E}" type="presParOf" srcId="{85B894F0-BC58-4D8C-AEC0-92E390A5F309}" destId="{D7402FB6-19C3-41CF-8ABB-4E4B94843360}" srcOrd="1" destOrd="0" presId="urn:microsoft.com/office/officeart/2005/8/layout/vList4#3"/>
    <dgm:cxn modelId="{D46E1AE8-0983-364B-A6D6-80DE739A510E}" type="presParOf" srcId="{85B894F0-BC58-4D8C-AEC0-92E390A5F309}" destId="{F93F3564-3E00-4A83-A8E8-D33C232AE412}" srcOrd="2" destOrd="0" presId="urn:microsoft.com/office/officeart/2005/8/layout/vList4#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737B8-EDCD-49C4-949F-5C1444364859}" type="doc">
      <dgm:prSet loTypeId="urn:microsoft.com/office/officeart/2005/8/layout/vList4#3" loCatId="list" qsTypeId="urn:microsoft.com/office/officeart/2005/8/quickstyle/simple1" qsCatId="simple" csTypeId="urn:microsoft.com/office/officeart/2005/8/colors/accent0_3" csCatId="mainScheme" phldr="1"/>
      <dgm:spPr/>
      <dgm:t>
        <a:bodyPr/>
        <a:lstStyle/>
        <a:p>
          <a:endParaRPr lang="en-US"/>
        </a:p>
      </dgm:t>
    </dgm:pt>
    <dgm:pt modelId="{4E4E2ECF-99DE-4547-9720-7A041E8C5D87}">
      <dgm:prSet custT="1"/>
      <dgm:spPr/>
      <dgm:t>
        <a:bodyPr/>
        <a:lstStyle/>
        <a:p>
          <a:r>
            <a:rPr lang="en-US" sz="2400" dirty="0"/>
            <a:t>Hard Disk Drive</a:t>
          </a:r>
        </a:p>
      </dgm:t>
    </dgm:pt>
    <dgm:pt modelId="{F8DFD009-EAEC-446B-93AD-DD3D6199EB03}" type="parTrans" cxnId="{AD2B9C96-5C1D-4035-93B7-5CDDDCDE78DE}">
      <dgm:prSet/>
      <dgm:spPr/>
      <dgm:t>
        <a:bodyPr/>
        <a:lstStyle/>
        <a:p>
          <a:endParaRPr lang="en-US"/>
        </a:p>
      </dgm:t>
    </dgm:pt>
    <dgm:pt modelId="{95A769D2-4E86-4B87-8DAB-BC0A9E69FE6C}" type="sibTrans" cxnId="{AD2B9C96-5C1D-4035-93B7-5CDDDCDE78DE}">
      <dgm:prSet/>
      <dgm:spPr/>
      <dgm:t>
        <a:bodyPr/>
        <a:lstStyle/>
        <a:p>
          <a:endParaRPr lang="en-US"/>
        </a:p>
      </dgm:t>
    </dgm:pt>
    <dgm:pt modelId="{E3407CAB-9303-49C2-B524-8DA49021FFFC}">
      <dgm:prSet custT="1"/>
      <dgm:spPr/>
      <dgm:t>
        <a:bodyPr/>
        <a:lstStyle/>
        <a:p>
          <a:r>
            <a:rPr lang="en-US" sz="2400" dirty="0"/>
            <a:t>Flash Cache</a:t>
          </a:r>
        </a:p>
      </dgm:t>
    </dgm:pt>
    <dgm:pt modelId="{2F84929D-29A0-44F8-869C-ACAE3EFE3AAB}" type="parTrans" cxnId="{48318415-20D8-49D6-B18D-B9471712F69D}">
      <dgm:prSet/>
      <dgm:spPr/>
      <dgm:t>
        <a:bodyPr/>
        <a:lstStyle/>
        <a:p>
          <a:endParaRPr lang="en-US"/>
        </a:p>
      </dgm:t>
    </dgm:pt>
    <dgm:pt modelId="{F326100F-F6E4-45A3-9D6C-5D032A0C2FB8}" type="sibTrans" cxnId="{48318415-20D8-49D6-B18D-B9471712F69D}">
      <dgm:prSet/>
      <dgm:spPr/>
      <dgm:t>
        <a:bodyPr/>
        <a:lstStyle/>
        <a:p>
          <a:endParaRPr lang="en-US"/>
        </a:p>
      </dgm:t>
    </dgm:pt>
    <dgm:pt modelId="{DA03ADDF-5207-42FA-9124-AC673B7E80CD}">
      <dgm:prSet custT="1"/>
      <dgm:spPr/>
      <dgm:t>
        <a:bodyPr/>
        <a:lstStyle/>
        <a:p>
          <a:r>
            <a:rPr lang="en-US" sz="2400" dirty="0"/>
            <a:t>DB Buffer Cache</a:t>
          </a:r>
        </a:p>
      </dgm:t>
    </dgm:pt>
    <dgm:pt modelId="{6A858988-DA0B-4CDE-B893-553CA5A58C14}" type="parTrans" cxnId="{8081B3BB-C70F-4356-83C0-572FAD0C7C1C}">
      <dgm:prSet/>
      <dgm:spPr/>
      <dgm:t>
        <a:bodyPr/>
        <a:lstStyle/>
        <a:p>
          <a:endParaRPr lang="en-US"/>
        </a:p>
      </dgm:t>
    </dgm:pt>
    <dgm:pt modelId="{A9885931-77EA-4D71-9FA9-C59909F421CC}" type="sibTrans" cxnId="{8081B3BB-C70F-4356-83C0-572FAD0C7C1C}">
      <dgm:prSet/>
      <dgm:spPr/>
      <dgm:t>
        <a:bodyPr/>
        <a:lstStyle/>
        <a:p>
          <a:endParaRPr lang="en-US"/>
        </a:p>
      </dgm:t>
    </dgm:pt>
    <dgm:pt modelId="{8B2ABF41-0D64-4941-96DE-0451DB356F0D}">
      <dgm:prSet custT="1"/>
      <dgm:spPr/>
      <dgm:t>
        <a:bodyPr/>
        <a:lstStyle/>
        <a:p>
          <a:r>
            <a:rPr lang="en-US" sz="2400" dirty="0"/>
            <a:t>In-Memory OLTP Cache</a:t>
          </a:r>
        </a:p>
      </dgm:t>
    </dgm:pt>
    <dgm:pt modelId="{4991F0D9-2083-4F9C-A77A-C6F0BB369F35}" type="parTrans" cxnId="{47F7648C-646E-4BE9-BADD-C1637DACE6CC}">
      <dgm:prSet/>
      <dgm:spPr/>
      <dgm:t>
        <a:bodyPr/>
        <a:lstStyle/>
        <a:p>
          <a:endParaRPr lang="en-US"/>
        </a:p>
      </dgm:t>
    </dgm:pt>
    <dgm:pt modelId="{B0F6A2F6-3CF0-47E2-8F18-7563E3BE1026}" type="sibTrans" cxnId="{47F7648C-646E-4BE9-BADD-C1637DACE6CC}">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FCFD8475-2611-4171-BFFC-85B1193CD698}" type="pres">
      <dgm:prSet presAssocID="{DA03ADDF-5207-42FA-9124-AC673B7E80CD}" presName="comp" presStyleCnt="0"/>
      <dgm:spPr/>
    </dgm:pt>
    <dgm:pt modelId="{6671B70A-2873-44FB-B38C-4F7FFE68F69C}" type="pres">
      <dgm:prSet presAssocID="{DA03ADDF-5207-42FA-9124-AC673B7E80CD}" presName="box" presStyleLbl="node1" presStyleIdx="0" presStyleCnt="4"/>
      <dgm:spPr/>
    </dgm:pt>
    <dgm:pt modelId="{31E330E4-598D-4C46-B840-FCC1A4F38100}" type="pres">
      <dgm:prSet presAssocID="{DA03ADDF-5207-42FA-9124-AC673B7E80CD}" presName="img" presStyleLbl="fgImgPlace1" presStyleIdx="0"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357BAFA3-2228-469E-B60A-4C27A5DB4F3D}" type="pres">
      <dgm:prSet presAssocID="{DA03ADDF-5207-42FA-9124-AC673B7E80CD}" presName="text" presStyleLbl="node1" presStyleIdx="0" presStyleCnt="4">
        <dgm:presLayoutVars>
          <dgm:bulletEnabled val="1"/>
        </dgm:presLayoutVars>
      </dgm:prSet>
      <dgm:spPr/>
    </dgm:pt>
    <dgm:pt modelId="{FE2C2342-359E-44CE-972A-6167EA2E7604}" type="pres">
      <dgm:prSet presAssocID="{A9885931-77EA-4D71-9FA9-C59909F421CC}" presName="spacer" presStyleCnt="0"/>
      <dgm:spPr/>
    </dgm:pt>
    <dgm:pt modelId="{F554C3BB-44E2-436A-9FB2-0996689E65DD}" type="pres">
      <dgm:prSet presAssocID="{8B2ABF41-0D64-4941-96DE-0451DB356F0D}" presName="comp" presStyleCnt="0"/>
      <dgm:spPr/>
    </dgm:pt>
    <dgm:pt modelId="{A24A57F8-86D7-423F-AA47-36644ACFC930}" type="pres">
      <dgm:prSet presAssocID="{8B2ABF41-0D64-4941-96DE-0451DB356F0D}" presName="box" presStyleLbl="node1" presStyleIdx="1" presStyleCnt="4"/>
      <dgm:spPr/>
    </dgm:pt>
    <dgm:pt modelId="{EB6DC701-9ACE-4D9F-92DD-D05C567F8775}" type="pres">
      <dgm:prSet presAssocID="{8B2ABF41-0D64-4941-96DE-0451DB356F0D}" presName="img" presStyleLbl="fgImgPlace1" presStyleIdx="1" presStyleCnt="4"/>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CE7984C-766B-4140-BE75-A08021F77D6F}" type="pres">
      <dgm:prSet presAssocID="{8B2ABF41-0D64-4941-96DE-0451DB356F0D}" presName="text" presStyleLbl="node1" presStyleIdx="1" presStyleCnt="4">
        <dgm:presLayoutVars>
          <dgm:bulletEnabled val="1"/>
        </dgm:presLayoutVars>
      </dgm:prSet>
      <dgm:spPr/>
    </dgm:pt>
    <dgm:pt modelId="{A148558B-7554-4DA6-9F9E-1C805E08C47E}" type="pres">
      <dgm:prSet presAssocID="{B0F6A2F6-3CF0-47E2-8F18-7563E3BE1026}" presName="spacer" presStyleCnt="0"/>
      <dgm:spPr/>
    </dgm:pt>
    <dgm:pt modelId="{73F0ADCD-B5C5-4E01-9CC1-623AC11B21C5}" type="pres">
      <dgm:prSet presAssocID="{E3407CAB-9303-49C2-B524-8DA49021FFFC}" presName="comp" presStyleCnt="0"/>
      <dgm:spPr/>
    </dgm:pt>
    <dgm:pt modelId="{EB2B564D-F10B-44A1-9254-BD0A2441D8BA}" type="pres">
      <dgm:prSet presAssocID="{E3407CAB-9303-49C2-B524-8DA49021FFFC}" presName="box" presStyleLbl="node1" presStyleIdx="2" presStyleCnt="4"/>
      <dgm:spPr/>
    </dgm:pt>
    <dgm:pt modelId="{DB6BF6BD-6F3C-44F4-9DDA-C3E0931C969E}" type="pres">
      <dgm:prSet presAssocID="{E3407CAB-9303-49C2-B524-8DA49021FFFC}"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7D037147-19A9-47BF-944C-6B824BD7812B}" type="pres">
      <dgm:prSet presAssocID="{E3407CAB-9303-49C2-B524-8DA49021FFFC}" presName="text" presStyleLbl="node1" presStyleIdx="2" presStyleCnt="4">
        <dgm:presLayoutVars>
          <dgm:bulletEnabled val="1"/>
        </dgm:presLayoutVars>
      </dgm:prSet>
      <dgm:spPr/>
    </dgm:pt>
    <dgm:pt modelId="{47B89F4E-B90E-42E6-9197-9620D313D87C}" type="pres">
      <dgm:prSet presAssocID="{F326100F-F6E4-45A3-9D6C-5D032A0C2FB8}" presName="spacer" presStyleCnt="0"/>
      <dgm:spPr/>
    </dgm:pt>
    <dgm:pt modelId="{85B894F0-BC58-4D8C-AEC0-92E390A5F309}" type="pres">
      <dgm:prSet presAssocID="{4E4E2ECF-99DE-4547-9720-7A041E8C5D87}" presName="comp" presStyleCnt="0"/>
      <dgm:spPr/>
    </dgm:pt>
    <dgm:pt modelId="{697245A4-CB6F-4576-B685-C54EC5008CD3}" type="pres">
      <dgm:prSet presAssocID="{4E4E2ECF-99DE-4547-9720-7A041E8C5D87}" presName="box" presStyleLbl="node1" presStyleIdx="3" presStyleCnt="4"/>
      <dgm:spPr/>
    </dgm:pt>
    <dgm:pt modelId="{D7402FB6-19C3-41CF-8ABB-4E4B94843360}" type="pres">
      <dgm:prSet presAssocID="{4E4E2ECF-99DE-4547-9720-7A041E8C5D87}" presName="img" presStyleLbl="fgImgPlace1" presStyleIdx="3"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93F3564-3E00-4A83-A8E8-D33C232AE412}" type="pres">
      <dgm:prSet presAssocID="{4E4E2ECF-99DE-4547-9720-7A041E8C5D87}" presName="text" presStyleLbl="node1" presStyleIdx="3" presStyleCnt="4">
        <dgm:presLayoutVars>
          <dgm:bulletEnabled val="1"/>
        </dgm:presLayoutVars>
      </dgm:prSet>
      <dgm:spPr/>
    </dgm:pt>
  </dgm:ptLst>
  <dgm:cxnLst>
    <dgm:cxn modelId="{48318415-20D8-49D6-B18D-B9471712F69D}" srcId="{241737B8-EDCD-49C4-949F-5C1444364859}" destId="{E3407CAB-9303-49C2-B524-8DA49021FFFC}" srcOrd="2" destOrd="0" parTransId="{2F84929D-29A0-44F8-869C-ACAE3EFE3AAB}" sibTransId="{F326100F-F6E4-45A3-9D6C-5D032A0C2FB8}"/>
    <dgm:cxn modelId="{555B7923-103F-D546-9EE9-279F6804A3F9}" type="presOf" srcId="{241737B8-EDCD-49C4-949F-5C1444364859}" destId="{8671D1DF-718B-408F-8643-C77D913AFBD5}" srcOrd="0" destOrd="0" presId="urn:microsoft.com/office/officeart/2005/8/layout/vList4#3"/>
    <dgm:cxn modelId="{CAED1C46-253A-1444-BF2E-29D8E65B535A}" type="presOf" srcId="{DA03ADDF-5207-42FA-9124-AC673B7E80CD}" destId="{6671B70A-2873-44FB-B38C-4F7FFE68F69C}" srcOrd="0" destOrd="0" presId="urn:microsoft.com/office/officeart/2005/8/layout/vList4#3"/>
    <dgm:cxn modelId="{C4F93051-0490-8A4F-B451-43525148769A}" type="presOf" srcId="{4E4E2ECF-99DE-4547-9720-7A041E8C5D87}" destId="{697245A4-CB6F-4576-B685-C54EC5008CD3}" srcOrd="0" destOrd="0" presId="urn:microsoft.com/office/officeart/2005/8/layout/vList4#3"/>
    <dgm:cxn modelId="{47F7648C-646E-4BE9-BADD-C1637DACE6CC}" srcId="{241737B8-EDCD-49C4-949F-5C1444364859}" destId="{8B2ABF41-0D64-4941-96DE-0451DB356F0D}" srcOrd="1" destOrd="0" parTransId="{4991F0D9-2083-4F9C-A77A-C6F0BB369F35}" sibTransId="{B0F6A2F6-3CF0-47E2-8F18-7563E3BE1026}"/>
    <dgm:cxn modelId="{AD2B9C96-5C1D-4035-93B7-5CDDDCDE78DE}" srcId="{241737B8-EDCD-49C4-949F-5C1444364859}" destId="{4E4E2ECF-99DE-4547-9720-7A041E8C5D87}" srcOrd="3" destOrd="0" parTransId="{F8DFD009-EAEC-446B-93AD-DD3D6199EB03}" sibTransId="{95A769D2-4E86-4B87-8DAB-BC0A9E69FE6C}"/>
    <dgm:cxn modelId="{78B748A7-326F-C54F-A65E-DC310272C06D}" type="presOf" srcId="{8B2ABF41-0D64-4941-96DE-0451DB356F0D}" destId="{A24A57F8-86D7-423F-AA47-36644ACFC930}" srcOrd="0" destOrd="0" presId="urn:microsoft.com/office/officeart/2005/8/layout/vList4#3"/>
    <dgm:cxn modelId="{663222B0-CB60-6146-BC97-A302C5148222}" type="presOf" srcId="{DA03ADDF-5207-42FA-9124-AC673B7E80CD}" destId="{357BAFA3-2228-469E-B60A-4C27A5DB4F3D}" srcOrd="1" destOrd="0" presId="urn:microsoft.com/office/officeart/2005/8/layout/vList4#3"/>
    <dgm:cxn modelId="{97BFD0B4-EC5E-4549-838C-598F47B81267}" type="presOf" srcId="{4E4E2ECF-99DE-4547-9720-7A041E8C5D87}" destId="{F93F3564-3E00-4A83-A8E8-D33C232AE412}" srcOrd="1" destOrd="0" presId="urn:microsoft.com/office/officeart/2005/8/layout/vList4#3"/>
    <dgm:cxn modelId="{38CBD3B8-13D2-C945-A1E9-4C7A7FBE714F}" type="presOf" srcId="{E3407CAB-9303-49C2-B524-8DA49021FFFC}" destId="{EB2B564D-F10B-44A1-9254-BD0A2441D8BA}" srcOrd="0" destOrd="0" presId="urn:microsoft.com/office/officeart/2005/8/layout/vList4#3"/>
    <dgm:cxn modelId="{8081B3BB-C70F-4356-83C0-572FAD0C7C1C}" srcId="{241737B8-EDCD-49C4-949F-5C1444364859}" destId="{DA03ADDF-5207-42FA-9124-AC673B7E80CD}" srcOrd="0" destOrd="0" parTransId="{6A858988-DA0B-4CDE-B893-553CA5A58C14}" sibTransId="{A9885931-77EA-4D71-9FA9-C59909F421CC}"/>
    <dgm:cxn modelId="{7A6334C6-59F5-224C-BFEC-09CABAE17683}" type="presOf" srcId="{8B2ABF41-0D64-4941-96DE-0451DB356F0D}" destId="{3CE7984C-766B-4140-BE75-A08021F77D6F}" srcOrd="1" destOrd="0" presId="urn:microsoft.com/office/officeart/2005/8/layout/vList4#3"/>
    <dgm:cxn modelId="{B7597FFF-7A5A-0749-B212-685E4BAD3BC6}" type="presOf" srcId="{E3407CAB-9303-49C2-B524-8DA49021FFFC}" destId="{7D037147-19A9-47BF-944C-6B824BD7812B}" srcOrd="1" destOrd="0" presId="urn:microsoft.com/office/officeart/2005/8/layout/vList4#3"/>
    <dgm:cxn modelId="{93F8CC2A-CC69-8D47-AC2C-EB9B6158EA0A}" type="presParOf" srcId="{8671D1DF-718B-408F-8643-C77D913AFBD5}" destId="{FCFD8475-2611-4171-BFFC-85B1193CD698}" srcOrd="0" destOrd="0" presId="urn:microsoft.com/office/officeart/2005/8/layout/vList4#3"/>
    <dgm:cxn modelId="{1E30FD40-968C-F648-BE73-07AAE30EAA47}" type="presParOf" srcId="{FCFD8475-2611-4171-BFFC-85B1193CD698}" destId="{6671B70A-2873-44FB-B38C-4F7FFE68F69C}" srcOrd="0" destOrd="0" presId="urn:microsoft.com/office/officeart/2005/8/layout/vList4#3"/>
    <dgm:cxn modelId="{904E2FA0-5668-3148-8A23-DDEDC6B6132A}" type="presParOf" srcId="{FCFD8475-2611-4171-BFFC-85B1193CD698}" destId="{31E330E4-598D-4C46-B840-FCC1A4F38100}" srcOrd="1" destOrd="0" presId="urn:microsoft.com/office/officeart/2005/8/layout/vList4#3"/>
    <dgm:cxn modelId="{A12E6BE7-FDCC-2340-AC46-01725C6F1D4C}" type="presParOf" srcId="{FCFD8475-2611-4171-BFFC-85B1193CD698}" destId="{357BAFA3-2228-469E-B60A-4C27A5DB4F3D}" srcOrd="2" destOrd="0" presId="urn:microsoft.com/office/officeart/2005/8/layout/vList4#3"/>
    <dgm:cxn modelId="{2A7BA1F0-1788-C043-B892-2D5CC4EBE0B7}" type="presParOf" srcId="{8671D1DF-718B-408F-8643-C77D913AFBD5}" destId="{FE2C2342-359E-44CE-972A-6167EA2E7604}" srcOrd="1" destOrd="0" presId="urn:microsoft.com/office/officeart/2005/8/layout/vList4#3"/>
    <dgm:cxn modelId="{11C6CDCD-D58B-074C-B534-3ED5E4CB875E}" type="presParOf" srcId="{8671D1DF-718B-408F-8643-C77D913AFBD5}" destId="{F554C3BB-44E2-436A-9FB2-0996689E65DD}" srcOrd="2" destOrd="0" presId="urn:microsoft.com/office/officeart/2005/8/layout/vList4#3"/>
    <dgm:cxn modelId="{6328CD26-E7F1-2D49-B040-524BCDD29ECE}" type="presParOf" srcId="{F554C3BB-44E2-436A-9FB2-0996689E65DD}" destId="{A24A57F8-86D7-423F-AA47-36644ACFC930}" srcOrd="0" destOrd="0" presId="urn:microsoft.com/office/officeart/2005/8/layout/vList4#3"/>
    <dgm:cxn modelId="{89AC4F17-4D33-BB4A-A090-E072CF6DDBA7}" type="presParOf" srcId="{F554C3BB-44E2-436A-9FB2-0996689E65DD}" destId="{EB6DC701-9ACE-4D9F-92DD-D05C567F8775}" srcOrd="1" destOrd="0" presId="urn:microsoft.com/office/officeart/2005/8/layout/vList4#3"/>
    <dgm:cxn modelId="{332BE37A-DE2E-5D4B-B42A-B3ABE72703BD}" type="presParOf" srcId="{F554C3BB-44E2-436A-9FB2-0996689E65DD}" destId="{3CE7984C-766B-4140-BE75-A08021F77D6F}" srcOrd="2" destOrd="0" presId="urn:microsoft.com/office/officeart/2005/8/layout/vList4#3"/>
    <dgm:cxn modelId="{DF783B5D-C2C7-004D-9F8E-75A87E072B64}" type="presParOf" srcId="{8671D1DF-718B-408F-8643-C77D913AFBD5}" destId="{A148558B-7554-4DA6-9F9E-1C805E08C47E}" srcOrd="3" destOrd="0" presId="urn:microsoft.com/office/officeart/2005/8/layout/vList4#3"/>
    <dgm:cxn modelId="{C261D5CF-E80C-6940-ABC4-F3D449268E72}" type="presParOf" srcId="{8671D1DF-718B-408F-8643-C77D913AFBD5}" destId="{73F0ADCD-B5C5-4E01-9CC1-623AC11B21C5}" srcOrd="4" destOrd="0" presId="urn:microsoft.com/office/officeart/2005/8/layout/vList4#3"/>
    <dgm:cxn modelId="{548EC04E-BE55-124C-92BC-ACED4173A493}" type="presParOf" srcId="{73F0ADCD-B5C5-4E01-9CC1-623AC11B21C5}" destId="{EB2B564D-F10B-44A1-9254-BD0A2441D8BA}" srcOrd="0" destOrd="0" presId="urn:microsoft.com/office/officeart/2005/8/layout/vList4#3"/>
    <dgm:cxn modelId="{67F4F93E-FDA8-0D48-95D5-35C22594EBF8}" type="presParOf" srcId="{73F0ADCD-B5C5-4E01-9CC1-623AC11B21C5}" destId="{DB6BF6BD-6F3C-44F4-9DDA-C3E0931C969E}" srcOrd="1" destOrd="0" presId="urn:microsoft.com/office/officeart/2005/8/layout/vList4#3"/>
    <dgm:cxn modelId="{C5F8F55C-5E6B-A04F-90B3-6AE62E45DBE5}" type="presParOf" srcId="{73F0ADCD-B5C5-4E01-9CC1-623AC11B21C5}" destId="{7D037147-19A9-47BF-944C-6B824BD7812B}" srcOrd="2" destOrd="0" presId="urn:microsoft.com/office/officeart/2005/8/layout/vList4#3"/>
    <dgm:cxn modelId="{32DBDB19-9DB3-FB46-94AB-6B33889F9D77}" type="presParOf" srcId="{8671D1DF-718B-408F-8643-C77D913AFBD5}" destId="{47B89F4E-B90E-42E6-9197-9620D313D87C}" srcOrd="5" destOrd="0" presId="urn:microsoft.com/office/officeart/2005/8/layout/vList4#3"/>
    <dgm:cxn modelId="{70C5F819-1835-0A46-957D-3D940ED2A0D4}" type="presParOf" srcId="{8671D1DF-718B-408F-8643-C77D913AFBD5}" destId="{85B894F0-BC58-4D8C-AEC0-92E390A5F309}" srcOrd="6" destOrd="0" presId="urn:microsoft.com/office/officeart/2005/8/layout/vList4#3"/>
    <dgm:cxn modelId="{BB70B19F-1F35-1749-83C5-F6BB6773A764}" type="presParOf" srcId="{85B894F0-BC58-4D8C-AEC0-92E390A5F309}" destId="{697245A4-CB6F-4576-B685-C54EC5008CD3}" srcOrd="0" destOrd="0" presId="urn:microsoft.com/office/officeart/2005/8/layout/vList4#3"/>
    <dgm:cxn modelId="{84F3F6AA-E848-A843-924D-1AD736B536D5}" type="presParOf" srcId="{85B894F0-BC58-4D8C-AEC0-92E390A5F309}" destId="{D7402FB6-19C3-41CF-8ABB-4E4B94843360}" srcOrd="1" destOrd="0" presId="urn:microsoft.com/office/officeart/2005/8/layout/vList4#3"/>
    <dgm:cxn modelId="{AE4C9619-2121-C446-807B-AA763D478E32}" type="presParOf" srcId="{85B894F0-BC58-4D8C-AEC0-92E390A5F309}" destId="{F93F3564-3E00-4A83-A8E8-D33C232AE412}" srcOrd="2" destOrd="0" presId="urn:microsoft.com/office/officeart/2005/8/layout/vList4#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1737B8-EDCD-49C4-949F-5C1444364859}" type="doc">
      <dgm:prSet loTypeId="urn:microsoft.com/office/officeart/2005/8/layout/vList4#2" loCatId="list" qsTypeId="urn:microsoft.com/office/officeart/2005/8/quickstyle/simple1" qsCatId="simple" csTypeId="urn:microsoft.com/office/officeart/2005/8/colors/accent0_3" csCatId="mainScheme" phldr="1"/>
      <dgm:spPr/>
      <dgm:t>
        <a:bodyPr/>
        <a:lstStyle/>
        <a:p>
          <a:endParaRPr lang="en-US"/>
        </a:p>
      </dgm:t>
    </dgm:pt>
    <dgm:pt modelId="{495E69F0-0E79-4296-9768-34F955B362BE}">
      <dgm:prSet custT="1"/>
      <dgm:spPr/>
      <dgm:t>
        <a:bodyPr/>
        <a:lstStyle/>
        <a:p>
          <a:r>
            <a:rPr lang="en-US" sz="2400" dirty="0"/>
            <a:t>In-Memory OLTP Cache</a:t>
          </a:r>
        </a:p>
      </dgm:t>
    </dgm:pt>
    <dgm:pt modelId="{99A65A7F-3CD9-494F-BAD3-8E6BCB1C4035}" type="parTrans" cxnId="{2C67F1E5-4EC1-4D3A-A85C-E0B2E87DE475}">
      <dgm:prSet/>
      <dgm:spPr/>
      <dgm:t>
        <a:bodyPr/>
        <a:lstStyle/>
        <a:p>
          <a:endParaRPr lang="en-US"/>
        </a:p>
      </dgm:t>
    </dgm:pt>
    <dgm:pt modelId="{29D4E348-9DA5-4D0E-B93E-2775B5FA41D6}" type="sibTrans" cxnId="{2C67F1E5-4EC1-4D3A-A85C-E0B2E87DE475}">
      <dgm:prSet/>
      <dgm:spPr/>
      <dgm:t>
        <a:bodyPr/>
        <a:lstStyle/>
        <a:p>
          <a:endParaRPr lang="en-US"/>
        </a:p>
      </dgm:t>
    </dgm:pt>
    <dgm:pt modelId="{F9154E92-6187-4CB2-A732-F15682A87CAF}">
      <dgm:prSet custT="1"/>
      <dgm:spPr/>
      <dgm:t>
        <a:bodyPr/>
        <a:lstStyle/>
        <a:p>
          <a:r>
            <a:rPr lang="en-US" sz="2400" dirty="0"/>
            <a:t>Flash Cache</a:t>
          </a:r>
        </a:p>
      </dgm:t>
    </dgm:pt>
    <dgm:pt modelId="{CED2D02F-700B-4157-A3F1-047088907A64}" type="parTrans" cxnId="{E84734D3-813A-4C1F-A0E3-C39EDC21F86B}">
      <dgm:prSet/>
      <dgm:spPr/>
      <dgm:t>
        <a:bodyPr/>
        <a:lstStyle/>
        <a:p>
          <a:endParaRPr lang="en-US"/>
        </a:p>
      </dgm:t>
    </dgm:pt>
    <dgm:pt modelId="{CDD1D4BE-4791-4BC2-A64F-1D06765B973D}" type="sibTrans" cxnId="{E84734D3-813A-4C1F-A0E3-C39EDC21F86B}">
      <dgm:prSet/>
      <dgm:spPr/>
      <dgm:t>
        <a:bodyPr/>
        <a:lstStyle/>
        <a:p>
          <a:endParaRPr lang="en-US"/>
        </a:p>
      </dgm:t>
    </dgm:pt>
    <dgm:pt modelId="{8B5D1010-62CF-4DE4-AF44-960A76B32534}">
      <dgm:prSet custT="1"/>
      <dgm:spPr/>
      <dgm:t>
        <a:bodyPr/>
        <a:lstStyle/>
        <a:p>
          <a:r>
            <a:rPr lang="en-US" sz="2400" dirty="0"/>
            <a:t>Hard Disk Drive</a:t>
          </a:r>
        </a:p>
      </dgm:t>
    </dgm:pt>
    <dgm:pt modelId="{2BF6DD4C-0AC4-4C15-9DD0-4034FAADBB00}" type="parTrans" cxnId="{F63D4F68-BEF6-4629-B7F8-10B8853AAD8F}">
      <dgm:prSet/>
      <dgm:spPr/>
      <dgm:t>
        <a:bodyPr/>
        <a:lstStyle/>
        <a:p>
          <a:endParaRPr lang="en-US"/>
        </a:p>
      </dgm:t>
    </dgm:pt>
    <dgm:pt modelId="{6962F435-CE73-4AAA-BE1E-231A83D3CC8D}" type="sibTrans" cxnId="{F63D4F68-BEF6-4629-B7F8-10B8853AAD8F}">
      <dgm:prSet/>
      <dgm:spPr/>
      <dgm:t>
        <a:bodyPr/>
        <a:lstStyle/>
        <a:p>
          <a:endParaRPr lang="en-US"/>
        </a:p>
      </dgm:t>
    </dgm:pt>
    <dgm:pt modelId="{EE467AAD-406F-4FB9-9030-04DCD67EFE85}">
      <dgm:prSet custT="1"/>
      <dgm:spPr/>
      <dgm:t>
        <a:bodyPr/>
        <a:lstStyle/>
        <a:p>
          <a:r>
            <a:rPr lang="en-US" sz="2400" dirty="0"/>
            <a:t>DB Buffer Cache</a:t>
          </a:r>
        </a:p>
      </dgm:t>
    </dgm:pt>
    <dgm:pt modelId="{2A379D4E-E2CB-4E2C-B2FC-E06C6160BC46}" type="parTrans" cxnId="{A30263D3-32FC-46AF-9052-0E0EE9C7E3F2}">
      <dgm:prSet/>
      <dgm:spPr/>
      <dgm:t>
        <a:bodyPr/>
        <a:lstStyle/>
        <a:p>
          <a:endParaRPr lang="en-US"/>
        </a:p>
      </dgm:t>
    </dgm:pt>
    <dgm:pt modelId="{EC05246F-2CE5-4DDC-BF8A-514183678A8C}" type="sibTrans" cxnId="{A30263D3-32FC-46AF-9052-0E0EE9C7E3F2}">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E379E9F8-8985-4240-8142-132B2265DB5C}" type="pres">
      <dgm:prSet presAssocID="{EE467AAD-406F-4FB9-9030-04DCD67EFE85}" presName="comp" presStyleCnt="0"/>
      <dgm:spPr/>
    </dgm:pt>
    <dgm:pt modelId="{5D27F6A7-1056-419B-A93E-1A5E47395B7C}" type="pres">
      <dgm:prSet presAssocID="{EE467AAD-406F-4FB9-9030-04DCD67EFE85}" presName="box" presStyleLbl="node1" presStyleIdx="0" presStyleCnt="4"/>
      <dgm:spPr/>
    </dgm:pt>
    <dgm:pt modelId="{C21DA8EF-36BF-420D-8D1A-80F22140147C}" type="pres">
      <dgm:prSet presAssocID="{EE467AAD-406F-4FB9-9030-04DCD67EFE85}"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654D0D9-EE8C-49D2-A98B-A95FA4567F90}" type="pres">
      <dgm:prSet presAssocID="{EE467AAD-406F-4FB9-9030-04DCD67EFE85}" presName="text" presStyleLbl="node1" presStyleIdx="0" presStyleCnt="4">
        <dgm:presLayoutVars>
          <dgm:bulletEnabled val="1"/>
        </dgm:presLayoutVars>
      </dgm:prSet>
      <dgm:spPr/>
    </dgm:pt>
    <dgm:pt modelId="{C2CA3BE1-5412-4254-A4A1-53C91DEF59A7}" type="pres">
      <dgm:prSet presAssocID="{EC05246F-2CE5-4DDC-BF8A-514183678A8C}" presName="spacer" presStyleCnt="0"/>
      <dgm:spPr/>
    </dgm:pt>
    <dgm:pt modelId="{24060AEE-4580-48BE-9442-CB7C593F957B}" type="pres">
      <dgm:prSet presAssocID="{495E69F0-0E79-4296-9768-34F955B362BE}" presName="comp" presStyleCnt="0"/>
      <dgm:spPr/>
    </dgm:pt>
    <dgm:pt modelId="{5F54043A-96B6-4A1F-B08A-3D175A2EA5A9}" type="pres">
      <dgm:prSet presAssocID="{495E69F0-0E79-4296-9768-34F955B362BE}" presName="box" presStyleLbl="node1" presStyleIdx="1" presStyleCnt="4"/>
      <dgm:spPr/>
    </dgm:pt>
    <dgm:pt modelId="{88AF5B2D-7E4A-4685-B5FD-EF55BD524CF1}" type="pres">
      <dgm:prSet presAssocID="{495E69F0-0E79-4296-9768-34F955B362BE}" presName="img" presStyleLbl="fgImgPlace1" presStyleIdx="1" presStyleCnt="4"/>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195F720-E4BA-4D1E-B4C6-D5FBA74A73F2}" type="pres">
      <dgm:prSet presAssocID="{495E69F0-0E79-4296-9768-34F955B362BE}" presName="text" presStyleLbl="node1" presStyleIdx="1" presStyleCnt="4">
        <dgm:presLayoutVars>
          <dgm:bulletEnabled val="1"/>
        </dgm:presLayoutVars>
      </dgm:prSet>
      <dgm:spPr/>
    </dgm:pt>
    <dgm:pt modelId="{5BDEBAB2-9D62-4E52-83A4-4918D19E536D}" type="pres">
      <dgm:prSet presAssocID="{29D4E348-9DA5-4D0E-B93E-2775B5FA41D6}" presName="spacer" presStyleCnt="0"/>
      <dgm:spPr/>
    </dgm:pt>
    <dgm:pt modelId="{49F8923A-CCA5-4FDF-8E52-4634C5C62554}" type="pres">
      <dgm:prSet presAssocID="{F9154E92-6187-4CB2-A732-F15682A87CAF}" presName="comp" presStyleCnt="0"/>
      <dgm:spPr/>
    </dgm:pt>
    <dgm:pt modelId="{BED73823-8619-409A-8598-CFA7615F04D0}" type="pres">
      <dgm:prSet presAssocID="{F9154E92-6187-4CB2-A732-F15682A87CAF}" presName="box" presStyleLbl="node1" presStyleIdx="2" presStyleCnt="4"/>
      <dgm:spPr/>
    </dgm:pt>
    <dgm:pt modelId="{5D87C0DF-2076-4991-9BF3-AD8BEBC6842F}" type="pres">
      <dgm:prSet presAssocID="{F9154E92-6187-4CB2-A732-F15682A87CAF}" presName="img" presStyleLbl="fgImgPlace1" presStyleIdx="2" presStyleCnt="4"/>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6A0502B-75FF-4C6D-833C-4537CF78229D}" type="pres">
      <dgm:prSet presAssocID="{F9154E92-6187-4CB2-A732-F15682A87CAF}" presName="text" presStyleLbl="node1" presStyleIdx="2" presStyleCnt="4">
        <dgm:presLayoutVars>
          <dgm:bulletEnabled val="1"/>
        </dgm:presLayoutVars>
      </dgm:prSet>
      <dgm:spPr/>
    </dgm:pt>
    <dgm:pt modelId="{97AB4A50-33EC-4554-8342-465DF0CF4596}" type="pres">
      <dgm:prSet presAssocID="{CDD1D4BE-4791-4BC2-A64F-1D06765B973D}" presName="spacer" presStyleCnt="0"/>
      <dgm:spPr/>
    </dgm:pt>
    <dgm:pt modelId="{D6C86BBF-B911-40AB-B0A9-47149EB91DA4}" type="pres">
      <dgm:prSet presAssocID="{8B5D1010-62CF-4DE4-AF44-960A76B32534}" presName="comp" presStyleCnt="0"/>
      <dgm:spPr/>
    </dgm:pt>
    <dgm:pt modelId="{5ABFFCF1-EBDB-4D7D-9C8A-20B0FD5FFA7C}" type="pres">
      <dgm:prSet presAssocID="{8B5D1010-62CF-4DE4-AF44-960A76B32534}" presName="box" presStyleLbl="node1" presStyleIdx="3" presStyleCnt="4"/>
      <dgm:spPr/>
    </dgm:pt>
    <dgm:pt modelId="{C68816D4-124E-4FB8-BDB6-7B9FBD00B13A}" type="pres">
      <dgm:prSet presAssocID="{8B5D1010-62CF-4DE4-AF44-960A76B32534}" presName="img" presStyleLbl="fgImgPlace1" presStyleIdx="3" presStyleCnt="4"/>
      <dgm:spPr>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7920114-0EA5-47DB-9396-28261ED7DCED}" type="pres">
      <dgm:prSet presAssocID="{8B5D1010-62CF-4DE4-AF44-960A76B32534}" presName="text" presStyleLbl="node1" presStyleIdx="3" presStyleCnt="4">
        <dgm:presLayoutVars>
          <dgm:bulletEnabled val="1"/>
        </dgm:presLayoutVars>
      </dgm:prSet>
      <dgm:spPr/>
    </dgm:pt>
  </dgm:ptLst>
  <dgm:cxnLst>
    <dgm:cxn modelId="{A20BD10F-F833-7A45-BA71-AA52EACE3001}" type="presOf" srcId="{241737B8-EDCD-49C4-949F-5C1444364859}" destId="{8671D1DF-718B-408F-8643-C77D913AFBD5}" srcOrd="0" destOrd="0" presId="urn:microsoft.com/office/officeart/2005/8/layout/vList4#2"/>
    <dgm:cxn modelId="{A713C625-5C21-4741-96DE-FC11DD9E2D25}" type="presOf" srcId="{8B5D1010-62CF-4DE4-AF44-960A76B32534}" destId="{17920114-0EA5-47DB-9396-28261ED7DCED}" srcOrd="1" destOrd="0" presId="urn:microsoft.com/office/officeart/2005/8/layout/vList4#2"/>
    <dgm:cxn modelId="{7572F430-25DC-5741-9300-5C520E513517}" type="presOf" srcId="{F9154E92-6187-4CB2-A732-F15682A87CAF}" destId="{BED73823-8619-409A-8598-CFA7615F04D0}" srcOrd="0" destOrd="0" presId="urn:microsoft.com/office/officeart/2005/8/layout/vList4#2"/>
    <dgm:cxn modelId="{DE378B45-3100-E740-9E22-746C3C37B75E}" type="presOf" srcId="{495E69F0-0E79-4296-9768-34F955B362BE}" destId="{5F54043A-96B6-4A1F-B08A-3D175A2EA5A9}" srcOrd="0" destOrd="0" presId="urn:microsoft.com/office/officeart/2005/8/layout/vList4#2"/>
    <dgm:cxn modelId="{BB433D55-4627-454E-84DC-21A8D4397ADC}" type="presOf" srcId="{EE467AAD-406F-4FB9-9030-04DCD67EFE85}" destId="{6654D0D9-EE8C-49D2-A98B-A95FA4567F90}" srcOrd="1" destOrd="0" presId="urn:microsoft.com/office/officeart/2005/8/layout/vList4#2"/>
    <dgm:cxn modelId="{4A1A3C57-5B80-4F4A-ADD2-61A06DE33373}" type="presOf" srcId="{8B5D1010-62CF-4DE4-AF44-960A76B32534}" destId="{5ABFFCF1-EBDB-4D7D-9C8A-20B0FD5FFA7C}" srcOrd="0" destOrd="0" presId="urn:microsoft.com/office/officeart/2005/8/layout/vList4#2"/>
    <dgm:cxn modelId="{F63D4F68-BEF6-4629-B7F8-10B8853AAD8F}" srcId="{241737B8-EDCD-49C4-949F-5C1444364859}" destId="{8B5D1010-62CF-4DE4-AF44-960A76B32534}" srcOrd="3" destOrd="0" parTransId="{2BF6DD4C-0AC4-4C15-9DD0-4034FAADBB00}" sibTransId="{6962F435-CE73-4AAA-BE1E-231A83D3CC8D}"/>
    <dgm:cxn modelId="{FA8D47D1-6ABB-2243-BCC9-02EA0E11B527}" type="presOf" srcId="{F9154E92-6187-4CB2-A732-F15682A87CAF}" destId="{16A0502B-75FF-4C6D-833C-4537CF78229D}" srcOrd="1" destOrd="0" presId="urn:microsoft.com/office/officeart/2005/8/layout/vList4#2"/>
    <dgm:cxn modelId="{5E7269D1-F9D5-8643-9035-CAD249F50BA4}" type="presOf" srcId="{EE467AAD-406F-4FB9-9030-04DCD67EFE85}" destId="{5D27F6A7-1056-419B-A93E-1A5E47395B7C}" srcOrd="0" destOrd="0" presId="urn:microsoft.com/office/officeart/2005/8/layout/vList4#2"/>
    <dgm:cxn modelId="{E84734D3-813A-4C1F-A0E3-C39EDC21F86B}" srcId="{241737B8-EDCD-49C4-949F-5C1444364859}" destId="{F9154E92-6187-4CB2-A732-F15682A87CAF}" srcOrd="2" destOrd="0" parTransId="{CED2D02F-700B-4157-A3F1-047088907A64}" sibTransId="{CDD1D4BE-4791-4BC2-A64F-1D06765B973D}"/>
    <dgm:cxn modelId="{A30263D3-32FC-46AF-9052-0E0EE9C7E3F2}" srcId="{241737B8-EDCD-49C4-949F-5C1444364859}" destId="{EE467AAD-406F-4FB9-9030-04DCD67EFE85}" srcOrd="0" destOrd="0" parTransId="{2A379D4E-E2CB-4E2C-B2FC-E06C6160BC46}" sibTransId="{EC05246F-2CE5-4DDC-BF8A-514183678A8C}"/>
    <dgm:cxn modelId="{2C67F1E5-4EC1-4D3A-A85C-E0B2E87DE475}" srcId="{241737B8-EDCD-49C4-949F-5C1444364859}" destId="{495E69F0-0E79-4296-9768-34F955B362BE}" srcOrd="1" destOrd="0" parTransId="{99A65A7F-3CD9-494F-BAD3-8E6BCB1C4035}" sibTransId="{29D4E348-9DA5-4D0E-B93E-2775B5FA41D6}"/>
    <dgm:cxn modelId="{CE2A99F2-134F-B443-8A16-ACCE0B352051}" type="presOf" srcId="{495E69F0-0E79-4296-9768-34F955B362BE}" destId="{1195F720-E4BA-4D1E-B4C6-D5FBA74A73F2}" srcOrd="1" destOrd="0" presId="urn:microsoft.com/office/officeart/2005/8/layout/vList4#2"/>
    <dgm:cxn modelId="{269EF65C-D847-F242-A283-D4B73C7FCED2}" type="presParOf" srcId="{8671D1DF-718B-408F-8643-C77D913AFBD5}" destId="{E379E9F8-8985-4240-8142-132B2265DB5C}" srcOrd="0" destOrd="0" presId="urn:microsoft.com/office/officeart/2005/8/layout/vList4#2"/>
    <dgm:cxn modelId="{5E8CEA1A-4BCE-5943-AF8A-C5AAF23004FC}" type="presParOf" srcId="{E379E9F8-8985-4240-8142-132B2265DB5C}" destId="{5D27F6A7-1056-419B-A93E-1A5E47395B7C}" srcOrd="0" destOrd="0" presId="urn:microsoft.com/office/officeart/2005/8/layout/vList4#2"/>
    <dgm:cxn modelId="{8F7D4A9C-4DF6-6546-A702-731D3B344FF8}" type="presParOf" srcId="{E379E9F8-8985-4240-8142-132B2265DB5C}" destId="{C21DA8EF-36BF-420D-8D1A-80F22140147C}" srcOrd="1" destOrd="0" presId="urn:microsoft.com/office/officeart/2005/8/layout/vList4#2"/>
    <dgm:cxn modelId="{8EC1C1A8-6A7B-2949-AABA-A28BE8A22071}" type="presParOf" srcId="{E379E9F8-8985-4240-8142-132B2265DB5C}" destId="{6654D0D9-EE8C-49D2-A98B-A95FA4567F90}" srcOrd="2" destOrd="0" presId="urn:microsoft.com/office/officeart/2005/8/layout/vList4#2"/>
    <dgm:cxn modelId="{97A170F1-5173-0649-9419-8E0FA2D9636D}" type="presParOf" srcId="{8671D1DF-718B-408F-8643-C77D913AFBD5}" destId="{C2CA3BE1-5412-4254-A4A1-53C91DEF59A7}" srcOrd="1" destOrd="0" presId="urn:microsoft.com/office/officeart/2005/8/layout/vList4#2"/>
    <dgm:cxn modelId="{9C312950-D878-554D-B231-87E06D76037C}" type="presParOf" srcId="{8671D1DF-718B-408F-8643-C77D913AFBD5}" destId="{24060AEE-4580-48BE-9442-CB7C593F957B}" srcOrd="2" destOrd="0" presId="urn:microsoft.com/office/officeart/2005/8/layout/vList4#2"/>
    <dgm:cxn modelId="{2D91B3C9-183E-5F41-B467-8EBB6A78143F}" type="presParOf" srcId="{24060AEE-4580-48BE-9442-CB7C593F957B}" destId="{5F54043A-96B6-4A1F-B08A-3D175A2EA5A9}" srcOrd="0" destOrd="0" presId="urn:microsoft.com/office/officeart/2005/8/layout/vList4#2"/>
    <dgm:cxn modelId="{EB49CBA9-E482-C341-B966-8FCFFA6D2852}" type="presParOf" srcId="{24060AEE-4580-48BE-9442-CB7C593F957B}" destId="{88AF5B2D-7E4A-4685-B5FD-EF55BD524CF1}" srcOrd="1" destOrd="0" presId="urn:microsoft.com/office/officeart/2005/8/layout/vList4#2"/>
    <dgm:cxn modelId="{176681D2-4E3F-C640-B167-4665585F1616}" type="presParOf" srcId="{24060AEE-4580-48BE-9442-CB7C593F957B}" destId="{1195F720-E4BA-4D1E-B4C6-D5FBA74A73F2}" srcOrd="2" destOrd="0" presId="urn:microsoft.com/office/officeart/2005/8/layout/vList4#2"/>
    <dgm:cxn modelId="{E96DCB3C-B250-5448-BBEE-72264E3B6747}" type="presParOf" srcId="{8671D1DF-718B-408F-8643-C77D913AFBD5}" destId="{5BDEBAB2-9D62-4E52-83A4-4918D19E536D}" srcOrd="3" destOrd="0" presId="urn:microsoft.com/office/officeart/2005/8/layout/vList4#2"/>
    <dgm:cxn modelId="{91051FB4-3D00-A94B-9F46-139CE37C7B57}" type="presParOf" srcId="{8671D1DF-718B-408F-8643-C77D913AFBD5}" destId="{49F8923A-CCA5-4FDF-8E52-4634C5C62554}" srcOrd="4" destOrd="0" presId="urn:microsoft.com/office/officeart/2005/8/layout/vList4#2"/>
    <dgm:cxn modelId="{5D79286E-B982-B44B-958C-BC31485A30D8}" type="presParOf" srcId="{49F8923A-CCA5-4FDF-8E52-4634C5C62554}" destId="{BED73823-8619-409A-8598-CFA7615F04D0}" srcOrd="0" destOrd="0" presId="urn:microsoft.com/office/officeart/2005/8/layout/vList4#2"/>
    <dgm:cxn modelId="{3E517353-3AB9-0042-B500-ECFDB524F93F}" type="presParOf" srcId="{49F8923A-CCA5-4FDF-8E52-4634C5C62554}" destId="{5D87C0DF-2076-4991-9BF3-AD8BEBC6842F}" srcOrd="1" destOrd="0" presId="urn:microsoft.com/office/officeart/2005/8/layout/vList4#2"/>
    <dgm:cxn modelId="{1D960E28-F4CD-3341-A452-4ED6E719107B}" type="presParOf" srcId="{49F8923A-CCA5-4FDF-8E52-4634C5C62554}" destId="{16A0502B-75FF-4C6D-833C-4537CF78229D}" srcOrd="2" destOrd="0" presId="urn:microsoft.com/office/officeart/2005/8/layout/vList4#2"/>
    <dgm:cxn modelId="{3110E975-82E4-6D40-A7DC-F824D8EFE8C4}" type="presParOf" srcId="{8671D1DF-718B-408F-8643-C77D913AFBD5}" destId="{97AB4A50-33EC-4554-8342-465DF0CF4596}" srcOrd="5" destOrd="0" presId="urn:microsoft.com/office/officeart/2005/8/layout/vList4#2"/>
    <dgm:cxn modelId="{9541E826-68B5-BF41-8F69-D8F0AFEA6F51}" type="presParOf" srcId="{8671D1DF-718B-408F-8643-C77D913AFBD5}" destId="{D6C86BBF-B911-40AB-B0A9-47149EB91DA4}" srcOrd="6" destOrd="0" presId="urn:microsoft.com/office/officeart/2005/8/layout/vList4#2"/>
    <dgm:cxn modelId="{2F7EB16B-76C1-EE48-A5B2-71B91383E9A6}" type="presParOf" srcId="{D6C86BBF-B911-40AB-B0A9-47149EB91DA4}" destId="{5ABFFCF1-EBDB-4D7D-9C8A-20B0FD5FFA7C}" srcOrd="0" destOrd="0" presId="urn:microsoft.com/office/officeart/2005/8/layout/vList4#2"/>
    <dgm:cxn modelId="{1D6ACDCD-2F61-C24C-8A68-55F65E149EDB}" type="presParOf" srcId="{D6C86BBF-B911-40AB-B0A9-47149EB91DA4}" destId="{C68816D4-124E-4FB8-BDB6-7B9FBD00B13A}" srcOrd="1" destOrd="0" presId="urn:microsoft.com/office/officeart/2005/8/layout/vList4#2"/>
    <dgm:cxn modelId="{7E1C93F5-6403-BD45-A358-FBC0F541AC35}" type="presParOf" srcId="{D6C86BBF-B911-40AB-B0A9-47149EB91DA4}" destId="{17920114-0EA5-47DB-9396-28261ED7DCED}"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1737B8-EDCD-49C4-949F-5C1444364859}" type="doc">
      <dgm:prSet loTypeId="urn:microsoft.com/office/officeart/2005/8/layout/vList4#3" loCatId="list" qsTypeId="urn:microsoft.com/office/officeart/2005/8/quickstyle/simple1" qsCatId="simple" csTypeId="urn:microsoft.com/office/officeart/2005/8/colors/accent0_3" csCatId="mainScheme" phldr="1"/>
      <dgm:spPr/>
      <dgm:t>
        <a:bodyPr/>
        <a:lstStyle/>
        <a:p>
          <a:endParaRPr lang="en-US"/>
        </a:p>
      </dgm:t>
    </dgm:pt>
    <dgm:pt modelId="{4E4E2ECF-99DE-4547-9720-7A041E8C5D87}">
      <dgm:prSet custT="1"/>
      <dgm:spPr/>
      <dgm:t>
        <a:bodyPr/>
        <a:lstStyle/>
        <a:p>
          <a:r>
            <a:rPr lang="en-US" sz="2400" dirty="0"/>
            <a:t>Hard Disk Drive</a:t>
          </a:r>
        </a:p>
      </dgm:t>
    </dgm:pt>
    <dgm:pt modelId="{F8DFD009-EAEC-446B-93AD-DD3D6199EB03}" type="parTrans" cxnId="{AD2B9C96-5C1D-4035-93B7-5CDDDCDE78DE}">
      <dgm:prSet/>
      <dgm:spPr/>
      <dgm:t>
        <a:bodyPr/>
        <a:lstStyle/>
        <a:p>
          <a:endParaRPr lang="en-US"/>
        </a:p>
      </dgm:t>
    </dgm:pt>
    <dgm:pt modelId="{95A769D2-4E86-4B87-8DAB-BC0A9E69FE6C}" type="sibTrans" cxnId="{AD2B9C96-5C1D-4035-93B7-5CDDDCDE78DE}">
      <dgm:prSet/>
      <dgm:spPr/>
      <dgm:t>
        <a:bodyPr/>
        <a:lstStyle/>
        <a:p>
          <a:endParaRPr lang="en-US"/>
        </a:p>
      </dgm:t>
    </dgm:pt>
    <dgm:pt modelId="{E3407CAB-9303-49C2-B524-8DA49021FFFC}">
      <dgm:prSet custT="1"/>
      <dgm:spPr/>
      <dgm:t>
        <a:bodyPr/>
        <a:lstStyle/>
        <a:p>
          <a:r>
            <a:rPr lang="en-US" sz="2400" dirty="0"/>
            <a:t>Flash Cache</a:t>
          </a:r>
        </a:p>
      </dgm:t>
    </dgm:pt>
    <dgm:pt modelId="{2F84929D-29A0-44F8-869C-ACAE3EFE3AAB}" type="parTrans" cxnId="{48318415-20D8-49D6-B18D-B9471712F69D}">
      <dgm:prSet/>
      <dgm:spPr/>
      <dgm:t>
        <a:bodyPr/>
        <a:lstStyle/>
        <a:p>
          <a:endParaRPr lang="en-US"/>
        </a:p>
      </dgm:t>
    </dgm:pt>
    <dgm:pt modelId="{F326100F-F6E4-45A3-9D6C-5D032A0C2FB8}" type="sibTrans" cxnId="{48318415-20D8-49D6-B18D-B9471712F69D}">
      <dgm:prSet/>
      <dgm:spPr/>
      <dgm:t>
        <a:bodyPr/>
        <a:lstStyle/>
        <a:p>
          <a:endParaRPr lang="en-US"/>
        </a:p>
      </dgm:t>
    </dgm:pt>
    <dgm:pt modelId="{DA03ADDF-5207-42FA-9124-AC673B7E80CD}">
      <dgm:prSet custT="1"/>
      <dgm:spPr/>
      <dgm:t>
        <a:bodyPr/>
        <a:lstStyle/>
        <a:p>
          <a:r>
            <a:rPr lang="en-US" sz="2400" dirty="0"/>
            <a:t>DB Buffer Cache</a:t>
          </a:r>
        </a:p>
      </dgm:t>
    </dgm:pt>
    <dgm:pt modelId="{6A858988-DA0B-4CDE-B893-553CA5A58C14}" type="parTrans" cxnId="{8081B3BB-C70F-4356-83C0-572FAD0C7C1C}">
      <dgm:prSet/>
      <dgm:spPr/>
      <dgm:t>
        <a:bodyPr/>
        <a:lstStyle/>
        <a:p>
          <a:endParaRPr lang="en-US"/>
        </a:p>
      </dgm:t>
    </dgm:pt>
    <dgm:pt modelId="{A9885931-77EA-4D71-9FA9-C59909F421CC}" type="sibTrans" cxnId="{8081B3BB-C70F-4356-83C0-572FAD0C7C1C}">
      <dgm:prSet/>
      <dgm:spPr/>
      <dgm:t>
        <a:bodyPr/>
        <a:lstStyle/>
        <a:p>
          <a:endParaRPr lang="en-US"/>
        </a:p>
      </dgm:t>
    </dgm:pt>
    <dgm:pt modelId="{8B2ABF41-0D64-4941-96DE-0451DB356F0D}">
      <dgm:prSet custT="1"/>
      <dgm:spPr/>
      <dgm:t>
        <a:bodyPr/>
        <a:lstStyle/>
        <a:p>
          <a:r>
            <a:rPr lang="en-US" sz="2400" dirty="0"/>
            <a:t>In-Memory OLTP Cache</a:t>
          </a:r>
        </a:p>
      </dgm:t>
    </dgm:pt>
    <dgm:pt modelId="{4991F0D9-2083-4F9C-A77A-C6F0BB369F35}" type="parTrans" cxnId="{47F7648C-646E-4BE9-BADD-C1637DACE6CC}">
      <dgm:prSet/>
      <dgm:spPr/>
      <dgm:t>
        <a:bodyPr/>
        <a:lstStyle/>
        <a:p>
          <a:endParaRPr lang="en-US"/>
        </a:p>
      </dgm:t>
    </dgm:pt>
    <dgm:pt modelId="{B0F6A2F6-3CF0-47E2-8F18-7563E3BE1026}" type="sibTrans" cxnId="{47F7648C-646E-4BE9-BADD-C1637DACE6CC}">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FCFD8475-2611-4171-BFFC-85B1193CD698}" type="pres">
      <dgm:prSet presAssocID="{DA03ADDF-5207-42FA-9124-AC673B7E80CD}" presName="comp" presStyleCnt="0"/>
      <dgm:spPr/>
    </dgm:pt>
    <dgm:pt modelId="{6671B70A-2873-44FB-B38C-4F7FFE68F69C}" type="pres">
      <dgm:prSet presAssocID="{DA03ADDF-5207-42FA-9124-AC673B7E80CD}" presName="box" presStyleLbl="node1" presStyleIdx="0" presStyleCnt="4"/>
      <dgm:spPr/>
    </dgm:pt>
    <dgm:pt modelId="{31E330E4-598D-4C46-B840-FCC1A4F38100}" type="pres">
      <dgm:prSet presAssocID="{DA03ADDF-5207-42FA-9124-AC673B7E80CD}" presName="img" presStyleLbl="fgImgPlace1" presStyleIdx="0"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357BAFA3-2228-469E-B60A-4C27A5DB4F3D}" type="pres">
      <dgm:prSet presAssocID="{DA03ADDF-5207-42FA-9124-AC673B7E80CD}" presName="text" presStyleLbl="node1" presStyleIdx="0" presStyleCnt="4">
        <dgm:presLayoutVars>
          <dgm:bulletEnabled val="1"/>
        </dgm:presLayoutVars>
      </dgm:prSet>
      <dgm:spPr/>
    </dgm:pt>
    <dgm:pt modelId="{FE2C2342-359E-44CE-972A-6167EA2E7604}" type="pres">
      <dgm:prSet presAssocID="{A9885931-77EA-4D71-9FA9-C59909F421CC}" presName="spacer" presStyleCnt="0"/>
      <dgm:spPr/>
    </dgm:pt>
    <dgm:pt modelId="{F554C3BB-44E2-436A-9FB2-0996689E65DD}" type="pres">
      <dgm:prSet presAssocID="{8B2ABF41-0D64-4941-96DE-0451DB356F0D}" presName="comp" presStyleCnt="0"/>
      <dgm:spPr/>
    </dgm:pt>
    <dgm:pt modelId="{A24A57F8-86D7-423F-AA47-36644ACFC930}" type="pres">
      <dgm:prSet presAssocID="{8B2ABF41-0D64-4941-96DE-0451DB356F0D}" presName="box" presStyleLbl="node1" presStyleIdx="1" presStyleCnt="4"/>
      <dgm:spPr/>
    </dgm:pt>
    <dgm:pt modelId="{EB6DC701-9ACE-4D9F-92DD-D05C567F8775}" type="pres">
      <dgm:prSet presAssocID="{8B2ABF41-0D64-4941-96DE-0451DB356F0D}" presName="img" presStyleLbl="fgImgPlace1" presStyleIdx="1" presStyleCnt="4"/>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CE7984C-766B-4140-BE75-A08021F77D6F}" type="pres">
      <dgm:prSet presAssocID="{8B2ABF41-0D64-4941-96DE-0451DB356F0D}" presName="text" presStyleLbl="node1" presStyleIdx="1" presStyleCnt="4">
        <dgm:presLayoutVars>
          <dgm:bulletEnabled val="1"/>
        </dgm:presLayoutVars>
      </dgm:prSet>
      <dgm:spPr/>
    </dgm:pt>
    <dgm:pt modelId="{A148558B-7554-4DA6-9F9E-1C805E08C47E}" type="pres">
      <dgm:prSet presAssocID="{B0F6A2F6-3CF0-47E2-8F18-7563E3BE1026}" presName="spacer" presStyleCnt="0"/>
      <dgm:spPr/>
    </dgm:pt>
    <dgm:pt modelId="{73F0ADCD-B5C5-4E01-9CC1-623AC11B21C5}" type="pres">
      <dgm:prSet presAssocID="{E3407CAB-9303-49C2-B524-8DA49021FFFC}" presName="comp" presStyleCnt="0"/>
      <dgm:spPr/>
    </dgm:pt>
    <dgm:pt modelId="{EB2B564D-F10B-44A1-9254-BD0A2441D8BA}" type="pres">
      <dgm:prSet presAssocID="{E3407CAB-9303-49C2-B524-8DA49021FFFC}" presName="box" presStyleLbl="node1" presStyleIdx="2" presStyleCnt="4"/>
      <dgm:spPr/>
    </dgm:pt>
    <dgm:pt modelId="{DB6BF6BD-6F3C-44F4-9DDA-C3E0931C969E}" type="pres">
      <dgm:prSet presAssocID="{E3407CAB-9303-49C2-B524-8DA49021FFFC}"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7D037147-19A9-47BF-944C-6B824BD7812B}" type="pres">
      <dgm:prSet presAssocID="{E3407CAB-9303-49C2-B524-8DA49021FFFC}" presName="text" presStyleLbl="node1" presStyleIdx="2" presStyleCnt="4">
        <dgm:presLayoutVars>
          <dgm:bulletEnabled val="1"/>
        </dgm:presLayoutVars>
      </dgm:prSet>
      <dgm:spPr/>
    </dgm:pt>
    <dgm:pt modelId="{47B89F4E-B90E-42E6-9197-9620D313D87C}" type="pres">
      <dgm:prSet presAssocID="{F326100F-F6E4-45A3-9D6C-5D032A0C2FB8}" presName="spacer" presStyleCnt="0"/>
      <dgm:spPr/>
    </dgm:pt>
    <dgm:pt modelId="{85B894F0-BC58-4D8C-AEC0-92E390A5F309}" type="pres">
      <dgm:prSet presAssocID="{4E4E2ECF-99DE-4547-9720-7A041E8C5D87}" presName="comp" presStyleCnt="0"/>
      <dgm:spPr/>
    </dgm:pt>
    <dgm:pt modelId="{697245A4-CB6F-4576-B685-C54EC5008CD3}" type="pres">
      <dgm:prSet presAssocID="{4E4E2ECF-99DE-4547-9720-7A041E8C5D87}" presName="box" presStyleLbl="node1" presStyleIdx="3" presStyleCnt="4"/>
      <dgm:spPr/>
    </dgm:pt>
    <dgm:pt modelId="{D7402FB6-19C3-41CF-8ABB-4E4B94843360}" type="pres">
      <dgm:prSet presAssocID="{4E4E2ECF-99DE-4547-9720-7A041E8C5D87}" presName="img" presStyleLbl="fgImgPlace1" presStyleIdx="3" presStyleCnt="4"/>
      <dgm:spPr>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F93F3564-3E00-4A83-A8E8-D33C232AE412}" type="pres">
      <dgm:prSet presAssocID="{4E4E2ECF-99DE-4547-9720-7A041E8C5D87}" presName="text" presStyleLbl="node1" presStyleIdx="3" presStyleCnt="4">
        <dgm:presLayoutVars>
          <dgm:bulletEnabled val="1"/>
        </dgm:presLayoutVars>
      </dgm:prSet>
      <dgm:spPr/>
    </dgm:pt>
  </dgm:ptLst>
  <dgm:cxnLst>
    <dgm:cxn modelId="{48318415-20D8-49D6-B18D-B9471712F69D}" srcId="{241737B8-EDCD-49C4-949F-5C1444364859}" destId="{E3407CAB-9303-49C2-B524-8DA49021FFFC}" srcOrd="2" destOrd="0" parTransId="{2F84929D-29A0-44F8-869C-ACAE3EFE3AAB}" sibTransId="{F326100F-F6E4-45A3-9D6C-5D032A0C2FB8}"/>
    <dgm:cxn modelId="{50D56841-558C-2C4C-B910-E13675D7FF1A}" type="presOf" srcId="{8B2ABF41-0D64-4941-96DE-0451DB356F0D}" destId="{3CE7984C-766B-4140-BE75-A08021F77D6F}" srcOrd="1" destOrd="0" presId="urn:microsoft.com/office/officeart/2005/8/layout/vList4#3"/>
    <dgm:cxn modelId="{C85DAE4C-404F-8946-B217-65F838EA30C5}" type="presOf" srcId="{4E4E2ECF-99DE-4547-9720-7A041E8C5D87}" destId="{697245A4-CB6F-4576-B685-C54EC5008CD3}" srcOrd="0" destOrd="0" presId="urn:microsoft.com/office/officeart/2005/8/layout/vList4#3"/>
    <dgm:cxn modelId="{47F7648C-646E-4BE9-BADD-C1637DACE6CC}" srcId="{241737B8-EDCD-49C4-949F-5C1444364859}" destId="{8B2ABF41-0D64-4941-96DE-0451DB356F0D}" srcOrd="1" destOrd="0" parTransId="{4991F0D9-2083-4F9C-A77A-C6F0BB369F35}" sibTransId="{B0F6A2F6-3CF0-47E2-8F18-7563E3BE1026}"/>
    <dgm:cxn modelId="{9CCA6B8D-782B-B146-BDAE-82919D3FC74A}" type="presOf" srcId="{DA03ADDF-5207-42FA-9124-AC673B7E80CD}" destId="{357BAFA3-2228-469E-B60A-4C27A5DB4F3D}" srcOrd="1" destOrd="0" presId="urn:microsoft.com/office/officeart/2005/8/layout/vList4#3"/>
    <dgm:cxn modelId="{45C15D8E-4E50-A74E-95FC-3700A5C29ABE}" type="presOf" srcId="{DA03ADDF-5207-42FA-9124-AC673B7E80CD}" destId="{6671B70A-2873-44FB-B38C-4F7FFE68F69C}" srcOrd="0" destOrd="0" presId="urn:microsoft.com/office/officeart/2005/8/layout/vList4#3"/>
    <dgm:cxn modelId="{AD2B9C96-5C1D-4035-93B7-5CDDDCDE78DE}" srcId="{241737B8-EDCD-49C4-949F-5C1444364859}" destId="{4E4E2ECF-99DE-4547-9720-7A041E8C5D87}" srcOrd="3" destOrd="0" parTransId="{F8DFD009-EAEC-446B-93AD-DD3D6199EB03}" sibTransId="{95A769D2-4E86-4B87-8DAB-BC0A9E69FE6C}"/>
    <dgm:cxn modelId="{D0BA89A6-202E-0744-BFBC-9A8D431EAC15}" type="presOf" srcId="{4E4E2ECF-99DE-4547-9720-7A041E8C5D87}" destId="{F93F3564-3E00-4A83-A8E8-D33C232AE412}" srcOrd="1" destOrd="0" presId="urn:microsoft.com/office/officeart/2005/8/layout/vList4#3"/>
    <dgm:cxn modelId="{8081B3BB-C70F-4356-83C0-572FAD0C7C1C}" srcId="{241737B8-EDCD-49C4-949F-5C1444364859}" destId="{DA03ADDF-5207-42FA-9124-AC673B7E80CD}" srcOrd="0" destOrd="0" parTransId="{6A858988-DA0B-4CDE-B893-553CA5A58C14}" sibTransId="{A9885931-77EA-4D71-9FA9-C59909F421CC}"/>
    <dgm:cxn modelId="{D4B93FCD-7E72-9249-8BE5-990DD1DB0AD7}" type="presOf" srcId="{E3407CAB-9303-49C2-B524-8DA49021FFFC}" destId="{7D037147-19A9-47BF-944C-6B824BD7812B}" srcOrd="1" destOrd="0" presId="urn:microsoft.com/office/officeart/2005/8/layout/vList4#3"/>
    <dgm:cxn modelId="{E7E62AE3-780C-E346-BBAF-78F123D635ED}" type="presOf" srcId="{241737B8-EDCD-49C4-949F-5C1444364859}" destId="{8671D1DF-718B-408F-8643-C77D913AFBD5}" srcOrd="0" destOrd="0" presId="urn:microsoft.com/office/officeart/2005/8/layout/vList4#3"/>
    <dgm:cxn modelId="{1BBA3CF0-665D-134E-988F-A70E037784A4}" type="presOf" srcId="{E3407CAB-9303-49C2-B524-8DA49021FFFC}" destId="{EB2B564D-F10B-44A1-9254-BD0A2441D8BA}" srcOrd="0" destOrd="0" presId="urn:microsoft.com/office/officeart/2005/8/layout/vList4#3"/>
    <dgm:cxn modelId="{E20A92F0-0E48-E246-A639-A05BB91786A8}" type="presOf" srcId="{8B2ABF41-0D64-4941-96DE-0451DB356F0D}" destId="{A24A57F8-86D7-423F-AA47-36644ACFC930}" srcOrd="0" destOrd="0" presId="urn:microsoft.com/office/officeart/2005/8/layout/vList4#3"/>
    <dgm:cxn modelId="{E9369DF3-BD9B-7A47-9924-DB80CD301611}" type="presParOf" srcId="{8671D1DF-718B-408F-8643-C77D913AFBD5}" destId="{FCFD8475-2611-4171-BFFC-85B1193CD698}" srcOrd="0" destOrd="0" presId="urn:microsoft.com/office/officeart/2005/8/layout/vList4#3"/>
    <dgm:cxn modelId="{F3C8C2D4-6BA3-9E4B-8517-5AC775C12E02}" type="presParOf" srcId="{FCFD8475-2611-4171-BFFC-85B1193CD698}" destId="{6671B70A-2873-44FB-B38C-4F7FFE68F69C}" srcOrd="0" destOrd="0" presId="urn:microsoft.com/office/officeart/2005/8/layout/vList4#3"/>
    <dgm:cxn modelId="{FC745C22-B05B-B142-9267-37520D67603B}" type="presParOf" srcId="{FCFD8475-2611-4171-BFFC-85B1193CD698}" destId="{31E330E4-598D-4C46-B840-FCC1A4F38100}" srcOrd="1" destOrd="0" presId="urn:microsoft.com/office/officeart/2005/8/layout/vList4#3"/>
    <dgm:cxn modelId="{EEB844D7-DE7A-294A-859F-469022AB49AE}" type="presParOf" srcId="{FCFD8475-2611-4171-BFFC-85B1193CD698}" destId="{357BAFA3-2228-469E-B60A-4C27A5DB4F3D}" srcOrd="2" destOrd="0" presId="urn:microsoft.com/office/officeart/2005/8/layout/vList4#3"/>
    <dgm:cxn modelId="{DBE52B11-57A2-B142-A050-B6F412B6FF00}" type="presParOf" srcId="{8671D1DF-718B-408F-8643-C77D913AFBD5}" destId="{FE2C2342-359E-44CE-972A-6167EA2E7604}" srcOrd="1" destOrd="0" presId="urn:microsoft.com/office/officeart/2005/8/layout/vList4#3"/>
    <dgm:cxn modelId="{B9F8B176-A247-F54B-AF27-566C53A996E1}" type="presParOf" srcId="{8671D1DF-718B-408F-8643-C77D913AFBD5}" destId="{F554C3BB-44E2-436A-9FB2-0996689E65DD}" srcOrd="2" destOrd="0" presId="urn:microsoft.com/office/officeart/2005/8/layout/vList4#3"/>
    <dgm:cxn modelId="{A5E7F84C-3859-D741-8256-829C9135DAD2}" type="presParOf" srcId="{F554C3BB-44E2-436A-9FB2-0996689E65DD}" destId="{A24A57F8-86D7-423F-AA47-36644ACFC930}" srcOrd="0" destOrd="0" presId="urn:microsoft.com/office/officeart/2005/8/layout/vList4#3"/>
    <dgm:cxn modelId="{5ED106C7-999D-2A43-81D2-4002380E4833}" type="presParOf" srcId="{F554C3BB-44E2-436A-9FB2-0996689E65DD}" destId="{EB6DC701-9ACE-4D9F-92DD-D05C567F8775}" srcOrd="1" destOrd="0" presId="urn:microsoft.com/office/officeart/2005/8/layout/vList4#3"/>
    <dgm:cxn modelId="{10E15ADD-0E53-8245-9DDD-ECD27120C300}" type="presParOf" srcId="{F554C3BB-44E2-436A-9FB2-0996689E65DD}" destId="{3CE7984C-766B-4140-BE75-A08021F77D6F}" srcOrd="2" destOrd="0" presId="urn:microsoft.com/office/officeart/2005/8/layout/vList4#3"/>
    <dgm:cxn modelId="{B46AC891-C669-4345-B82B-6C28F25075D3}" type="presParOf" srcId="{8671D1DF-718B-408F-8643-C77D913AFBD5}" destId="{A148558B-7554-4DA6-9F9E-1C805E08C47E}" srcOrd="3" destOrd="0" presId="urn:microsoft.com/office/officeart/2005/8/layout/vList4#3"/>
    <dgm:cxn modelId="{EB7B4473-B882-054E-94A2-E297C4D625C1}" type="presParOf" srcId="{8671D1DF-718B-408F-8643-C77D913AFBD5}" destId="{73F0ADCD-B5C5-4E01-9CC1-623AC11B21C5}" srcOrd="4" destOrd="0" presId="urn:microsoft.com/office/officeart/2005/8/layout/vList4#3"/>
    <dgm:cxn modelId="{F845D399-C27E-DE4F-AE16-714758C8B447}" type="presParOf" srcId="{73F0ADCD-B5C5-4E01-9CC1-623AC11B21C5}" destId="{EB2B564D-F10B-44A1-9254-BD0A2441D8BA}" srcOrd="0" destOrd="0" presId="urn:microsoft.com/office/officeart/2005/8/layout/vList4#3"/>
    <dgm:cxn modelId="{A36E02E7-2FC3-944C-8516-60DD4AB5ABFB}" type="presParOf" srcId="{73F0ADCD-B5C5-4E01-9CC1-623AC11B21C5}" destId="{DB6BF6BD-6F3C-44F4-9DDA-C3E0931C969E}" srcOrd="1" destOrd="0" presId="urn:microsoft.com/office/officeart/2005/8/layout/vList4#3"/>
    <dgm:cxn modelId="{2029E214-B150-194E-AC1C-DCE199BF80F0}" type="presParOf" srcId="{73F0ADCD-B5C5-4E01-9CC1-623AC11B21C5}" destId="{7D037147-19A9-47BF-944C-6B824BD7812B}" srcOrd="2" destOrd="0" presId="urn:microsoft.com/office/officeart/2005/8/layout/vList4#3"/>
    <dgm:cxn modelId="{BC70ECD1-0769-5D48-BEF4-5C2739CC6F4B}" type="presParOf" srcId="{8671D1DF-718B-408F-8643-C77D913AFBD5}" destId="{47B89F4E-B90E-42E6-9197-9620D313D87C}" srcOrd="5" destOrd="0" presId="urn:microsoft.com/office/officeart/2005/8/layout/vList4#3"/>
    <dgm:cxn modelId="{111204F7-750B-A444-BF55-9409ED4D09AE}" type="presParOf" srcId="{8671D1DF-718B-408F-8643-C77D913AFBD5}" destId="{85B894F0-BC58-4D8C-AEC0-92E390A5F309}" srcOrd="6" destOrd="0" presId="urn:microsoft.com/office/officeart/2005/8/layout/vList4#3"/>
    <dgm:cxn modelId="{329B62DF-8800-844C-9AF6-F7EEA03D4FC2}" type="presParOf" srcId="{85B894F0-BC58-4D8C-AEC0-92E390A5F309}" destId="{697245A4-CB6F-4576-B685-C54EC5008CD3}" srcOrd="0" destOrd="0" presId="urn:microsoft.com/office/officeart/2005/8/layout/vList4#3"/>
    <dgm:cxn modelId="{24D0112C-8C1D-604F-A9D7-4EDC70F8DE0D}" type="presParOf" srcId="{85B894F0-BC58-4D8C-AEC0-92E390A5F309}" destId="{D7402FB6-19C3-41CF-8ABB-4E4B94843360}" srcOrd="1" destOrd="0" presId="urn:microsoft.com/office/officeart/2005/8/layout/vList4#3"/>
    <dgm:cxn modelId="{91098F18-812C-604C-AA7F-B6BD2E3DE3C5}" type="presParOf" srcId="{85B894F0-BC58-4D8C-AEC0-92E390A5F309}" destId="{F93F3564-3E00-4A83-A8E8-D33C232AE412}" srcOrd="2" destOrd="0" presId="urn:microsoft.com/office/officeart/2005/8/layout/vList4#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1737B8-EDCD-49C4-949F-5C1444364859}" type="doc">
      <dgm:prSet loTypeId="urn:microsoft.com/office/officeart/2005/8/layout/vList4#2" loCatId="list" qsTypeId="urn:microsoft.com/office/officeart/2005/8/quickstyle/simple1" qsCatId="simple" csTypeId="urn:microsoft.com/office/officeart/2005/8/colors/accent0_3" csCatId="mainScheme" phldr="1"/>
      <dgm:spPr/>
      <dgm:t>
        <a:bodyPr/>
        <a:lstStyle/>
        <a:p>
          <a:endParaRPr lang="en-US"/>
        </a:p>
      </dgm:t>
    </dgm:pt>
    <dgm:pt modelId="{495E69F0-0E79-4296-9768-34F955B362BE}">
      <dgm:prSet custT="1"/>
      <dgm:spPr/>
      <dgm:t>
        <a:bodyPr/>
        <a:lstStyle/>
        <a:p>
          <a:r>
            <a:rPr lang="en-US" sz="2400" dirty="0"/>
            <a:t>In-Memory OLTP Cache</a:t>
          </a:r>
        </a:p>
      </dgm:t>
    </dgm:pt>
    <dgm:pt modelId="{99A65A7F-3CD9-494F-BAD3-8E6BCB1C4035}" type="parTrans" cxnId="{2C67F1E5-4EC1-4D3A-A85C-E0B2E87DE475}">
      <dgm:prSet/>
      <dgm:spPr/>
      <dgm:t>
        <a:bodyPr/>
        <a:lstStyle/>
        <a:p>
          <a:endParaRPr lang="en-US"/>
        </a:p>
      </dgm:t>
    </dgm:pt>
    <dgm:pt modelId="{29D4E348-9DA5-4D0E-B93E-2775B5FA41D6}" type="sibTrans" cxnId="{2C67F1E5-4EC1-4D3A-A85C-E0B2E87DE475}">
      <dgm:prSet/>
      <dgm:spPr/>
      <dgm:t>
        <a:bodyPr/>
        <a:lstStyle/>
        <a:p>
          <a:endParaRPr lang="en-US"/>
        </a:p>
      </dgm:t>
    </dgm:pt>
    <dgm:pt modelId="{F9154E92-6187-4CB2-A732-F15682A87CAF}">
      <dgm:prSet custT="1"/>
      <dgm:spPr/>
      <dgm:t>
        <a:bodyPr/>
        <a:lstStyle/>
        <a:p>
          <a:r>
            <a:rPr lang="en-US" sz="2400" dirty="0"/>
            <a:t>Flash Cache</a:t>
          </a:r>
        </a:p>
      </dgm:t>
    </dgm:pt>
    <dgm:pt modelId="{CED2D02F-700B-4157-A3F1-047088907A64}" type="parTrans" cxnId="{E84734D3-813A-4C1F-A0E3-C39EDC21F86B}">
      <dgm:prSet/>
      <dgm:spPr/>
      <dgm:t>
        <a:bodyPr/>
        <a:lstStyle/>
        <a:p>
          <a:endParaRPr lang="en-US"/>
        </a:p>
      </dgm:t>
    </dgm:pt>
    <dgm:pt modelId="{CDD1D4BE-4791-4BC2-A64F-1D06765B973D}" type="sibTrans" cxnId="{E84734D3-813A-4C1F-A0E3-C39EDC21F86B}">
      <dgm:prSet/>
      <dgm:spPr/>
      <dgm:t>
        <a:bodyPr/>
        <a:lstStyle/>
        <a:p>
          <a:endParaRPr lang="en-US"/>
        </a:p>
      </dgm:t>
    </dgm:pt>
    <dgm:pt modelId="{8B5D1010-62CF-4DE4-AF44-960A76B32534}">
      <dgm:prSet custT="1"/>
      <dgm:spPr/>
      <dgm:t>
        <a:bodyPr/>
        <a:lstStyle/>
        <a:p>
          <a:r>
            <a:rPr lang="en-US" sz="2400" dirty="0"/>
            <a:t>Hard Disk Drive</a:t>
          </a:r>
        </a:p>
      </dgm:t>
    </dgm:pt>
    <dgm:pt modelId="{2BF6DD4C-0AC4-4C15-9DD0-4034FAADBB00}" type="parTrans" cxnId="{F63D4F68-BEF6-4629-B7F8-10B8853AAD8F}">
      <dgm:prSet/>
      <dgm:spPr/>
      <dgm:t>
        <a:bodyPr/>
        <a:lstStyle/>
        <a:p>
          <a:endParaRPr lang="en-US"/>
        </a:p>
      </dgm:t>
    </dgm:pt>
    <dgm:pt modelId="{6962F435-CE73-4AAA-BE1E-231A83D3CC8D}" type="sibTrans" cxnId="{F63D4F68-BEF6-4629-B7F8-10B8853AAD8F}">
      <dgm:prSet/>
      <dgm:spPr/>
      <dgm:t>
        <a:bodyPr/>
        <a:lstStyle/>
        <a:p>
          <a:endParaRPr lang="en-US"/>
        </a:p>
      </dgm:t>
    </dgm:pt>
    <dgm:pt modelId="{EE467AAD-406F-4FB9-9030-04DCD67EFE85}">
      <dgm:prSet custT="1"/>
      <dgm:spPr/>
      <dgm:t>
        <a:bodyPr/>
        <a:lstStyle/>
        <a:p>
          <a:r>
            <a:rPr lang="en-US" sz="2400" dirty="0"/>
            <a:t>DB Buffer Cache</a:t>
          </a:r>
        </a:p>
      </dgm:t>
    </dgm:pt>
    <dgm:pt modelId="{2A379D4E-E2CB-4E2C-B2FC-E06C6160BC46}" type="parTrans" cxnId="{A30263D3-32FC-46AF-9052-0E0EE9C7E3F2}">
      <dgm:prSet/>
      <dgm:spPr/>
      <dgm:t>
        <a:bodyPr/>
        <a:lstStyle/>
        <a:p>
          <a:endParaRPr lang="en-US"/>
        </a:p>
      </dgm:t>
    </dgm:pt>
    <dgm:pt modelId="{EC05246F-2CE5-4DDC-BF8A-514183678A8C}" type="sibTrans" cxnId="{A30263D3-32FC-46AF-9052-0E0EE9C7E3F2}">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E379E9F8-8985-4240-8142-132B2265DB5C}" type="pres">
      <dgm:prSet presAssocID="{EE467AAD-406F-4FB9-9030-04DCD67EFE85}" presName="comp" presStyleCnt="0"/>
      <dgm:spPr/>
    </dgm:pt>
    <dgm:pt modelId="{5D27F6A7-1056-419B-A93E-1A5E47395B7C}" type="pres">
      <dgm:prSet presAssocID="{EE467AAD-406F-4FB9-9030-04DCD67EFE85}" presName="box" presStyleLbl="node1" presStyleIdx="0" presStyleCnt="4"/>
      <dgm:spPr/>
    </dgm:pt>
    <dgm:pt modelId="{C21DA8EF-36BF-420D-8D1A-80F22140147C}" type="pres">
      <dgm:prSet presAssocID="{EE467AAD-406F-4FB9-9030-04DCD67EFE85}"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654D0D9-EE8C-49D2-A98B-A95FA4567F90}" type="pres">
      <dgm:prSet presAssocID="{EE467AAD-406F-4FB9-9030-04DCD67EFE85}" presName="text" presStyleLbl="node1" presStyleIdx="0" presStyleCnt="4">
        <dgm:presLayoutVars>
          <dgm:bulletEnabled val="1"/>
        </dgm:presLayoutVars>
      </dgm:prSet>
      <dgm:spPr/>
    </dgm:pt>
    <dgm:pt modelId="{C2CA3BE1-5412-4254-A4A1-53C91DEF59A7}" type="pres">
      <dgm:prSet presAssocID="{EC05246F-2CE5-4DDC-BF8A-514183678A8C}" presName="spacer" presStyleCnt="0"/>
      <dgm:spPr/>
    </dgm:pt>
    <dgm:pt modelId="{24060AEE-4580-48BE-9442-CB7C593F957B}" type="pres">
      <dgm:prSet presAssocID="{495E69F0-0E79-4296-9768-34F955B362BE}" presName="comp" presStyleCnt="0"/>
      <dgm:spPr/>
    </dgm:pt>
    <dgm:pt modelId="{5F54043A-96B6-4A1F-B08A-3D175A2EA5A9}" type="pres">
      <dgm:prSet presAssocID="{495E69F0-0E79-4296-9768-34F955B362BE}" presName="box" presStyleLbl="node1" presStyleIdx="1" presStyleCnt="4"/>
      <dgm:spPr/>
    </dgm:pt>
    <dgm:pt modelId="{88AF5B2D-7E4A-4685-B5FD-EF55BD524CF1}" type="pres">
      <dgm:prSet presAssocID="{495E69F0-0E79-4296-9768-34F955B362BE}" presName="img" presStyleLbl="fgImgPlace1" presStyleIdx="1" presStyleCnt="4"/>
      <dgm:spPr>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195F720-E4BA-4D1E-B4C6-D5FBA74A73F2}" type="pres">
      <dgm:prSet presAssocID="{495E69F0-0E79-4296-9768-34F955B362BE}" presName="text" presStyleLbl="node1" presStyleIdx="1" presStyleCnt="4">
        <dgm:presLayoutVars>
          <dgm:bulletEnabled val="1"/>
        </dgm:presLayoutVars>
      </dgm:prSet>
      <dgm:spPr/>
    </dgm:pt>
    <dgm:pt modelId="{5BDEBAB2-9D62-4E52-83A4-4918D19E536D}" type="pres">
      <dgm:prSet presAssocID="{29D4E348-9DA5-4D0E-B93E-2775B5FA41D6}" presName="spacer" presStyleCnt="0"/>
      <dgm:spPr/>
    </dgm:pt>
    <dgm:pt modelId="{49F8923A-CCA5-4FDF-8E52-4634C5C62554}" type="pres">
      <dgm:prSet presAssocID="{F9154E92-6187-4CB2-A732-F15682A87CAF}" presName="comp" presStyleCnt="0"/>
      <dgm:spPr/>
    </dgm:pt>
    <dgm:pt modelId="{BED73823-8619-409A-8598-CFA7615F04D0}" type="pres">
      <dgm:prSet presAssocID="{F9154E92-6187-4CB2-A732-F15682A87CAF}" presName="box" presStyleLbl="node1" presStyleIdx="2" presStyleCnt="4"/>
      <dgm:spPr/>
    </dgm:pt>
    <dgm:pt modelId="{5D87C0DF-2076-4991-9BF3-AD8BEBC6842F}" type="pres">
      <dgm:prSet presAssocID="{F9154E92-6187-4CB2-A732-F15682A87CAF}"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6A0502B-75FF-4C6D-833C-4537CF78229D}" type="pres">
      <dgm:prSet presAssocID="{F9154E92-6187-4CB2-A732-F15682A87CAF}" presName="text" presStyleLbl="node1" presStyleIdx="2" presStyleCnt="4">
        <dgm:presLayoutVars>
          <dgm:bulletEnabled val="1"/>
        </dgm:presLayoutVars>
      </dgm:prSet>
      <dgm:spPr/>
    </dgm:pt>
    <dgm:pt modelId="{97AB4A50-33EC-4554-8342-465DF0CF4596}" type="pres">
      <dgm:prSet presAssocID="{CDD1D4BE-4791-4BC2-A64F-1D06765B973D}" presName="spacer" presStyleCnt="0"/>
      <dgm:spPr/>
    </dgm:pt>
    <dgm:pt modelId="{D6C86BBF-B911-40AB-B0A9-47149EB91DA4}" type="pres">
      <dgm:prSet presAssocID="{8B5D1010-62CF-4DE4-AF44-960A76B32534}" presName="comp" presStyleCnt="0"/>
      <dgm:spPr/>
    </dgm:pt>
    <dgm:pt modelId="{5ABFFCF1-EBDB-4D7D-9C8A-20B0FD5FFA7C}" type="pres">
      <dgm:prSet presAssocID="{8B5D1010-62CF-4DE4-AF44-960A76B32534}" presName="box" presStyleLbl="node1" presStyleIdx="3" presStyleCnt="4"/>
      <dgm:spPr/>
    </dgm:pt>
    <dgm:pt modelId="{C68816D4-124E-4FB8-BDB6-7B9FBD00B13A}" type="pres">
      <dgm:prSet presAssocID="{8B5D1010-62CF-4DE4-AF44-960A76B32534}" presName="img" presStyleLbl="fgImgPlace1" presStyleIdx="3" presStyleCnt="4"/>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7920114-0EA5-47DB-9396-28261ED7DCED}" type="pres">
      <dgm:prSet presAssocID="{8B5D1010-62CF-4DE4-AF44-960A76B32534}" presName="text" presStyleLbl="node1" presStyleIdx="3" presStyleCnt="4">
        <dgm:presLayoutVars>
          <dgm:bulletEnabled val="1"/>
        </dgm:presLayoutVars>
      </dgm:prSet>
      <dgm:spPr/>
    </dgm:pt>
  </dgm:ptLst>
  <dgm:cxnLst>
    <dgm:cxn modelId="{F450F31B-EDB6-5A43-ADAF-B245A4374CA5}" type="presOf" srcId="{F9154E92-6187-4CB2-A732-F15682A87CAF}" destId="{16A0502B-75FF-4C6D-833C-4537CF78229D}" srcOrd="1" destOrd="0" presId="urn:microsoft.com/office/officeart/2005/8/layout/vList4#2"/>
    <dgm:cxn modelId="{D8C71149-740A-B545-88C7-F0E146A4C4A5}" type="presOf" srcId="{8B5D1010-62CF-4DE4-AF44-960A76B32534}" destId="{17920114-0EA5-47DB-9396-28261ED7DCED}" srcOrd="1" destOrd="0" presId="urn:microsoft.com/office/officeart/2005/8/layout/vList4#2"/>
    <dgm:cxn modelId="{D6A3135C-57EB-0847-93F7-045FDADBBC2D}" type="presOf" srcId="{8B5D1010-62CF-4DE4-AF44-960A76B32534}" destId="{5ABFFCF1-EBDB-4D7D-9C8A-20B0FD5FFA7C}" srcOrd="0" destOrd="0" presId="urn:microsoft.com/office/officeart/2005/8/layout/vList4#2"/>
    <dgm:cxn modelId="{0BC79360-D5FD-8240-BEF6-0BEA556BED5D}" type="presOf" srcId="{EE467AAD-406F-4FB9-9030-04DCD67EFE85}" destId="{5D27F6A7-1056-419B-A93E-1A5E47395B7C}" srcOrd="0" destOrd="0" presId="urn:microsoft.com/office/officeart/2005/8/layout/vList4#2"/>
    <dgm:cxn modelId="{F63D4F68-BEF6-4629-B7F8-10B8853AAD8F}" srcId="{241737B8-EDCD-49C4-949F-5C1444364859}" destId="{8B5D1010-62CF-4DE4-AF44-960A76B32534}" srcOrd="3" destOrd="0" parTransId="{2BF6DD4C-0AC4-4C15-9DD0-4034FAADBB00}" sibTransId="{6962F435-CE73-4AAA-BE1E-231A83D3CC8D}"/>
    <dgm:cxn modelId="{5E06637E-CFC7-5448-893E-4658410519B3}" type="presOf" srcId="{241737B8-EDCD-49C4-949F-5C1444364859}" destId="{8671D1DF-718B-408F-8643-C77D913AFBD5}" srcOrd="0" destOrd="0" presId="urn:microsoft.com/office/officeart/2005/8/layout/vList4#2"/>
    <dgm:cxn modelId="{44545E95-42C5-A547-BBD6-69A0E9C00C1A}" type="presOf" srcId="{F9154E92-6187-4CB2-A732-F15682A87CAF}" destId="{BED73823-8619-409A-8598-CFA7615F04D0}" srcOrd="0" destOrd="0" presId="urn:microsoft.com/office/officeart/2005/8/layout/vList4#2"/>
    <dgm:cxn modelId="{989A5B96-52D8-704A-B995-9496D05A6E26}" type="presOf" srcId="{495E69F0-0E79-4296-9768-34F955B362BE}" destId="{1195F720-E4BA-4D1E-B4C6-D5FBA74A73F2}" srcOrd="1" destOrd="0" presId="urn:microsoft.com/office/officeart/2005/8/layout/vList4#2"/>
    <dgm:cxn modelId="{9025C4C4-F4ED-CA4F-B712-CDA7B0819B88}" type="presOf" srcId="{EE467AAD-406F-4FB9-9030-04DCD67EFE85}" destId="{6654D0D9-EE8C-49D2-A98B-A95FA4567F90}" srcOrd="1" destOrd="0" presId="urn:microsoft.com/office/officeart/2005/8/layout/vList4#2"/>
    <dgm:cxn modelId="{E84734D3-813A-4C1F-A0E3-C39EDC21F86B}" srcId="{241737B8-EDCD-49C4-949F-5C1444364859}" destId="{F9154E92-6187-4CB2-A732-F15682A87CAF}" srcOrd="2" destOrd="0" parTransId="{CED2D02F-700B-4157-A3F1-047088907A64}" sibTransId="{CDD1D4BE-4791-4BC2-A64F-1D06765B973D}"/>
    <dgm:cxn modelId="{A30263D3-32FC-46AF-9052-0E0EE9C7E3F2}" srcId="{241737B8-EDCD-49C4-949F-5C1444364859}" destId="{EE467AAD-406F-4FB9-9030-04DCD67EFE85}" srcOrd="0" destOrd="0" parTransId="{2A379D4E-E2CB-4E2C-B2FC-E06C6160BC46}" sibTransId="{EC05246F-2CE5-4DDC-BF8A-514183678A8C}"/>
    <dgm:cxn modelId="{2C67F1E5-4EC1-4D3A-A85C-E0B2E87DE475}" srcId="{241737B8-EDCD-49C4-949F-5C1444364859}" destId="{495E69F0-0E79-4296-9768-34F955B362BE}" srcOrd="1" destOrd="0" parTransId="{99A65A7F-3CD9-494F-BAD3-8E6BCB1C4035}" sibTransId="{29D4E348-9DA5-4D0E-B93E-2775B5FA41D6}"/>
    <dgm:cxn modelId="{F210AAFF-26A2-0149-AFAF-5DAF6E835E3D}" type="presOf" srcId="{495E69F0-0E79-4296-9768-34F955B362BE}" destId="{5F54043A-96B6-4A1F-B08A-3D175A2EA5A9}" srcOrd="0" destOrd="0" presId="urn:microsoft.com/office/officeart/2005/8/layout/vList4#2"/>
    <dgm:cxn modelId="{38CC0EEB-8BC3-A647-9071-E4EE9CD92E4A}" type="presParOf" srcId="{8671D1DF-718B-408F-8643-C77D913AFBD5}" destId="{E379E9F8-8985-4240-8142-132B2265DB5C}" srcOrd="0" destOrd="0" presId="urn:microsoft.com/office/officeart/2005/8/layout/vList4#2"/>
    <dgm:cxn modelId="{F1273216-1055-4E4E-9A96-DD927986A4B9}" type="presParOf" srcId="{E379E9F8-8985-4240-8142-132B2265DB5C}" destId="{5D27F6A7-1056-419B-A93E-1A5E47395B7C}" srcOrd="0" destOrd="0" presId="urn:microsoft.com/office/officeart/2005/8/layout/vList4#2"/>
    <dgm:cxn modelId="{98D1D358-A502-9B40-B677-C7EB043D3DA9}" type="presParOf" srcId="{E379E9F8-8985-4240-8142-132B2265DB5C}" destId="{C21DA8EF-36BF-420D-8D1A-80F22140147C}" srcOrd="1" destOrd="0" presId="urn:microsoft.com/office/officeart/2005/8/layout/vList4#2"/>
    <dgm:cxn modelId="{D1CEB360-B328-E245-A2D0-5E0596D48AC2}" type="presParOf" srcId="{E379E9F8-8985-4240-8142-132B2265DB5C}" destId="{6654D0D9-EE8C-49D2-A98B-A95FA4567F90}" srcOrd="2" destOrd="0" presId="urn:microsoft.com/office/officeart/2005/8/layout/vList4#2"/>
    <dgm:cxn modelId="{8BB31ECC-5376-644F-AB3C-E9FB85B95AE8}" type="presParOf" srcId="{8671D1DF-718B-408F-8643-C77D913AFBD5}" destId="{C2CA3BE1-5412-4254-A4A1-53C91DEF59A7}" srcOrd="1" destOrd="0" presId="urn:microsoft.com/office/officeart/2005/8/layout/vList4#2"/>
    <dgm:cxn modelId="{D5BAB763-D7B6-4B45-815B-BCB156F83CAB}" type="presParOf" srcId="{8671D1DF-718B-408F-8643-C77D913AFBD5}" destId="{24060AEE-4580-48BE-9442-CB7C593F957B}" srcOrd="2" destOrd="0" presId="urn:microsoft.com/office/officeart/2005/8/layout/vList4#2"/>
    <dgm:cxn modelId="{6CEE233D-36BD-0749-9B76-3744B3388E56}" type="presParOf" srcId="{24060AEE-4580-48BE-9442-CB7C593F957B}" destId="{5F54043A-96B6-4A1F-B08A-3D175A2EA5A9}" srcOrd="0" destOrd="0" presId="urn:microsoft.com/office/officeart/2005/8/layout/vList4#2"/>
    <dgm:cxn modelId="{734B41C3-6B3F-0B4B-BD34-EC64729812C6}" type="presParOf" srcId="{24060AEE-4580-48BE-9442-CB7C593F957B}" destId="{88AF5B2D-7E4A-4685-B5FD-EF55BD524CF1}" srcOrd="1" destOrd="0" presId="urn:microsoft.com/office/officeart/2005/8/layout/vList4#2"/>
    <dgm:cxn modelId="{6B5A6D51-FD40-D04F-8012-DA08F7419269}" type="presParOf" srcId="{24060AEE-4580-48BE-9442-CB7C593F957B}" destId="{1195F720-E4BA-4D1E-B4C6-D5FBA74A73F2}" srcOrd="2" destOrd="0" presId="urn:microsoft.com/office/officeart/2005/8/layout/vList4#2"/>
    <dgm:cxn modelId="{B103170B-E7A6-F841-8305-B6968850D775}" type="presParOf" srcId="{8671D1DF-718B-408F-8643-C77D913AFBD5}" destId="{5BDEBAB2-9D62-4E52-83A4-4918D19E536D}" srcOrd="3" destOrd="0" presId="urn:microsoft.com/office/officeart/2005/8/layout/vList4#2"/>
    <dgm:cxn modelId="{79A086F1-46F0-AC48-BD38-0541F85F0145}" type="presParOf" srcId="{8671D1DF-718B-408F-8643-C77D913AFBD5}" destId="{49F8923A-CCA5-4FDF-8E52-4634C5C62554}" srcOrd="4" destOrd="0" presId="urn:microsoft.com/office/officeart/2005/8/layout/vList4#2"/>
    <dgm:cxn modelId="{0EB97A75-5F4C-8043-9E7B-9ADF3CCDA836}" type="presParOf" srcId="{49F8923A-CCA5-4FDF-8E52-4634C5C62554}" destId="{BED73823-8619-409A-8598-CFA7615F04D0}" srcOrd="0" destOrd="0" presId="urn:microsoft.com/office/officeart/2005/8/layout/vList4#2"/>
    <dgm:cxn modelId="{8D737BC3-5D4B-F54F-9DE0-46B5E468C335}" type="presParOf" srcId="{49F8923A-CCA5-4FDF-8E52-4634C5C62554}" destId="{5D87C0DF-2076-4991-9BF3-AD8BEBC6842F}" srcOrd="1" destOrd="0" presId="urn:microsoft.com/office/officeart/2005/8/layout/vList4#2"/>
    <dgm:cxn modelId="{A9CB9A8F-4683-2943-B995-7B968886D126}" type="presParOf" srcId="{49F8923A-CCA5-4FDF-8E52-4634C5C62554}" destId="{16A0502B-75FF-4C6D-833C-4537CF78229D}" srcOrd="2" destOrd="0" presId="urn:microsoft.com/office/officeart/2005/8/layout/vList4#2"/>
    <dgm:cxn modelId="{7BF4FB15-D2B5-C248-970F-62A2D05A2E38}" type="presParOf" srcId="{8671D1DF-718B-408F-8643-C77D913AFBD5}" destId="{97AB4A50-33EC-4554-8342-465DF0CF4596}" srcOrd="5" destOrd="0" presId="urn:microsoft.com/office/officeart/2005/8/layout/vList4#2"/>
    <dgm:cxn modelId="{38CC1465-962D-344D-8CFA-BFBCC80355F1}" type="presParOf" srcId="{8671D1DF-718B-408F-8643-C77D913AFBD5}" destId="{D6C86BBF-B911-40AB-B0A9-47149EB91DA4}" srcOrd="6" destOrd="0" presId="urn:microsoft.com/office/officeart/2005/8/layout/vList4#2"/>
    <dgm:cxn modelId="{20E712E2-7D39-6F41-8AFC-14494805CD87}" type="presParOf" srcId="{D6C86BBF-B911-40AB-B0A9-47149EB91DA4}" destId="{5ABFFCF1-EBDB-4D7D-9C8A-20B0FD5FFA7C}" srcOrd="0" destOrd="0" presId="urn:microsoft.com/office/officeart/2005/8/layout/vList4#2"/>
    <dgm:cxn modelId="{FA763719-C4B6-4544-92D5-31E41AF75CE6}" type="presParOf" srcId="{D6C86BBF-B911-40AB-B0A9-47149EB91DA4}" destId="{C68816D4-124E-4FB8-BDB6-7B9FBD00B13A}" srcOrd="1" destOrd="0" presId="urn:microsoft.com/office/officeart/2005/8/layout/vList4#2"/>
    <dgm:cxn modelId="{9D1DECCA-24B4-6A43-81D0-6E3B90FD8FCA}" type="presParOf" srcId="{D6C86BBF-B911-40AB-B0A9-47149EB91DA4}" destId="{17920114-0EA5-47DB-9396-28261ED7DCED}"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737B8-EDCD-49C4-949F-5C1444364859}" type="doc">
      <dgm:prSet loTypeId="urn:microsoft.com/office/officeart/2005/8/layout/vList4#3" loCatId="list" qsTypeId="urn:microsoft.com/office/officeart/2005/8/quickstyle/simple1" qsCatId="simple" csTypeId="urn:microsoft.com/office/officeart/2005/8/colors/accent0_3" csCatId="mainScheme" phldr="1"/>
      <dgm:spPr/>
      <dgm:t>
        <a:bodyPr/>
        <a:lstStyle/>
        <a:p>
          <a:endParaRPr lang="en-US"/>
        </a:p>
      </dgm:t>
    </dgm:pt>
    <dgm:pt modelId="{4E4E2ECF-99DE-4547-9720-7A041E8C5D87}">
      <dgm:prSet custT="1"/>
      <dgm:spPr/>
      <dgm:t>
        <a:bodyPr/>
        <a:lstStyle/>
        <a:p>
          <a:r>
            <a:rPr lang="en-US" sz="2400" dirty="0"/>
            <a:t>Hard Disk Drive</a:t>
          </a:r>
        </a:p>
      </dgm:t>
    </dgm:pt>
    <dgm:pt modelId="{F8DFD009-EAEC-446B-93AD-DD3D6199EB03}" type="parTrans" cxnId="{AD2B9C96-5C1D-4035-93B7-5CDDDCDE78DE}">
      <dgm:prSet/>
      <dgm:spPr/>
      <dgm:t>
        <a:bodyPr/>
        <a:lstStyle/>
        <a:p>
          <a:endParaRPr lang="en-US"/>
        </a:p>
      </dgm:t>
    </dgm:pt>
    <dgm:pt modelId="{95A769D2-4E86-4B87-8DAB-BC0A9E69FE6C}" type="sibTrans" cxnId="{AD2B9C96-5C1D-4035-93B7-5CDDDCDE78DE}">
      <dgm:prSet/>
      <dgm:spPr/>
      <dgm:t>
        <a:bodyPr/>
        <a:lstStyle/>
        <a:p>
          <a:endParaRPr lang="en-US"/>
        </a:p>
      </dgm:t>
    </dgm:pt>
    <dgm:pt modelId="{E3407CAB-9303-49C2-B524-8DA49021FFFC}">
      <dgm:prSet custT="1"/>
      <dgm:spPr/>
      <dgm:t>
        <a:bodyPr/>
        <a:lstStyle/>
        <a:p>
          <a:r>
            <a:rPr lang="en-US" sz="2400" dirty="0"/>
            <a:t>Flash Cache</a:t>
          </a:r>
        </a:p>
      </dgm:t>
    </dgm:pt>
    <dgm:pt modelId="{2F84929D-29A0-44F8-869C-ACAE3EFE3AAB}" type="parTrans" cxnId="{48318415-20D8-49D6-B18D-B9471712F69D}">
      <dgm:prSet/>
      <dgm:spPr/>
      <dgm:t>
        <a:bodyPr/>
        <a:lstStyle/>
        <a:p>
          <a:endParaRPr lang="en-US"/>
        </a:p>
      </dgm:t>
    </dgm:pt>
    <dgm:pt modelId="{F326100F-F6E4-45A3-9D6C-5D032A0C2FB8}" type="sibTrans" cxnId="{48318415-20D8-49D6-B18D-B9471712F69D}">
      <dgm:prSet/>
      <dgm:spPr/>
      <dgm:t>
        <a:bodyPr/>
        <a:lstStyle/>
        <a:p>
          <a:endParaRPr lang="en-US"/>
        </a:p>
      </dgm:t>
    </dgm:pt>
    <dgm:pt modelId="{DA03ADDF-5207-42FA-9124-AC673B7E80CD}">
      <dgm:prSet custT="1"/>
      <dgm:spPr/>
      <dgm:t>
        <a:bodyPr/>
        <a:lstStyle/>
        <a:p>
          <a:r>
            <a:rPr lang="en-US" sz="2400" dirty="0"/>
            <a:t>DB Buffer Cache</a:t>
          </a:r>
        </a:p>
      </dgm:t>
    </dgm:pt>
    <dgm:pt modelId="{6A858988-DA0B-4CDE-B893-553CA5A58C14}" type="parTrans" cxnId="{8081B3BB-C70F-4356-83C0-572FAD0C7C1C}">
      <dgm:prSet/>
      <dgm:spPr/>
      <dgm:t>
        <a:bodyPr/>
        <a:lstStyle/>
        <a:p>
          <a:endParaRPr lang="en-US"/>
        </a:p>
      </dgm:t>
    </dgm:pt>
    <dgm:pt modelId="{A9885931-77EA-4D71-9FA9-C59909F421CC}" type="sibTrans" cxnId="{8081B3BB-C70F-4356-83C0-572FAD0C7C1C}">
      <dgm:prSet/>
      <dgm:spPr/>
      <dgm:t>
        <a:bodyPr/>
        <a:lstStyle/>
        <a:p>
          <a:endParaRPr lang="en-US"/>
        </a:p>
      </dgm:t>
    </dgm:pt>
    <dgm:pt modelId="{8B2ABF41-0D64-4941-96DE-0451DB356F0D}">
      <dgm:prSet custT="1"/>
      <dgm:spPr/>
      <dgm:t>
        <a:bodyPr/>
        <a:lstStyle/>
        <a:p>
          <a:r>
            <a:rPr lang="en-US" sz="2400" dirty="0"/>
            <a:t>In-Memory OLTP Cache</a:t>
          </a:r>
        </a:p>
      </dgm:t>
    </dgm:pt>
    <dgm:pt modelId="{4991F0D9-2083-4F9C-A77A-C6F0BB369F35}" type="parTrans" cxnId="{47F7648C-646E-4BE9-BADD-C1637DACE6CC}">
      <dgm:prSet/>
      <dgm:spPr/>
      <dgm:t>
        <a:bodyPr/>
        <a:lstStyle/>
        <a:p>
          <a:endParaRPr lang="en-US"/>
        </a:p>
      </dgm:t>
    </dgm:pt>
    <dgm:pt modelId="{B0F6A2F6-3CF0-47E2-8F18-7563E3BE1026}" type="sibTrans" cxnId="{47F7648C-646E-4BE9-BADD-C1637DACE6CC}">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FCFD8475-2611-4171-BFFC-85B1193CD698}" type="pres">
      <dgm:prSet presAssocID="{DA03ADDF-5207-42FA-9124-AC673B7E80CD}" presName="comp" presStyleCnt="0"/>
      <dgm:spPr/>
    </dgm:pt>
    <dgm:pt modelId="{6671B70A-2873-44FB-B38C-4F7FFE68F69C}" type="pres">
      <dgm:prSet presAssocID="{DA03ADDF-5207-42FA-9124-AC673B7E80CD}" presName="box" presStyleLbl="node1" presStyleIdx="0" presStyleCnt="4"/>
      <dgm:spPr/>
    </dgm:pt>
    <dgm:pt modelId="{31E330E4-598D-4C46-B840-FCC1A4F38100}" type="pres">
      <dgm:prSet presAssocID="{DA03ADDF-5207-42FA-9124-AC673B7E80CD}"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357BAFA3-2228-469E-B60A-4C27A5DB4F3D}" type="pres">
      <dgm:prSet presAssocID="{DA03ADDF-5207-42FA-9124-AC673B7E80CD}" presName="text" presStyleLbl="node1" presStyleIdx="0" presStyleCnt="4">
        <dgm:presLayoutVars>
          <dgm:bulletEnabled val="1"/>
        </dgm:presLayoutVars>
      </dgm:prSet>
      <dgm:spPr/>
    </dgm:pt>
    <dgm:pt modelId="{FE2C2342-359E-44CE-972A-6167EA2E7604}" type="pres">
      <dgm:prSet presAssocID="{A9885931-77EA-4D71-9FA9-C59909F421CC}" presName="spacer" presStyleCnt="0"/>
      <dgm:spPr/>
    </dgm:pt>
    <dgm:pt modelId="{F554C3BB-44E2-436A-9FB2-0996689E65DD}" type="pres">
      <dgm:prSet presAssocID="{8B2ABF41-0D64-4941-96DE-0451DB356F0D}" presName="comp" presStyleCnt="0"/>
      <dgm:spPr/>
    </dgm:pt>
    <dgm:pt modelId="{A24A57F8-86D7-423F-AA47-36644ACFC930}" type="pres">
      <dgm:prSet presAssocID="{8B2ABF41-0D64-4941-96DE-0451DB356F0D}" presName="box" presStyleLbl="node1" presStyleIdx="1" presStyleCnt="4"/>
      <dgm:spPr/>
    </dgm:pt>
    <dgm:pt modelId="{EB6DC701-9ACE-4D9F-92DD-D05C567F8775}" type="pres">
      <dgm:prSet presAssocID="{8B2ABF41-0D64-4941-96DE-0451DB356F0D}" presName="img"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CE7984C-766B-4140-BE75-A08021F77D6F}" type="pres">
      <dgm:prSet presAssocID="{8B2ABF41-0D64-4941-96DE-0451DB356F0D}" presName="text" presStyleLbl="node1" presStyleIdx="1" presStyleCnt="4">
        <dgm:presLayoutVars>
          <dgm:bulletEnabled val="1"/>
        </dgm:presLayoutVars>
      </dgm:prSet>
      <dgm:spPr/>
    </dgm:pt>
    <dgm:pt modelId="{A148558B-7554-4DA6-9F9E-1C805E08C47E}" type="pres">
      <dgm:prSet presAssocID="{B0F6A2F6-3CF0-47E2-8F18-7563E3BE1026}" presName="spacer" presStyleCnt="0"/>
      <dgm:spPr/>
    </dgm:pt>
    <dgm:pt modelId="{73F0ADCD-B5C5-4E01-9CC1-623AC11B21C5}" type="pres">
      <dgm:prSet presAssocID="{E3407CAB-9303-49C2-B524-8DA49021FFFC}" presName="comp" presStyleCnt="0"/>
      <dgm:spPr/>
    </dgm:pt>
    <dgm:pt modelId="{EB2B564D-F10B-44A1-9254-BD0A2441D8BA}" type="pres">
      <dgm:prSet presAssocID="{E3407CAB-9303-49C2-B524-8DA49021FFFC}" presName="box" presStyleLbl="node1" presStyleIdx="2" presStyleCnt="4"/>
      <dgm:spPr/>
    </dgm:pt>
    <dgm:pt modelId="{DB6BF6BD-6F3C-44F4-9DDA-C3E0931C969E}" type="pres">
      <dgm:prSet presAssocID="{E3407CAB-9303-49C2-B524-8DA49021FFFC}" presName="img" presStyleLbl="fgImgPlace1" presStyleIdx="2"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7D037147-19A9-47BF-944C-6B824BD7812B}" type="pres">
      <dgm:prSet presAssocID="{E3407CAB-9303-49C2-B524-8DA49021FFFC}" presName="text" presStyleLbl="node1" presStyleIdx="2" presStyleCnt="4">
        <dgm:presLayoutVars>
          <dgm:bulletEnabled val="1"/>
        </dgm:presLayoutVars>
      </dgm:prSet>
      <dgm:spPr/>
    </dgm:pt>
    <dgm:pt modelId="{47B89F4E-B90E-42E6-9197-9620D313D87C}" type="pres">
      <dgm:prSet presAssocID="{F326100F-F6E4-45A3-9D6C-5D032A0C2FB8}" presName="spacer" presStyleCnt="0"/>
      <dgm:spPr/>
    </dgm:pt>
    <dgm:pt modelId="{85B894F0-BC58-4D8C-AEC0-92E390A5F309}" type="pres">
      <dgm:prSet presAssocID="{4E4E2ECF-99DE-4547-9720-7A041E8C5D87}" presName="comp" presStyleCnt="0"/>
      <dgm:spPr/>
    </dgm:pt>
    <dgm:pt modelId="{697245A4-CB6F-4576-B685-C54EC5008CD3}" type="pres">
      <dgm:prSet presAssocID="{4E4E2ECF-99DE-4547-9720-7A041E8C5D87}" presName="box" presStyleLbl="node1" presStyleIdx="3" presStyleCnt="4"/>
      <dgm:spPr/>
    </dgm:pt>
    <dgm:pt modelId="{D7402FB6-19C3-41CF-8ABB-4E4B94843360}" type="pres">
      <dgm:prSet presAssocID="{4E4E2ECF-99DE-4547-9720-7A041E8C5D87}" presName="img" presStyleLbl="fgImgPlace1" presStyleIdx="3" presStyleCnt="4"/>
      <dgm:spPr>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F93F3564-3E00-4A83-A8E8-D33C232AE412}" type="pres">
      <dgm:prSet presAssocID="{4E4E2ECF-99DE-4547-9720-7A041E8C5D87}" presName="text" presStyleLbl="node1" presStyleIdx="3" presStyleCnt="4">
        <dgm:presLayoutVars>
          <dgm:bulletEnabled val="1"/>
        </dgm:presLayoutVars>
      </dgm:prSet>
      <dgm:spPr/>
    </dgm:pt>
  </dgm:ptLst>
  <dgm:cxnLst>
    <dgm:cxn modelId="{48318415-20D8-49D6-B18D-B9471712F69D}" srcId="{241737B8-EDCD-49C4-949F-5C1444364859}" destId="{E3407CAB-9303-49C2-B524-8DA49021FFFC}" srcOrd="2" destOrd="0" parTransId="{2F84929D-29A0-44F8-869C-ACAE3EFE3AAB}" sibTransId="{F326100F-F6E4-45A3-9D6C-5D032A0C2FB8}"/>
    <dgm:cxn modelId="{28336923-D308-CA44-9095-3143DA92B298}" type="presOf" srcId="{8B2ABF41-0D64-4941-96DE-0451DB356F0D}" destId="{A24A57F8-86D7-423F-AA47-36644ACFC930}" srcOrd="0" destOrd="0" presId="urn:microsoft.com/office/officeart/2005/8/layout/vList4#3"/>
    <dgm:cxn modelId="{F451DC2A-B5BB-3A4F-84CB-34E95DA6453B}" type="presOf" srcId="{4E4E2ECF-99DE-4547-9720-7A041E8C5D87}" destId="{697245A4-CB6F-4576-B685-C54EC5008CD3}" srcOrd="0" destOrd="0" presId="urn:microsoft.com/office/officeart/2005/8/layout/vList4#3"/>
    <dgm:cxn modelId="{C7C5EA6F-C3A3-5F41-96BE-93FEB6EF8B62}" type="presOf" srcId="{241737B8-EDCD-49C4-949F-5C1444364859}" destId="{8671D1DF-718B-408F-8643-C77D913AFBD5}" srcOrd="0" destOrd="0" presId="urn:microsoft.com/office/officeart/2005/8/layout/vList4#3"/>
    <dgm:cxn modelId="{E6D74970-ADBF-B14F-9BE9-8884832D557A}" type="presOf" srcId="{4E4E2ECF-99DE-4547-9720-7A041E8C5D87}" destId="{F93F3564-3E00-4A83-A8E8-D33C232AE412}" srcOrd="1" destOrd="0" presId="urn:microsoft.com/office/officeart/2005/8/layout/vList4#3"/>
    <dgm:cxn modelId="{46F58677-1123-8E4E-B27B-3AFAC773587C}" type="presOf" srcId="{DA03ADDF-5207-42FA-9124-AC673B7E80CD}" destId="{6671B70A-2873-44FB-B38C-4F7FFE68F69C}" srcOrd="0" destOrd="0" presId="urn:microsoft.com/office/officeart/2005/8/layout/vList4#3"/>
    <dgm:cxn modelId="{4490D289-3704-9E48-9790-1A2E18F5E8B3}" type="presOf" srcId="{E3407CAB-9303-49C2-B524-8DA49021FFFC}" destId="{7D037147-19A9-47BF-944C-6B824BD7812B}" srcOrd="1" destOrd="0" presId="urn:microsoft.com/office/officeart/2005/8/layout/vList4#3"/>
    <dgm:cxn modelId="{47F7648C-646E-4BE9-BADD-C1637DACE6CC}" srcId="{241737B8-EDCD-49C4-949F-5C1444364859}" destId="{8B2ABF41-0D64-4941-96DE-0451DB356F0D}" srcOrd="1" destOrd="0" parTransId="{4991F0D9-2083-4F9C-A77A-C6F0BB369F35}" sibTransId="{B0F6A2F6-3CF0-47E2-8F18-7563E3BE1026}"/>
    <dgm:cxn modelId="{AD2B9C96-5C1D-4035-93B7-5CDDDCDE78DE}" srcId="{241737B8-EDCD-49C4-949F-5C1444364859}" destId="{4E4E2ECF-99DE-4547-9720-7A041E8C5D87}" srcOrd="3" destOrd="0" parTransId="{F8DFD009-EAEC-446B-93AD-DD3D6199EB03}" sibTransId="{95A769D2-4E86-4B87-8DAB-BC0A9E69FE6C}"/>
    <dgm:cxn modelId="{644AC5A9-A762-3144-A0E7-EE4180C1F38B}" type="presOf" srcId="{E3407CAB-9303-49C2-B524-8DA49021FFFC}" destId="{EB2B564D-F10B-44A1-9254-BD0A2441D8BA}" srcOrd="0" destOrd="0" presId="urn:microsoft.com/office/officeart/2005/8/layout/vList4#3"/>
    <dgm:cxn modelId="{9D06D2B4-46F3-4040-B25E-9A5CCA085097}" type="presOf" srcId="{8B2ABF41-0D64-4941-96DE-0451DB356F0D}" destId="{3CE7984C-766B-4140-BE75-A08021F77D6F}" srcOrd="1" destOrd="0" presId="urn:microsoft.com/office/officeart/2005/8/layout/vList4#3"/>
    <dgm:cxn modelId="{8081B3BB-C70F-4356-83C0-572FAD0C7C1C}" srcId="{241737B8-EDCD-49C4-949F-5C1444364859}" destId="{DA03ADDF-5207-42FA-9124-AC673B7E80CD}" srcOrd="0" destOrd="0" parTransId="{6A858988-DA0B-4CDE-B893-553CA5A58C14}" sibTransId="{A9885931-77EA-4D71-9FA9-C59909F421CC}"/>
    <dgm:cxn modelId="{27AE59DE-137C-D54C-8D3F-800D915B6D77}" type="presOf" srcId="{DA03ADDF-5207-42FA-9124-AC673B7E80CD}" destId="{357BAFA3-2228-469E-B60A-4C27A5DB4F3D}" srcOrd="1" destOrd="0" presId="urn:microsoft.com/office/officeart/2005/8/layout/vList4#3"/>
    <dgm:cxn modelId="{B857F0AB-1989-9C46-ABF6-39E709DB6A97}" type="presParOf" srcId="{8671D1DF-718B-408F-8643-C77D913AFBD5}" destId="{FCFD8475-2611-4171-BFFC-85B1193CD698}" srcOrd="0" destOrd="0" presId="urn:microsoft.com/office/officeart/2005/8/layout/vList4#3"/>
    <dgm:cxn modelId="{3247CC81-9EAC-2245-BAD5-FB0B99535B73}" type="presParOf" srcId="{FCFD8475-2611-4171-BFFC-85B1193CD698}" destId="{6671B70A-2873-44FB-B38C-4F7FFE68F69C}" srcOrd="0" destOrd="0" presId="urn:microsoft.com/office/officeart/2005/8/layout/vList4#3"/>
    <dgm:cxn modelId="{A69ACF2F-0CBD-8941-ADAB-32FFEBEAE565}" type="presParOf" srcId="{FCFD8475-2611-4171-BFFC-85B1193CD698}" destId="{31E330E4-598D-4C46-B840-FCC1A4F38100}" srcOrd="1" destOrd="0" presId="urn:microsoft.com/office/officeart/2005/8/layout/vList4#3"/>
    <dgm:cxn modelId="{43E01804-C75C-F84C-BA45-0F5721214715}" type="presParOf" srcId="{FCFD8475-2611-4171-BFFC-85B1193CD698}" destId="{357BAFA3-2228-469E-B60A-4C27A5DB4F3D}" srcOrd="2" destOrd="0" presId="urn:microsoft.com/office/officeart/2005/8/layout/vList4#3"/>
    <dgm:cxn modelId="{5B7FC899-783E-3B4D-87EF-A61C1C0887BC}" type="presParOf" srcId="{8671D1DF-718B-408F-8643-C77D913AFBD5}" destId="{FE2C2342-359E-44CE-972A-6167EA2E7604}" srcOrd="1" destOrd="0" presId="urn:microsoft.com/office/officeart/2005/8/layout/vList4#3"/>
    <dgm:cxn modelId="{3321864C-ABBC-6344-BF37-E1FBDA8018A4}" type="presParOf" srcId="{8671D1DF-718B-408F-8643-C77D913AFBD5}" destId="{F554C3BB-44E2-436A-9FB2-0996689E65DD}" srcOrd="2" destOrd="0" presId="urn:microsoft.com/office/officeart/2005/8/layout/vList4#3"/>
    <dgm:cxn modelId="{E3117810-B8E3-CF4F-9284-57CD375BFDEC}" type="presParOf" srcId="{F554C3BB-44E2-436A-9FB2-0996689E65DD}" destId="{A24A57F8-86D7-423F-AA47-36644ACFC930}" srcOrd="0" destOrd="0" presId="urn:microsoft.com/office/officeart/2005/8/layout/vList4#3"/>
    <dgm:cxn modelId="{20DED6B2-EE9A-1546-BFAE-889520EB7518}" type="presParOf" srcId="{F554C3BB-44E2-436A-9FB2-0996689E65DD}" destId="{EB6DC701-9ACE-4D9F-92DD-D05C567F8775}" srcOrd="1" destOrd="0" presId="urn:microsoft.com/office/officeart/2005/8/layout/vList4#3"/>
    <dgm:cxn modelId="{7873F504-AE86-A943-A18D-2EA5B52E6883}" type="presParOf" srcId="{F554C3BB-44E2-436A-9FB2-0996689E65DD}" destId="{3CE7984C-766B-4140-BE75-A08021F77D6F}" srcOrd="2" destOrd="0" presId="urn:microsoft.com/office/officeart/2005/8/layout/vList4#3"/>
    <dgm:cxn modelId="{FA2C184D-D91B-804B-BBF0-1DA5E25F58AC}" type="presParOf" srcId="{8671D1DF-718B-408F-8643-C77D913AFBD5}" destId="{A148558B-7554-4DA6-9F9E-1C805E08C47E}" srcOrd="3" destOrd="0" presId="urn:microsoft.com/office/officeart/2005/8/layout/vList4#3"/>
    <dgm:cxn modelId="{DEC78BB3-59E3-214C-A93E-6B05E829E512}" type="presParOf" srcId="{8671D1DF-718B-408F-8643-C77D913AFBD5}" destId="{73F0ADCD-B5C5-4E01-9CC1-623AC11B21C5}" srcOrd="4" destOrd="0" presId="urn:microsoft.com/office/officeart/2005/8/layout/vList4#3"/>
    <dgm:cxn modelId="{E507338B-AC59-D547-B702-5E94490AF738}" type="presParOf" srcId="{73F0ADCD-B5C5-4E01-9CC1-623AC11B21C5}" destId="{EB2B564D-F10B-44A1-9254-BD0A2441D8BA}" srcOrd="0" destOrd="0" presId="urn:microsoft.com/office/officeart/2005/8/layout/vList4#3"/>
    <dgm:cxn modelId="{CA09866A-D551-9847-AFE2-D744A0B1B6E6}" type="presParOf" srcId="{73F0ADCD-B5C5-4E01-9CC1-623AC11B21C5}" destId="{DB6BF6BD-6F3C-44F4-9DDA-C3E0931C969E}" srcOrd="1" destOrd="0" presId="urn:microsoft.com/office/officeart/2005/8/layout/vList4#3"/>
    <dgm:cxn modelId="{12AB26FF-720C-2D43-8B75-2CBC91D9F601}" type="presParOf" srcId="{73F0ADCD-B5C5-4E01-9CC1-623AC11B21C5}" destId="{7D037147-19A9-47BF-944C-6B824BD7812B}" srcOrd="2" destOrd="0" presId="urn:microsoft.com/office/officeart/2005/8/layout/vList4#3"/>
    <dgm:cxn modelId="{7B82A894-5F67-A441-A05B-637AE4C74786}" type="presParOf" srcId="{8671D1DF-718B-408F-8643-C77D913AFBD5}" destId="{47B89F4E-B90E-42E6-9197-9620D313D87C}" srcOrd="5" destOrd="0" presId="urn:microsoft.com/office/officeart/2005/8/layout/vList4#3"/>
    <dgm:cxn modelId="{CDA99392-E44C-7341-87C0-874672B9EEE7}" type="presParOf" srcId="{8671D1DF-718B-408F-8643-C77D913AFBD5}" destId="{85B894F0-BC58-4D8C-AEC0-92E390A5F309}" srcOrd="6" destOrd="0" presId="urn:microsoft.com/office/officeart/2005/8/layout/vList4#3"/>
    <dgm:cxn modelId="{C2B75545-9617-484A-AE9A-EAE2C1DD6B05}" type="presParOf" srcId="{85B894F0-BC58-4D8C-AEC0-92E390A5F309}" destId="{697245A4-CB6F-4576-B685-C54EC5008CD3}" srcOrd="0" destOrd="0" presId="urn:microsoft.com/office/officeart/2005/8/layout/vList4#3"/>
    <dgm:cxn modelId="{D603515E-52B8-964D-8878-2026430A27EE}" type="presParOf" srcId="{85B894F0-BC58-4D8C-AEC0-92E390A5F309}" destId="{D7402FB6-19C3-41CF-8ABB-4E4B94843360}" srcOrd="1" destOrd="0" presId="urn:microsoft.com/office/officeart/2005/8/layout/vList4#3"/>
    <dgm:cxn modelId="{5271A2CC-30D6-F249-9385-589BDD4E7785}" type="presParOf" srcId="{85B894F0-BC58-4D8C-AEC0-92E390A5F309}" destId="{F93F3564-3E00-4A83-A8E8-D33C232AE412}" srcOrd="2" destOrd="0" presId="urn:microsoft.com/office/officeart/2005/8/layout/vList4#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41737B8-EDCD-49C4-949F-5C1444364859}" type="doc">
      <dgm:prSet loTypeId="urn:microsoft.com/office/officeart/2005/8/layout/vList4#2" loCatId="list" qsTypeId="urn:microsoft.com/office/officeart/2005/8/quickstyle/simple1" qsCatId="simple" csTypeId="urn:microsoft.com/office/officeart/2005/8/colors/accent0_3" csCatId="mainScheme" phldr="1"/>
      <dgm:spPr/>
      <dgm:t>
        <a:bodyPr/>
        <a:lstStyle/>
        <a:p>
          <a:endParaRPr lang="en-US"/>
        </a:p>
      </dgm:t>
    </dgm:pt>
    <dgm:pt modelId="{495E69F0-0E79-4296-9768-34F955B362BE}">
      <dgm:prSet custT="1"/>
      <dgm:spPr/>
      <dgm:t>
        <a:bodyPr/>
        <a:lstStyle/>
        <a:p>
          <a:r>
            <a:rPr lang="en-US" sz="2400" dirty="0"/>
            <a:t>In-Memory OLTP Cache</a:t>
          </a:r>
        </a:p>
      </dgm:t>
    </dgm:pt>
    <dgm:pt modelId="{99A65A7F-3CD9-494F-BAD3-8E6BCB1C4035}" type="parTrans" cxnId="{2C67F1E5-4EC1-4D3A-A85C-E0B2E87DE475}">
      <dgm:prSet/>
      <dgm:spPr/>
      <dgm:t>
        <a:bodyPr/>
        <a:lstStyle/>
        <a:p>
          <a:endParaRPr lang="en-US"/>
        </a:p>
      </dgm:t>
    </dgm:pt>
    <dgm:pt modelId="{29D4E348-9DA5-4D0E-B93E-2775B5FA41D6}" type="sibTrans" cxnId="{2C67F1E5-4EC1-4D3A-A85C-E0B2E87DE475}">
      <dgm:prSet/>
      <dgm:spPr/>
      <dgm:t>
        <a:bodyPr/>
        <a:lstStyle/>
        <a:p>
          <a:endParaRPr lang="en-US"/>
        </a:p>
      </dgm:t>
    </dgm:pt>
    <dgm:pt modelId="{F9154E92-6187-4CB2-A732-F15682A87CAF}">
      <dgm:prSet custT="1"/>
      <dgm:spPr/>
      <dgm:t>
        <a:bodyPr/>
        <a:lstStyle/>
        <a:p>
          <a:r>
            <a:rPr lang="en-US" sz="2400" dirty="0"/>
            <a:t>Flash Cache</a:t>
          </a:r>
        </a:p>
      </dgm:t>
    </dgm:pt>
    <dgm:pt modelId="{CED2D02F-700B-4157-A3F1-047088907A64}" type="parTrans" cxnId="{E84734D3-813A-4C1F-A0E3-C39EDC21F86B}">
      <dgm:prSet/>
      <dgm:spPr/>
      <dgm:t>
        <a:bodyPr/>
        <a:lstStyle/>
        <a:p>
          <a:endParaRPr lang="en-US"/>
        </a:p>
      </dgm:t>
    </dgm:pt>
    <dgm:pt modelId="{CDD1D4BE-4791-4BC2-A64F-1D06765B973D}" type="sibTrans" cxnId="{E84734D3-813A-4C1F-A0E3-C39EDC21F86B}">
      <dgm:prSet/>
      <dgm:spPr/>
      <dgm:t>
        <a:bodyPr/>
        <a:lstStyle/>
        <a:p>
          <a:endParaRPr lang="en-US"/>
        </a:p>
      </dgm:t>
    </dgm:pt>
    <dgm:pt modelId="{8B5D1010-62CF-4DE4-AF44-960A76B32534}">
      <dgm:prSet custT="1"/>
      <dgm:spPr/>
      <dgm:t>
        <a:bodyPr/>
        <a:lstStyle/>
        <a:p>
          <a:r>
            <a:rPr lang="en-US" sz="2400" dirty="0"/>
            <a:t>Hard Disk Drive</a:t>
          </a:r>
        </a:p>
      </dgm:t>
    </dgm:pt>
    <dgm:pt modelId="{2BF6DD4C-0AC4-4C15-9DD0-4034FAADBB00}" type="parTrans" cxnId="{F63D4F68-BEF6-4629-B7F8-10B8853AAD8F}">
      <dgm:prSet/>
      <dgm:spPr/>
      <dgm:t>
        <a:bodyPr/>
        <a:lstStyle/>
        <a:p>
          <a:endParaRPr lang="en-US"/>
        </a:p>
      </dgm:t>
    </dgm:pt>
    <dgm:pt modelId="{6962F435-CE73-4AAA-BE1E-231A83D3CC8D}" type="sibTrans" cxnId="{F63D4F68-BEF6-4629-B7F8-10B8853AAD8F}">
      <dgm:prSet/>
      <dgm:spPr/>
      <dgm:t>
        <a:bodyPr/>
        <a:lstStyle/>
        <a:p>
          <a:endParaRPr lang="en-US"/>
        </a:p>
      </dgm:t>
    </dgm:pt>
    <dgm:pt modelId="{EE467AAD-406F-4FB9-9030-04DCD67EFE85}">
      <dgm:prSet custT="1"/>
      <dgm:spPr/>
      <dgm:t>
        <a:bodyPr/>
        <a:lstStyle/>
        <a:p>
          <a:r>
            <a:rPr lang="en-US" sz="2400" dirty="0"/>
            <a:t>DB Buffer Cache</a:t>
          </a:r>
        </a:p>
      </dgm:t>
    </dgm:pt>
    <dgm:pt modelId="{2A379D4E-E2CB-4E2C-B2FC-E06C6160BC46}" type="parTrans" cxnId="{A30263D3-32FC-46AF-9052-0E0EE9C7E3F2}">
      <dgm:prSet/>
      <dgm:spPr/>
      <dgm:t>
        <a:bodyPr/>
        <a:lstStyle/>
        <a:p>
          <a:endParaRPr lang="en-US"/>
        </a:p>
      </dgm:t>
    </dgm:pt>
    <dgm:pt modelId="{EC05246F-2CE5-4DDC-BF8A-514183678A8C}" type="sibTrans" cxnId="{A30263D3-32FC-46AF-9052-0E0EE9C7E3F2}">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E379E9F8-8985-4240-8142-132B2265DB5C}" type="pres">
      <dgm:prSet presAssocID="{EE467AAD-406F-4FB9-9030-04DCD67EFE85}" presName="comp" presStyleCnt="0"/>
      <dgm:spPr/>
    </dgm:pt>
    <dgm:pt modelId="{5D27F6A7-1056-419B-A93E-1A5E47395B7C}" type="pres">
      <dgm:prSet presAssocID="{EE467AAD-406F-4FB9-9030-04DCD67EFE85}" presName="box" presStyleLbl="node1" presStyleIdx="0" presStyleCnt="4"/>
      <dgm:spPr/>
    </dgm:pt>
    <dgm:pt modelId="{C21DA8EF-36BF-420D-8D1A-80F22140147C}" type="pres">
      <dgm:prSet presAssocID="{EE467AAD-406F-4FB9-9030-04DCD67EFE85}"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654D0D9-EE8C-49D2-A98B-A95FA4567F90}" type="pres">
      <dgm:prSet presAssocID="{EE467AAD-406F-4FB9-9030-04DCD67EFE85}" presName="text" presStyleLbl="node1" presStyleIdx="0" presStyleCnt="4">
        <dgm:presLayoutVars>
          <dgm:bulletEnabled val="1"/>
        </dgm:presLayoutVars>
      </dgm:prSet>
      <dgm:spPr/>
    </dgm:pt>
    <dgm:pt modelId="{C2CA3BE1-5412-4254-A4A1-53C91DEF59A7}" type="pres">
      <dgm:prSet presAssocID="{EC05246F-2CE5-4DDC-BF8A-514183678A8C}" presName="spacer" presStyleCnt="0"/>
      <dgm:spPr/>
    </dgm:pt>
    <dgm:pt modelId="{24060AEE-4580-48BE-9442-CB7C593F957B}" type="pres">
      <dgm:prSet presAssocID="{495E69F0-0E79-4296-9768-34F955B362BE}" presName="comp" presStyleCnt="0"/>
      <dgm:spPr/>
    </dgm:pt>
    <dgm:pt modelId="{5F54043A-96B6-4A1F-B08A-3D175A2EA5A9}" type="pres">
      <dgm:prSet presAssocID="{495E69F0-0E79-4296-9768-34F955B362BE}" presName="box" presStyleLbl="node1" presStyleIdx="1" presStyleCnt="4"/>
      <dgm:spPr/>
    </dgm:pt>
    <dgm:pt modelId="{88AF5B2D-7E4A-4685-B5FD-EF55BD524CF1}" type="pres">
      <dgm:prSet presAssocID="{495E69F0-0E79-4296-9768-34F955B362BE}" presName="img"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195F720-E4BA-4D1E-B4C6-D5FBA74A73F2}" type="pres">
      <dgm:prSet presAssocID="{495E69F0-0E79-4296-9768-34F955B362BE}" presName="text" presStyleLbl="node1" presStyleIdx="1" presStyleCnt="4">
        <dgm:presLayoutVars>
          <dgm:bulletEnabled val="1"/>
        </dgm:presLayoutVars>
      </dgm:prSet>
      <dgm:spPr/>
    </dgm:pt>
    <dgm:pt modelId="{5BDEBAB2-9D62-4E52-83A4-4918D19E536D}" type="pres">
      <dgm:prSet presAssocID="{29D4E348-9DA5-4D0E-B93E-2775B5FA41D6}" presName="spacer" presStyleCnt="0"/>
      <dgm:spPr/>
    </dgm:pt>
    <dgm:pt modelId="{49F8923A-CCA5-4FDF-8E52-4634C5C62554}" type="pres">
      <dgm:prSet presAssocID="{F9154E92-6187-4CB2-A732-F15682A87CAF}" presName="comp" presStyleCnt="0"/>
      <dgm:spPr/>
    </dgm:pt>
    <dgm:pt modelId="{BED73823-8619-409A-8598-CFA7615F04D0}" type="pres">
      <dgm:prSet presAssocID="{F9154E92-6187-4CB2-A732-F15682A87CAF}" presName="box" presStyleLbl="node1" presStyleIdx="2" presStyleCnt="4"/>
      <dgm:spPr/>
    </dgm:pt>
    <dgm:pt modelId="{5D87C0DF-2076-4991-9BF3-AD8BEBC6842F}" type="pres">
      <dgm:prSet presAssocID="{F9154E92-6187-4CB2-A732-F15682A87CAF}"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6A0502B-75FF-4C6D-833C-4537CF78229D}" type="pres">
      <dgm:prSet presAssocID="{F9154E92-6187-4CB2-A732-F15682A87CAF}" presName="text" presStyleLbl="node1" presStyleIdx="2" presStyleCnt="4">
        <dgm:presLayoutVars>
          <dgm:bulletEnabled val="1"/>
        </dgm:presLayoutVars>
      </dgm:prSet>
      <dgm:spPr/>
    </dgm:pt>
    <dgm:pt modelId="{97AB4A50-33EC-4554-8342-465DF0CF4596}" type="pres">
      <dgm:prSet presAssocID="{CDD1D4BE-4791-4BC2-A64F-1D06765B973D}" presName="spacer" presStyleCnt="0"/>
      <dgm:spPr/>
    </dgm:pt>
    <dgm:pt modelId="{D6C86BBF-B911-40AB-B0A9-47149EB91DA4}" type="pres">
      <dgm:prSet presAssocID="{8B5D1010-62CF-4DE4-AF44-960A76B32534}" presName="comp" presStyleCnt="0"/>
      <dgm:spPr/>
    </dgm:pt>
    <dgm:pt modelId="{5ABFFCF1-EBDB-4D7D-9C8A-20B0FD5FFA7C}" type="pres">
      <dgm:prSet presAssocID="{8B5D1010-62CF-4DE4-AF44-960A76B32534}" presName="box" presStyleLbl="node1" presStyleIdx="3" presStyleCnt="4"/>
      <dgm:spPr/>
    </dgm:pt>
    <dgm:pt modelId="{C68816D4-124E-4FB8-BDB6-7B9FBD00B13A}" type="pres">
      <dgm:prSet presAssocID="{8B5D1010-62CF-4DE4-AF44-960A76B32534}" presName="img" presStyleLbl="fgImgPlace1" presStyleIdx="3" presStyleCnt="4"/>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7920114-0EA5-47DB-9396-28261ED7DCED}" type="pres">
      <dgm:prSet presAssocID="{8B5D1010-62CF-4DE4-AF44-960A76B32534}" presName="text" presStyleLbl="node1" presStyleIdx="3" presStyleCnt="4">
        <dgm:presLayoutVars>
          <dgm:bulletEnabled val="1"/>
        </dgm:presLayoutVars>
      </dgm:prSet>
      <dgm:spPr/>
    </dgm:pt>
  </dgm:ptLst>
  <dgm:cxnLst>
    <dgm:cxn modelId="{7F873C3E-E4C1-024E-81CF-76410BC04BBE}" type="presOf" srcId="{8B5D1010-62CF-4DE4-AF44-960A76B32534}" destId="{5ABFFCF1-EBDB-4D7D-9C8A-20B0FD5FFA7C}" srcOrd="0" destOrd="0" presId="urn:microsoft.com/office/officeart/2005/8/layout/vList4#2"/>
    <dgm:cxn modelId="{D5336040-3286-8649-9DFB-154A2470510C}" type="presOf" srcId="{495E69F0-0E79-4296-9768-34F955B362BE}" destId="{1195F720-E4BA-4D1E-B4C6-D5FBA74A73F2}" srcOrd="1" destOrd="0" presId="urn:microsoft.com/office/officeart/2005/8/layout/vList4#2"/>
    <dgm:cxn modelId="{F63D4F68-BEF6-4629-B7F8-10B8853AAD8F}" srcId="{241737B8-EDCD-49C4-949F-5C1444364859}" destId="{8B5D1010-62CF-4DE4-AF44-960A76B32534}" srcOrd="3" destOrd="0" parTransId="{2BF6DD4C-0AC4-4C15-9DD0-4034FAADBB00}" sibTransId="{6962F435-CE73-4AAA-BE1E-231A83D3CC8D}"/>
    <dgm:cxn modelId="{D84FDE69-E956-CD44-869D-55235C8F1E1B}" type="presOf" srcId="{EE467AAD-406F-4FB9-9030-04DCD67EFE85}" destId="{6654D0D9-EE8C-49D2-A98B-A95FA4567F90}" srcOrd="1" destOrd="0" presId="urn:microsoft.com/office/officeart/2005/8/layout/vList4#2"/>
    <dgm:cxn modelId="{6263E175-77A2-4C4C-A7DC-C798C04BCC6D}" type="presOf" srcId="{8B5D1010-62CF-4DE4-AF44-960A76B32534}" destId="{17920114-0EA5-47DB-9396-28261ED7DCED}" srcOrd="1" destOrd="0" presId="urn:microsoft.com/office/officeart/2005/8/layout/vList4#2"/>
    <dgm:cxn modelId="{BF518299-628C-BF42-AD04-0BFFB6739769}" type="presOf" srcId="{EE467AAD-406F-4FB9-9030-04DCD67EFE85}" destId="{5D27F6A7-1056-419B-A93E-1A5E47395B7C}" srcOrd="0" destOrd="0" presId="urn:microsoft.com/office/officeart/2005/8/layout/vList4#2"/>
    <dgm:cxn modelId="{2BF30FBD-2029-D242-8B72-F4900E6AA0CB}" type="presOf" srcId="{241737B8-EDCD-49C4-949F-5C1444364859}" destId="{8671D1DF-718B-408F-8643-C77D913AFBD5}" srcOrd="0" destOrd="0" presId="urn:microsoft.com/office/officeart/2005/8/layout/vList4#2"/>
    <dgm:cxn modelId="{263D6DBE-FF43-294D-BA70-B059C55DD666}" type="presOf" srcId="{F9154E92-6187-4CB2-A732-F15682A87CAF}" destId="{16A0502B-75FF-4C6D-833C-4537CF78229D}" srcOrd="1" destOrd="0" presId="urn:microsoft.com/office/officeart/2005/8/layout/vList4#2"/>
    <dgm:cxn modelId="{5C27CBCB-7577-284A-BD8F-7F1F8692E1E7}" type="presOf" srcId="{F9154E92-6187-4CB2-A732-F15682A87CAF}" destId="{BED73823-8619-409A-8598-CFA7615F04D0}" srcOrd="0" destOrd="0" presId="urn:microsoft.com/office/officeart/2005/8/layout/vList4#2"/>
    <dgm:cxn modelId="{E84734D3-813A-4C1F-A0E3-C39EDC21F86B}" srcId="{241737B8-EDCD-49C4-949F-5C1444364859}" destId="{F9154E92-6187-4CB2-A732-F15682A87CAF}" srcOrd="2" destOrd="0" parTransId="{CED2D02F-700B-4157-A3F1-047088907A64}" sibTransId="{CDD1D4BE-4791-4BC2-A64F-1D06765B973D}"/>
    <dgm:cxn modelId="{A30263D3-32FC-46AF-9052-0E0EE9C7E3F2}" srcId="{241737B8-EDCD-49C4-949F-5C1444364859}" destId="{EE467AAD-406F-4FB9-9030-04DCD67EFE85}" srcOrd="0" destOrd="0" parTransId="{2A379D4E-E2CB-4E2C-B2FC-E06C6160BC46}" sibTransId="{EC05246F-2CE5-4DDC-BF8A-514183678A8C}"/>
    <dgm:cxn modelId="{2C67F1E5-4EC1-4D3A-A85C-E0B2E87DE475}" srcId="{241737B8-EDCD-49C4-949F-5C1444364859}" destId="{495E69F0-0E79-4296-9768-34F955B362BE}" srcOrd="1" destOrd="0" parTransId="{99A65A7F-3CD9-494F-BAD3-8E6BCB1C4035}" sibTransId="{29D4E348-9DA5-4D0E-B93E-2775B5FA41D6}"/>
    <dgm:cxn modelId="{478368EA-C7D1-424A-81D2-8B0A52D90E04}" type="presOf" srcId="{495E69F0-0E79-4296-9768-34F955B362BE}" destId="{5F54043A-96B6-4A1F-B08A-3D175A2EA5A9}" srcOrd="0" destOrd="0" presId="urn:microsoft.com/office/officeart/2005/8/layout/vList4#2"/>
    <dgm:cxn modelId="{8D3557DB-C107-6E44-93FD-B69F033A2784}" type="presParOf" srcId="{8671D1DF-718B-408F-8643-C77D913AFBD5}" destId="{E379E9F8-8985-4240-8142-132B2265DB5C}" srcOrd="0" destOrd="0" presId="urn:microsoft.com/office/officeart/2005/8/layout/vList4#2"/>
    <dgm:cxn modelId="{9F11E2F3-3C9D-E541-92B6-2F2B4F4000BD}" type="presParOf" srcId="{E379E9F8-8985-4240-8142-132B2265DB5C}" destId="{5D27F6A7-1056-419B-A93E-1A5E47395B7C}" srcOrd="0" destOrd="0" presId="urn:microsoft.com/office/officeart/2005/8/layout/vList4#2"/>
    <dgm:cxn modelId="{703FBE97-3BDA-D449-9824-45D4748A7CEE}" type="presParOf" srcId="{E379E9F8-8985-4240-8142-132B2265DB5C}" destId="{C21DA8EF-36BF-420D-8D1A-80F22140147C}" srcOrd="1" destOrd="0" presId="urn:microsoft.com/office/officeart/2005/8/layout/vList4#2"/>
    <dgm:cxn modelId="{C982A6C3-E1A2-3A47-AD1D-02BFD3FEBC88}" type="presParOf" srcId="{E379E9F8-8985-4240-8142-132B2265DB5C}" destId="{6654D0D9-EE8C-49D2-A98B-A95FA4567F90}" srcOrd="2" destOrd="0" presId="urn:microsoft.com/office/officeart/2005/8/layout/vList4#2"/>
    <dgm:cxn modelId="{734780EA-A484-454A-B639-1DBC0D87FC0D}" type="presParOf" srcId="{8671D1DF-718B-408F-8643-C77D913AFBD5}" destId="{C2CA3BE1-5412-4254-A4A1-53C91DEF59A7}" srcOrd="1" destOrd="0" presId="urn:microsoft.com/office/officeart/2005/8/layout/vList4#2"/>
    <dgm:cxn modelId="{D7791FFC-A49E-064C-85E8-83300EF09BEB}" type="presParOf" srcId="{8671D1DF-718B-408F-8643-C77D913AFBD5}" destId="{24060AEE-4580-48BE-9442-CB7C593F957B}" srcOrd="2" destOrd="0" presId="urn:microsoft.com/office/officeart/2005/8/layout/vList4#2"/>
    <dgm:cxn modelId="{D19F1716-04B5-6542-9DB5-BAE49681A024}" type="presParOf" srcId="{24060AEE-4580-48BE-9442-CB7C593F957B}" destId="{5F54043A-96B6-4A1F-B08A-3D175A2EA5A9}" srcOrd="0" destOrd="0" presId="urn:microsoft.com/office/officeart/2005/8/layout/vList4#2"/>
    <dgm:cxn modelId="{26CDB02A-7065-CC41-86D6-38C8C56057BB}" type="presParOf" srcId="{24060AEE-4580-48BE-9442-CB7C593F957B}" destId="{88AF5B2D-7E4A-4685-B5FD-EF55BD524CF1}" srcOrd="1" destOrd="0" presId="urn:microsoft.com/office/officeart/2005/8/layout/vList4#2"/>
    <dgm:cxn modelId="{2EA2CEBD-06C4-3D4F-BFBC-6DB2EBCC0062}" type="presParOf" srcId="{24060AEE-4580-48BE-9442-CB7C593F957B}" destId="{1195F720-E4BA-4D1E-B4C6-D5FBA74A73F2}" srcOrd="2" destOrd="0" presId="urn:microsoft.com/office/officeart/2005/8/layout/vList4#2"/>
    <dgm:cxn modelId="{7FBE2EF6-C636-C54D-9ABE-18851FB78D6E}" type="presParOf" srcId="{8671D1DF-718B-408F-8643-C77D913AFBD5}" destId="{5BDEBAB2-9D62-4E52-83A4-4918D19E536D}" srcOrd="3" destOrd="0" presId="urn:microsoft.com/office/officeart/2005/8/layout/vList4#2"/>
    <dgm:cxn modelId="{5B11665A-A61C-9045-A142-79ADC5094C72}" type="presParOf" srcId="{8671D1DF-718B-408F-8643-C77D913AFBD5}" destId="{49F8923A-CCA5-4FDF-8E52-4634C5C62554}" srcOrd="4" destOrd="0" presId="urn:microsoft.com/office/officeart/2005/8/layout/vList4#2"/>
    <dgm:cxn modelId="{D15FE270-24C1-E744-8F97-555BA79E4CC8}" type="presParOf" srcId="{49F8923A-CCA5-4FDF-8E52-4634C5C62554}" destId="{BED73823-8619-409A-8598-CFA7615F04D0}" srcOrd="0" destOrd="0" presId="urn:microsoft.com/office/officeart/2005/8/layout/vList4#2"/>
    <dgm:cxn modelId="{0447C6CF-A5FA-A442-A6F6-1C649872EFBF}" type="presParOf" srcId="{49F8923A-CCA5-4FDF-8E52-4634C5C62554}" destId="{5D87C0DF-2076-4991-9BF3-AD8BEBC6842F}" srcOrd="1" destOrd="0" presId="urn:microsoft.com/office/officeart/2005/8/layout/vList4#2"/>
    <dgm:cxn modelId="{63CB2DB7-607D-1749-848E-1138CDEDE451}" type="presParOf" srcId="{49F8923A-CCA5-4FDF-8E52-4634C5C62554}" destId="{16A0502B-75FF-4C6D-833C-4537CF78229D}" srcOrd="2" destOrd="0" presId="urn:microsoft.com/office/officeart/2005/8/layout/vList4#2"/>
    <dgm:cxn modelId="{9D2A0420-3FB1-7949-B2EA-B5FAD7925641}" type="presParOf" srcId="{8671D1DF-718B-408F-8643-C77D913AFBD5}" destId="{97AB4A50-33EC-4554-8342-465DF0CF4596}" srcOrd="5" destOrd="0" presId="urn:microsoft.com/office/officeart/2005/8/layout/vList4#2"/>
    <dgm:cxn modelId="{6BF013F0-94F4-A942-B859-D2B06348D6C9}" type="presParOf" srcId="{8671D1DF-718B-408F-8643-C77D913AFBD5}" destId="{D6C86BBF-B911-40AB-B0A9-47149EB91DA4}" srcOrd="6" destOrd="0" presId="urn:microsoft.com/office/officeart/2005/8/layout/vList4#2"/>
    <dgm:cxn modelId="{3C73918E-A419-A74D-A1A0-9BA5DC35067B}" type="presParOf" srcId="{D6C86BBF-B911-40AB-B0A9-47149EB91DA4}" destId="{5ABFFCF1-EBDB-4D7D-9C8A-20B0FD5FFA7C}" srcOrd="0" destOrd="0" presId="urn:microsoft.com/office/officeart/2005/8/layout/vList4#2"/>
    <dgm:cxn modelId="{F924098B-6276-AA49-ADB0-55D75D75496D}" type="presParOf" srcId="{D6C86BBF-B911-40AB-B0A9-47149EB91DA4}" destId="{C68816D4-124E-4FB8-BDB6-7B9FBD00B13A}" srcOrd="1" destOrd="0" presId="urn:microsoft.com/office/officeart/2005/8/layout/vList4#2"/>
    <dgm:cxn modelId="{F2B0E222-03B8-C24D-A515-384056103479}" type="presParOf" srcId="{D6C86BBF-B911-40AB-B0A9-47149EB91DA4}" destId="{17920114-0EA5-47DB-9396-28261ED7DCED}"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1737B8-EDCD-49C4-949F-5C1444364859}" type="doc">
      <dgm:prSet loTypeId="urn:microsoft.com/office/officeart/2005/8/layout/vList4#3" loCatId="list" qsTypeId="urn:microsoft.com/office/officeart/2005/8/quickstyle/simple1" qsCatId="simple" csTypeId="urn:microsoft.com/office/officeart/2005/8/colors/accent0_3" csCatId="mainScheme" phldr="1"/>
      <dgm:spPr/>
      <dgm:t>
        <a:bodyPr/>
        <a:lstStyle/>
        <a:p>
          <a:endParaRPr lang="en-US"/>
        </a:p>
      </dgm:t>
    </dgm:pt>
    <dgm:pt modelId="{4E4E2ECF-99DE-4547-9720-7A041E8C5D87}">
      <dgm:prSet custT="1"/>
      <dgm:spPr/>
      <dgm:t>
        <a:bodyPr/>
        <a:lstStyle/>
        <a:p>
          <a:r>
            <a:rPr lang="en-US" sz="2400" dirty="0"/>
            <a:t>Hard Disk Drive</a:t>
          </a:r>
        </a:p>
      </dgm:t>
    </dgm:pt>
    <dgm:pt modelId="{F8DFD009-EAEC-446B-93AD-DD3D6199EB03}" type="parTrans" cxnId="{AD2B9C96-5C1D-4035-93B7-5CDDDCDE78DE}">
      <dgm:prSet/>
      <dgm:spPr/>
      <dgm:t>
        <a:bodyPr/>
        <a:lstStyle/>
        <a:p>
          <a:endParaRPr lang="en-US"/>
        </a:p>
      </dgm:t>
    </dgm:pt>
    <dgm:pt modelId="{95A769D2-4E86-4B87-8DAB-BC0A9E69FE6C}" type="sibTrans" cxnId="{AD2B9C96-5C1D-4035-93B7-5CDDDCDE78DE}">
      <dgm:prSet/>
      <dgm:spPr/>
      <dgm:t>
        <a:bodyPr/>
        <a:lstStyle/>
        <a:p>
          <a:endParaRPr lang="en-US"/>
        </a:p>
      </dgm:t>
    </dgm:pt>
    <dgm:pt modelId="{E3407CAB-9303-49C2-B524-8DA49021FFFC}">
      <dgm:prSet custT="1"/>
      <dgm:spPr/>
      <dgm:t>
        <a:bodyPr/>
        <a:lstStyle/>
        <a:p>
          <a:r>
            <a:rPr lang="en-US" sz="2400" dirty="0"/>
            <a:t>Flash Cache</a:t>
          </a:r>
        </a:p>
      </dgm:t>
    </dgm:pt>
    <dgm:pt modelId="{2F84929D-29A0-44F8-869C-ACAE3EFE3AAB}" type="parTrans" cxnId="{48318415-20D8-49D6-B18D-B9471712F69D}">
      <dgm:prSet/>
      <dgm:spPr/>
      <dgm:t>
        <a:bodyPr/>
        <a:lstStyle/>
        <a:p>
          <a:endParaRPr lang="en-US"/>
        </a:p>
      </dgm:t>
    </dgm:pt>
    <dgm:pt modelId="{F326100F-F6E4-45A3-9D6C-5D032A0C2FB8}" type="sibTrans" cxnId="{48318415-20D8-49D6-B18D-B9471712F69D}">
      <dgm:prSet/>
      <dgm:spPr/>
      <dgm:t>
        <a:bodyPr/>
        <a:lstStyle/>
        <a:p>
          <a:endParaRPr lang="en-US"/>
        </a:p>
      </dgm:t>
    </dgm:pt>
    <dgm:pt modelId="{DA03ADDF-5207-42FA-9124-AC673B7E80CD}">
      <dgm:prSet custT="1"/>
      <dgm:spPr/>
      <dgm:t>
        <a:bodyPr/>
        <a:lstStyle/>
        <a:p>
          <a:r>
            <a:rPr lang="en-US" sz="2400" dirty="0"/>
            <a:t>DB Buffer Cache</a:t>
          </a:r>
        </a:p>
      </dgm:t>
    </dgm:pt>
    <dgm:pt modelId="{6A858988-DA0B-4CDE-B893-553CA5A58C14}" type="parTrans" cxnId="{8081B3BB-C70F-4356-83C0-572FAD0C7C1C}">
      <dgm:prSet/>
      <dgm:spPr/>
      <dgm:t>
        <a:bodyPr/>
        <a:lstStyle/>
        <a:p>
          <a:endParaRPr lang="en-US"/>
        </a:p>
      </dgm:t>
    </dgm:pt>
    <dgm:pt modelId="{A9885931-77EA-4D71-9FA9-C59909F421CC}" type="sibTrans" cxnId="{8081B3BB-C70F-4356-83C0-572FAD0C7C1C}">
      <dgm:prSet/>
      <dgm:spPr/>
      <dgm:t>
        <a:bodyPr/>
        <a:lstStyle/>
        <a:p>
          <a:endParaRPr lang="en-US"/>
        </a:p>
      </dgm:t>
    </dgm:pt>
    <dgm:pt modelId="{8B2ABF41-0D64-4941-96DE-0451DB356F0D}">
      <dgm:prSet custT="1"/>
      <dgm:spPr/>
      <dgm:t>
        <a:bodyPr/>
        <a:lstStyle/>
        <a:p>
          <a:r>
            <a:rPr lang="en-US" sz="2400" dirty="0"/>
            <a:t>In-Memory OLTP Cache</a:t>
          </a:r>
        </a:p>
      </dgm:t>
    </dgm:pt>
    <dgm:pt modelId="{4991F0D9-2083-4F9C-A77A-C6F0BB369F35}" type="parTrans" cxnId="{47F7648C-646E-4BE9-BADD-C1637DACE6CC}">
      <dgm:prSet/>
      <dgm:spPr/>
      <dgm:t>
        <a:bodyPr/>
        <a:lstStyle/>
        <a:p>
          <a:endParaRPr lang="en-US"/>
        </a:p>
      </dgm:t>
    </dgm:pt>
    <dgm:pt modelId="{B0F6A2F6-3CF0-47E2-8F18-7563E3BE1026}" type="sibTrans" cxnId="{47F7648C-646E-4BE9-BADD-C1637DACE6CC}">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FCFD8475-2611-4171-BFFC-85B1193CD698}" type="pres">
      <dgm:prSet presAssocID="{DA03ADDF-5207-42FA-9124-AC673B7E80CD}" presName="comp" presStyleCnt="0"/>
      <dgm:spPr/>
    </dgm:pt>
    <dgm:pt modelId="{6671B70A-2873-44FB-B38C-4F7FFE68F69C}" type="pres">
      <dgm:prSet presAssocID="{DA03ADDF-5207-42FA-9124-AC673B7E80CD}" presName="box" presStyleLbl="node1" presStyleIdx="0" presStyleCnt="4"/>
      <dgm:spPr/>
    </dgm:pt>
    <dgm:pt modelId="{31E330E4-598D-4C46-B840-FCC1A4F38100}" type="pres">
      <dgm:prSet presAssocID="{DA03ADDF-5207-42FA-9124-AC673B7E80CD}"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357BAFA3-2228-469E-B60A-4C27A5DB4F3D}" type="pres">
      <dgm:prSet presAssocID="{DA03ADDF-5207-42FA-9124-AC673B7E80CD}" presName="text" presStyleLbl="node1" presStyleIdx="0" presStyleCnt="4">
        <dgm:presLayoutVars>
          <dgm:bulletEnabled val="1"/>
        </dgm:presLayoutVars>
      </dgm:prSet>
      <dgm:spPr/>
    </dgm:pt>
    <dgm:pt modelId="{FE2C2342-359E-44CE-972A-6167EA2E7604}" type="pres">
      <dgm:prSet presAssocID="{A9885931-77EA-4D71-9FA9-C59909F421CC}" presName="spacer" presStyleCnt="0"/>
      <dgm:spPr/>
    </dgm:pt>
    <dgm:pt modelId="{F554C3BB-44E2-436A-9FB2-0996689E65DD}" type="pres">
      <dgm:prSet presAssocID="{8B2ABF41-0D64-4941-96DE-0451DB356F0D}" presName="comp" presStyleCnt="0"/>
      <dgm:spPr/>
    </dgm:pt>
    <dgm:pt modelId="{A24A57F8-86D7-423F-AA47-36644ACFC930}" type="pres">
      <dgm:prSet presAssocID="{8B2ABF41-0D64-4941-96DE-0451DB356F0D}" presName="box" presStyleLbl="node1" presStyleIdx="1" presStyleCnt="4"/>
      <dgm:spPr/>
    </dgm:pt>
    <dgm:pt modelId="{EB6DC701-9ACE-4D9F-92DD-D05C567F8775}" type="pres">
      <dgm:prSet presAssocID="{8B2ABF41-0D64-4941-96DE-0451DB356F0D}" presName="img"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3CE7984C-766B-4140-BE75-A08021F77D6F}" type="pres">
      <dgm:prSet presAssocID="{8B2ABF41-0D64-4941-96DE-0451DB356F0D}" presName="text" presStyleLbl="node1" presStyleIdx="1" presStyleCnt="4">
        <dgm:presLayoutVars>
          <dgm:bulletEnabled val="1"/>
        </dgm:presLayoutVars>
      </dgm:prSet>
      <dgm:spPr/>
    </dgm:pt>
    <dgm:pt modelId="{A148558B-7554-4DA6-9F9E-1C805E08C47E}" type="pres">
      <dgm:prSet presAssocID="{B0F6A2F6-3CF0-47E2-8F18-7563E3BE1026}" presName="spacer" presStyleCnt="0"/>
      <dgm:spPr/>
    </dgm:pt>
    <dgm:pt modelId="{73F0ADCD-B5C5-4E01-9CC1-623AC11B21C5}" type="pres">
      <dgm:prSet presAssocID="{E3407CAB-9303-49C2-B524-8DA49021FFFC}" presName="comp" presStyleCnt="0"/>
      <dgm:spPr/>
    </dgm:pt>
    <dgm:pt modelId="{EB2B564D-F10B-44A1-9254-BD0A2441D8BA}" type="pres">
      <dgm:prSet presAssocID="{E3407CAB-9303-49C2-B524-8DA49021FFFC}" presName="box" presStyleLbl="node1" presStyleIdx="2" presStyleCnt="4"/>
      <dgm:spPr/>
    </dgm:pt>
    <dgm:pt modelId="{DB6BF6BD-6F3C-44F4-9DDA-C3E0931C969E}" type="pres">
      <dgm:prSet presAssocID="{E3407CAB-9303-49C2-B524-8DA49021FFFC}"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7D037147-19A9-47BF-944C-6B824BD7812B}" type="pres">
      <dgm:prSet presAssocID="{E3407CAB-9303-49C2-B524-8DA49021FFFC}" presName="text" presStyleLbl="node1" presStyleIdx="2" presStyleCnt="4">
        <dgm:presLayoutVars>
          <dgm:bulletEnabled val="1"/>
        </dgm:presLayoutVars>
      </dgm:prSet>
      <dgm:spPr/>
    </dgm:pt>
    <dgm:pt modelId="{47B89F4E-B90E-42E6-9197-9620D313D87C}" type="pres">
      <dgm:prSet presAssocID="{F326100F-F6E4-45A3-9D6C-5D032A0C2FB8}" presName="spacer" presStyleCnt="0"/>
      <dgm:spPr/>
    </dgm:pt>
    <dgm:pt modelId="{85B894F0-BC58-4D8C-AEC0-92E390A5F309}" type="pres">
      <dgm:prSet presAssocID="{4E4E2ECF-99DE-4547-9720-7A041E8C5D87}" presName="comp" presStyleCnt="0"/>
      <dgm:spPr/>
    </dgm:pt>
    <dgm:pt modelId="{697245A4-CB6F-4576-B685-C54EC5008CD3}" type="pres">
      <dgm:prSet presAssocID="{4E4E2ECF-99DE-4547-9720-7A041E8C5D87}" presName="box" presStyleLbl="node1" presStyleIdx="3" presStyleCnt="4"/>
      <dgm:spPr/>
    </dgm:pt>
    <dgm:pt modelId="{D7402FB6-19C3-41CF-8ABB-4E4B94843360}" type="pres">
      <dgm:prSet presAssocID="{4E4E2ECF-99DE-4547-9720-7A041E8C5D87}" presName="img" presStyleLbl="fgImgPlace1" presStyleIdx="3" presStyleCnt="4"/>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F93F3564-3E00-4A83-A8E8-D33C232AE412}" type="pres">
      <dgm:prSet presAssocID="{4E4E2ECF-99DE-4547-9720-7A041E8C5D87}" presName="text" presStyleLbl="node1" presStyleIdx="3" presStyleCnt="4">
        <dgm:presLayoutVars>
          <dgm:bulletEnabled val="1"/>
        </dgm:presLayoutVars>
      </dgm:prSet>
      <dgm:spPr/>
    </dgm:pt>
  </dgm:ptLst>
  <dgm:cxnLst>
    <dgm:cxn modelId="{48318415-20D8-49D6-B18D-B9471712F69D}" srcId="{241737B8-EDCD-49C4-949F-5C1444364859}" destId="{E3407CAB-9303-49C2-B524-8DA49021FFFC}" srcOrd="2" destOrd="0" parTransId="{2F84929D-29A0-44F8-869C-ACAE3EFE3AAB}" sibTransId="{F326100F-F6E4-45A3-9D6C-5D032A0C2FB8}"/>
    <dgm:cxn modelId="{8742C516-0104-3C47-929F-56611771955E}" type="presOf" srcId="{8B2ABF41-0D64-4941-96DE-0451DB356F0D}" destId="{A24A57F8-86D7-423F-AA47-36644ACFC930}" srcOrd="0" destOrd="0" presId="urn:microsoft.com/office/officeart/2005/8/layout/vList4#3"/>
    <dgm:cxn modelId="{F7D5E11B-4E38-364B-8CE5-CF36DB031D24}" type="presOf" srcId="{8B2ABF41-0D64-4941-96DE-0451DB356F0D}" destId="{3CE7984C-766B-4140-BE75-A08021F77D6F}" srcOrd="1" destOrd="0" presId="urn:microsoft.com/office/officeart/2005/8/layout/vList4#3"/>
    <dgm:cxn modelId="{D2D9A729-925A-3E4F-B2C2-C3F2DF5EED42}" type="presOf" srcId="{DA03ADDF-5207-42FA-9124-AC673B7E80CD}" destId="{357BAFA3-2228-469E-B60A-4C27A5DB4F3D}" srcOrd="1" destOrd="0" presId="urn:microsoft.com/office/officeart/2005/8/layout/vList4#3"/>
    <dgm:cxn modelId="{8594C242-38BD-9B4B-89ED-1ACD7651D046}" type="presOf" srcId="{4E4E2ECF-99DE-4547-9720-7A041E8C5D87}" destId="{F93F3564-3E00-4A83-A8E8-D33C232AE412}" srcOrd="1" destOrd="0" presId="urn:microsoft.com/office/officeart/2005/8/layout/vList4#3"/>
    <dgm:cxn modelId="{EA162648-E7BB-BC48-968B-5E07668EF599}" type="presOf" srcId="{E3407CAB-9303-49C2-B524-8DA49021FFFC}" destId="{7D037147-19A9-47BF-944C-6B824BD7812B}" srcOrd="1" destOrd="0" presId="urn:microsoft.com/office/officeart/2005/8/layout/vList4#3"/>
    <dgm:cxn modelId="{FDD09A7A-6EA2-CA45-A993-EDA01D58B1B9}" type="presOf" srcId="{E3407CAB-9303-49C2-B524-8DA49021FFFC}" destId="{EB2B564D-F10B-44A1-9254-BD0A2441D8BA}" srcOrd="0" destOrd="0" presId="urn:microsoft.com/office/officeart/2005/8/layout/vList4#3"/>
    <dgm:cxn modelId="{2A9D2780-1425-FA40-8C95-75E863C0A656}" type="presOf" srcId="{241737B8-EDCD-49C4-949F-5C1444364859}" destId="{8671D1DF-718B-408F-8643-C77D913AFBD5}" srcOrd="0" destOrd="0" presId="urn:microsoft.com/office/officeart/2005/8/layout/vList4#3"/>
    <dgm:cxn modelId="{47F7648C-646E-4BE9-BADD-C1637DACE6CC}" srcId="{241737B8-EDCD-49C4-949F-5C1444364859}" destId="{8B2ABF41-0D64-4941-96DE-0451DB356F0D}" srcOrd="1" destOrd="0" parTransId="{4991F0D9-2083-4F9C-A77A-C6F0BB369F35}" sibTransId="{B0F6A2F6-3CF0-47E2-8F18-7563E3BE1026}"/>
    <dgm:cxn modelId="{AD2B9C96-5C1D-4035-93B7-5CDDDCDE78DE}" srcId="{241737B8-EDCD-49C4-949F-5C1444364859}" destId="{4E4E2ECF-99DE-4547-9720-7A041E8C5D87}" srcOrd="3" destOrd="0" parTransId="{F8DFD009-EAEC-446B-93AD-DD3D6199EB03}" sibTransId="{95A769D2-4E86-4B87-8DAB-BC0A9E69FE6C}"/>
    <dgm:cxn modelId="{99574AAD-61EE-B84B-85D9-A0E7B8433960}" type="presOf" srcId="{4E4E2ECF-99DE-4547-9720-7A041E8C5D87}" destId="{697245A4-CB6F-4576-B685-C54EC5008CD3}" srcOrd="0" destOrd="0" presId="urn:microsoft.com/office/officeart/2005/8/layout/vList4#3"/>
    <dgm:cxn modelId="{8081B3BB-C70F-4356-83C0-572FAD0C7C1C}" srcId="{241737B8-EDCD-49C4-949F-5C1444364859}" destId="{DA03ADDF-5207-42FA-9124-AC673B7E80CD}" srcOrd="0" destOrd="0" parTransId="{6A858988-DA0B-4CDE-B893-553CA5A58C14}" sibTransId="{A9885931-77EA-4D71-9FA9-C59909F421CC}"/>
    <dgm:cxn modelId="{AD5B49F1-003A-1F44-A387-26578FCEBD83}" type="presOf" srcId="{DA03ADDF-5207-42FA-9124-AC673B7E80CD}" destId="{6671B70A-2873-44FB-B38C-4F7FFE68F69C}" srcOrd="0" destOrd="0" presId="urn:microsoft.com/office/officeart/2005/8/layout/vList4#3"/>
    <dgm:cxn modelId="{B2C784A3-46AE-2B40-936B-189AA592E585}" type="presParOf" srcId="{8671D1DF-718B-408F-8643-C77D913AFBD5}" destId="{FCFD8475-2611-4171-BFFC-85B1193CD698}" srcOrd="0" destOrd="0" presId="urn:microsoft.com/office/officeart/2005/8/layout/vList4#3"/>
    <dgm:cxn modelId="{D97CD83D-A648-2D44-9A6B-6826A73999D4}" type="presParOf" srcId="{FCFD8475-2611-4171-BFFC-85B1193CD698}" destId="{6671B70A-2873-44FB-B38C-4F7FFE68F69C}" srcOrd="0" destOrd="0" presId="urn:microsoft.com/office/officeart/2005/8/layout/vList4#3"/>
    <dgm:cxn modelId="{F3902A26-6F46-0348-8194-3599535405D4}" type="presParOf" srcId="{FCFD8475-2611-4171-BFFC-85B1193CD698}" destId="{31E330E4-598D-4C46-B840-FCC1A4F38100}" srcOrd="1" destOrd="0" presId="urn:microsoft.com/office/officeart/2005/8/layout/vList4#3"/>
    <dgm:cxn modelId="{6F505247-B807-F549-A7C1-59BCEA077EE0}" type="presParOf" srcId="{FCFD8475-2611-4171-BFFC-85B1193CD698}" destId="{357BAFA3-2228-469E-B60A-4C27A5DB4F3D}" srcOrd="2" destOrd="0" presId="urn:microsoft.com/office/officeart/2005/8/layout/vList4#3"/>
    <dgm:cxn modelId="{6AFD1009-C0E9-0248-8373-C58948B687FB}" type="presParOf" srcId="{8671D1DF-718B-408F-8643-C77D913AFBD5}" destId="{FE2C2342-359E-44CE-972A-6167EA2E7604}" srcOrd="1" destOrd="0" presId="urn:microsoft.com/office/officeart/2005/8/layout/vList4#3"/>
    <dgm:cxn modelId="{D16D7FD1-5878-8B4B-9AEC-5AF94755BBA7}" type="presParOf" srcId="{8671D1DF-718B-408F-8643-C77D913AFBD5}" destId="{F554C3BB-44E2-436A-9FB2-0996689E65DD}" srcOrd="2" destOrd="0" presId="urn:microsoft.com/office/officeart/2005/8/layout/vList4#3"/>
    <dgm:cxn modelId="{EE93420C-C86B-1D4F-800B-8B452C32F4E5}" type="presParOf" srcId="{F554C3BB-44E2-436A-9FB2-0996689E65DD}" destId="{A24A57F8-86D7-423F-AA47-36644ACFC930}" srcOrd="0" destOrd="0" presId="urn:microsoft.com/office/officeart/2005/8/layout/vList4#3"/>
    <dgm:cxn modelId="{C9CA66B0-BD7D-1943-AB15-4053E8D95F6A}" type="presParOf" srcId="{F554C3BB-44E2-436A-9FB2-0996689E65DD}" destId="{EB6DC701-9ACE-4D9F-92DD-D05C567F8775}" srcOrd="1" destOrd="0" presId="urn:microsoft.com/office/officeart/2005/8/layout/vList4#3"/>
    <dgm:cxn modelId="{85C13DEE-468B-2A45-AF12-8B80A79BAF19}" type="presParOf" srcId="{F554C3BB-44E2-436A-9FB2-0996689E65DD}" destId="{3CE7984C-766B-4140-BE75-A08021F77D6F}" srcOrd="2" destOrd="0" presId="urn:microsoft.com/office/officeart/2005/8/layout/vList4#3"/>
    <dgm:cxn modelId="{6425E5AB-A5A5-3047-8866-55DBE59A7541}" type="presParOf" srcId="{8671D1DF-718B-408F-8643-C77D913AFBD5}" destId="{A148558B-7554-4DA6-9F9E-1C805E08C47E}" srcOrd="3" destOrd="0" presId="urn:microsoft.com/office/officeart/2005/8/layout/vList4#3"/>
    <dgm:cxn modelId="{32634B34-861C-064C-907B-62EF07B88FF8}" type="presParOf" srcId="{8671D1DF-718B-408F-8643-C77D913AFBD5}" destId="{73F0ADCD-B5C5-4E01-9CC1-623AC11B21C5}" srcOrd="4" destOrd="0" presId="urn:microsoft.com/office/officeart/2005/8/layout/vList4#3"/>
    <dgm:cxn modelId="{C4C74697-ADE3-B940-A8BD-C364169A9584}" type="presParOf" srcId="{73F0ADCD-B5C5-4E01-9CC1-623AC11B21C5}" destId="{EB2B564D-F10B-44A1-9254-BD0A2441D8BA}" srcOrd="0" destOrd="0" presId="urn:microsoft.com/office/officeart/2005/8/layout/vList4#3"/>
    <dgm:cxn modelId="{2D940DDE-6A4C-5640-8732-4D9CA26AD507}" type="presParOf" srcId="{73F0ADCD-B5C5-4E01-9CC1-623AC11B21C5}" destId="{DB6BF6BD-6F3C-44F4-9DDA-C3E0931C969E}" srcOrd="1" destOrd="0" presId="urn:microsoft.com/office/officeart/2005/8/layout/vList4#3"/>
    <dgm:cxn modelId="{CB2C2B44-F1EB-B946-8409-9650E7F2A1B3}" type="presParOf" srcId="{73F0ADCD-B5C5-4E01-9CC1-623AC11B21C5}" destId="{7D037147-19A9-47BF-944C-6B824BD7812B}" srcOrd="2" destOrd="0" presId="urn:microsoft.com/office/officeart/2005/8/layout/vList4#3"/>
    <dgm:cxn modelId="{21FFC77B-9D42-8846-BC80-1B3C02CFAEAE}" type="presParOf" srcId="{8671D1DF-718B-408F-8643-C77D913AFBD5}" destId="{47B89F4E-B90E-42E6-9197-9620D313D87C}" srcOrd="5" destOrd="0" presId="urn:microsoft.com/office/officeart/2005/8/layout/vList4#3"/>
    <dgm:cxn modelId="{CC785074-D91B-4B4C-9106-0C9604E36E57}" type="presParOf" srcId="{8671D1DF-718B-408F-8643-C77D913AFBD5}" destId="{85B894F0-BC58-4D8C-AEC0-92E390A5F309}" srcOrd="6" destOrd="0" presId="urn:microsoft.com/office/officeart/2005/8/layout/vList4#3"/>
    <dgm:cxn modelId="{35DD435A-C2B9-324A-BD31-A59A796597F1}" type="presParOf" srcId="{85B894F0-BC58-4D8C-AEC0-92E390A5F309}" destId="{697245A4-CB6F-4576-B685-C54EC5008CD3}" srcOrd="0" destOrd="0" presId="urn:microsoft.com/office/officeart/2005/8/layout/vList4#3"/>
    <dgm:cxn modelId="{36D9D921-830E-2042-AAB2-A06B3D09C5B8}" type="presParOf" srcId="{85B894F0-BC58-4D8C-AEC0-92E390A5F309}" destId="{D7402FB6-19C3-41CF-8ABB-4E4B94843360}" srcOrd="1" destOrd="0" presId="urn:microsoft.com/office/officeart/2005/8/layout/vList4#3"/>
    <dgm:cxn modelId="{E42C7EA9-286D-BF4B-8C66-E6C8C5FDAF72}" type="presParOf" srcId="{85B894F0-BC58-4D8C-AEC0-92E390A5F309}" destId="{F93F3564-3E00-4A83-A8E8-D33C232AE412}" srcOrd="2" destOrd="0" presId="urn:microsoft.com/office/officeart/2005/8/layout/vList4#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1737B8-EDCD-49C4-949F-5C1444364859}" type="doc">
      <dgm:prSet loTypeId="urn:microsoft.com/office/officeart/2005/8/layout/vList4#2" loCatId="list" qsTypeId="urn:microsoft.com/office/officeart/2005/8/quickstyle/simple1" qsCatId="simple" csTypeId="urn:microsoft.com/office/officeart/2005/8/colors/accent0_3" csCatId="mainScheme" phldr="1"/>
      <dgm:spPr/>
      <dgm:t>
        <a:bodyPr/>
        <a:lstStyle/>
        <a:p>
          <a:endParaRPr lang="en-US"/>
        </a:p>
      </dgm:t>
    </dgm:pt>
    <dgm:pt modelId="{495E69F0-0E79-4296-9768-34F955B362BE}">
      <dgm:prSet custT="1"/>
      <dgm:spPr/>
      <dgm:t>
        <a:bodyPr/>
        <a:lstStyle/>
        <a:p>
          <a:r>
            <a:rPr lang="en-US" sz="2400" dirty="0"/>
            <a:t>In-Memory OLTP Cache</a:t>
          </a:r>
        </a:p>
      </dgm:t>
    </dgm:pt>
    <dgm:pt modelId="{99A65A7F-3CD9-494F-BAD3-8E6BCB1C4035}" type="parTrans" cxnId="{2C67F1E5-4EC1-4D3A-A85C-E0B2E87DE475}">
      <dgm:prSet/>
      <dgm:spPr/>
      <dgm:t>
        <a:bodyPr/>
        <a:lstStyle/>
        <a:p>
          <a:endParaRPr lang="en-US"/>
        </a:p>
      </dgm:t>
    </dgm:pt>
    <dgm:pt modelId="{29D4E348-9DA5-4D0E-B93E-2775B5FA41D6}" type="sibTrans" cxnId="{2C67F1E5-4EC1-4D3A-A85C-E0B2E87DE475}">
      <dgm:prSet/>
      <dgm:spPr/>
      <dgm:t>
        <a:bodyPr/>
        <a:lstStyle/>
        <a:p>
          <a:endParaRPr lang="en-US"/>
        </a:p>
      </dgm:t>
    </dgm:pt>
    <dgm:pt modelId="{F9154E92-6187-4CB2-A732-F15682A87CAF}">
      <dgm:prSet custT="1"/>
      <dgm:spPr/>
      <dgm:t>
        <a:bodyPr/>
        <a:lstStyle/>
        <a:p>
          <a:r>
            <a:rPr lang="en-US" sz="2400" dirty="0"/>
            <a:t>Flash Cache</a:t>
          </a:r>
        </a:p>
      </dgm:t>
    </dgm:pt>
    <dgm:pt modelId="{CED2D02F-700B-4157-A3F1-047088907A64}" type="parTrans" cxnId="{E84734D3-813A-4C1F-A0E3-C39EDC21F86B}">
      <dgm:prSet/>
      <dgm:spPr/>
      <dgm:t>
        <a:bodyPr/>
        <a:lstStyle/>
        <a:p>
          <a:endParaRPr lang="en-US"/>
        </a:p>
      </dgm:t>
    </dgm:pt>
    <dgm:pt modelId="{CDD1D4BE-4791-4BC2-A64F-1D06765B973D}" type="sibTrans" cxnId="{E84734D3-813A-4C1F-A0E3-C39EDC21F86B}">
      <dgm:prSet/>
      <dgm:spPr/>
      <dgm:t>
        <a:bodyPr/>
        <a:lstStyle/>
        <a:p>
          <a:endParaRPr lang="en-US"/>
        </a:p>
      </dgm:t>
    </dgm:pt>
    <dgm:pt modelId="{8B5D1010-62CF-4DE4-AF44-960A76B32534}">
      <dgm:prSet custT="1"/>
      <dgm:spPr/>
      <dgm:t>
        <a:bodyPr/>
        <a:lstStyle/>
        <a:p>
          <a:r>
            <a:rPr lang="en-US" sz="2400" dirty="0"/>
            <a:t>Hard Disk Drive</a:t>
          </a:r>
        </a:p>
      </dgm:t>
    </dgm:pt>
    <dgm:pt modelId="{2BF6DD4C-0AC4-4C15-9DD0-4034FAADBB00}" type="parTrans" cxnId="{F63D4F68-BEF6-4629-B7F8-10B8853AAD8F}">
      <dgm:prSet/>
      <dgm:spPr/>
      <dgm:t>
        <a:bodyPr/>
        <a:lstStyle/>
        <a:p>
          <a:endParaRPr lang="en-US"/>
        </a:p>
      </dgm:t>
    </dgm:pt>
    <dgm:pt modelId="{6962F435-CE73-4AAA-BE1E-231A83D3CC8D}" type="sibTrans" cxnId="{F63D4F68-BEF6-4629-B7F8-10B8853AAD8F}">
      <dgm:prSet/>
      <dgm:spPr/>
      <dgm:t>
        <a:bodyPr/>
        <a:lstStyle/>
        <a:p>
          <a:endParaRPr lang="en-US"/>
        </a:p>
      </dgm:t>
    </dgm:pt>
    <dgm:pt modelId="{EE467AAD-406F-4FB9-9030-04DCD67EFE85}">
      <dgm:prSet custT="1"/>
      <dgm:spPr/>
      <dgm:t>
        <a:bodyPr/>
        <a:lstStyle/>
        <a:p>
          <a:r>
            <a:rPr lang="en-US" sz="2400" dirty="0"/>
            <a:t>DB Buffer Cache</a:t>
          </a:r>
        </a:p>
      </dgm:t>
    </dgm:pt>
    <dgm:pt modelId="{2A379D4E-E2CB-4E2C-B2FC-E06C6160BC46}" type="parTrans" cxnId="{A30263D3-32FC-46AF-9052-0E0EE9C7E3F2}">
      <dgm:prSet/>
      <dgm:spPr/>
      <dgm:t>
        <a:bodyPr/>
        <a:lstStyle/>
        <a:p>
          <a:endParaRPr lang="en-US"/>
        </a:p>
      </dgm:t>
    </dgm:pt>
    <dgm:pt modelId="{EC05246F-2CE5-4DDC-BF8A-514183678A8C}" type="sibTrans" cxnId="{A30263D3-32FC-46AF-9052-0E0EE9C7E3F2}">
      <dgm:prSet/>
      <dgm:spPr/>
      <dgm:t>
        <a:bodyPr/>
        <a:lstStyle/>
        <a:p>
          <a:endParaRPr lang="en-US"/>
        </a:p>
      </dgm:t>
    </dgm:pt>
    <dgm:pt modelId="{8671D1DF-718B-408F-8643-C77D913AFBD5}" type="pres">
      <dgm:prSet presAssocID="{241737B8-EDCD-49C4-949F-5C1444364859}" presName="linear" presStyleCnt="0">
        <dgm:presLayoutVars>
          <dgm:dir/>
          <dgm:resizeHandles val="exact"/>
        </dgm:presLayoutVars>
      </dgm:prSet>
      <dgm:spPr/>
    </dgm:pt>
    <dgm:pt modelId="{E379E9F8-8985-4240-8142-132B2265DB5C}" type="pres">
      <dgm:prSet presAssocID="{EE467AAD-406F-4FB9-9030-04DCD67EFE85}" presName="comp" presStyleCnt="0"/>
      <dgm:spPr/>
    </dgm:pt>
    <dgm:pt modelId="{5D27F6A7-1056-419B-A93E-1A5E47395B7C}" type="pres">
      <dgm:prSet presAssocID="{EE467AAD-406F-4FB9-9030-04DCD67EFE85}" presName="box" presStyleLbl="node1" presStyleIdx="0" presStyleCnt="4"/>
      <dgm:spPr/>
    </dgm:pt>
    <dgm:pt modelId="{C21DA8EF-36BF-420D-8D1A-80F22140147C}" type="pres">
      <dgm:prSet presAssocID="{EE467AAD-406F-4FB9-9030-04DCD67EFE85}" presName="img"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dgm:spPr>
    </dgm:pt>
    <dgm:pt modelId="{6654D0D9-EE8C-49D2-A98B-A95FA4567F90}" type="pres">
      <dgm:prSet presAssocID="{EE467AAD-406F-4FB9-9030-04DCD67EFE85}" presName="text" presStyleLbl="node1" presStyleIdx="0" presStyleCnt="4">
        <dgm:presLayoutVars>
          <dgm:bulletEnabled val="1"/>
        </dgm:presLayoutVars>
      </dgm:prSet>
      <dgm:spPr/>
    </dgm:pt>
    <dgm:pt modelId="{C2CA3BE1-5412-4254-A4A1-53C91DEF59A7}" type="pres">
      <dgm:prSet presAssocID="{EC05246F-2CE5-4DDC-BF8A-514183678A8C}" presName="spacer" presStyleCnt="0"/>
      <dgm:spPr/>
    </dgm:pt>
    <dgm:pt modelId="{24060AEE-4580-48BE-9442-CB7C593F957B}" type="pres">
      <dgm:prSet presAssocID="{495E69F0-0E79-4296-9768-34F955B362BE}" presName="comp" presStyleCnt="0"/>
      <dgm:spPr/>
    </dgm:pt>
    <dgm:pt modelId="{5F54043A-96B6-4A1F-B08A-3D175A2EA5A9}" type="pres">
      <dgm:prSet presAssocID="{495E69F0-0E79-4296-9768-34F955B362BE}" presName="box" presStyleLbl="node1" presStyleIdx="1" presStyleCnt="4"/>
      <dgm:spPr/>
    </dgm:pt>
    <dgm:pt modelId="{88AF5B2D-7E4A-4685-B5FD-EF55BD524CF1}" type="pres">
      <dgm:prSet presAssocID="{495E69F0-0E79-4296-9768-34F955B362BE}" presName="img"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dgm:spPr>
    </dgm:pt>
    <dgm:pt modelId="{1195F720-E4BA-4D1E-B4C6-D5FBA74A73F2}" type="pres">
      <dgm:prSet presAssocID="{495E69F0-0E79-4296-9768-34F955B362BE}" presName="text" presStyleLbl="node1" presStyleIdx="1" presStyleCnt="4">
        <dgm:presLayoutVars>
          <dgm:bulletEnabled val="1"/>
        </dgm:presLayoutVars>
      </dgm:prSet>
      <dgm:spPr/>
    </dgm:pt>
    <dgm:pt modelId="{5BDEBAB2-9D62-4E52-83A4-4918D19E536D}" type="pres">
      <dgm:prSet presAssocID="{29D4E348-9DA5-4D0E-B93E-2775B5FA41D6}" presName="spacer" presStyleCnt="0"/>
      <dgm:spPr/>
    </dgm:pt>
    <dgm:pt modelId="{49F8923A-CCA5-4FDF-8E52-4634C5C62554}" type="pres">
      <dgm:prSet presAssocID="{F9154E92-6187-4CB2-A732-F15682A87CAF}" presName="comp" presStyleCnt="0"/>
      <dgm:spPr/>
    </dgm:pt>
    <dgm:pt modelId="{BED73823-8619-409A-8598-CFA7615F04D0}" type="pres">
      <dgm:prSet presAssocID="{F9154E92-6187-4CB2-A732-F15682A87CAF}" presName="box" presStyleLbl="node1" presStyleIdx="2" presStyleCnt="4"/>
      <dgm:spPr/>
    </dgm:pt>
    <dgm:pt modelId="{5D87C0DF-2076-4991-9BF3-AD8BEBC6842F}" type="pres">
      <dgm:prSet presAssocID="{F9154E92-6187-4CB2-A732-F15682A87CAF}" presName="img"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dgm:spPr>
    </dgm:pt>
    <dgm:pt modelId="{16A0502B-75FF-4C6D-833C-4537CF78229D}" type="pres">
      <dgm:prSet presAssocID="{F9154E92-6187-4CB2-A732-F15682A87CAF}" presName="text" presStyleLbl="node1" presStyleIdx="2" presStyleCnt="4">
        <dgm:presLayoutVars>
          <dgm:bulletEnabled val="1"/>
        </dgm:presLayoutVars>
      </dgm:prSet>
      <dgm:spPr/>
    </dgm:pt>
    <dgm:pt modelId="{97AB4A50-33EC-4554-8342-465DF0CF4596}" type="pres">
      <dgm:prSet presAssocID="{CDD1D4BE-4791-4BC2-A64F-1D06765B973D}" presName="spacer" presStyleCnt="0"/>
      <dgm:spPr/>
    </dgm:pt>
    <dgm:pt modelId="{D6C86BBF-B911-40AB-B0A9-47149EB91DA4}" type="pres">
      <dgm:prSet presAssocID="{8B5D1010-62CF-4DE4-AF44-960A76B32534}" presName="comp" presStyleCnt="0"/>
      <dgm:spPr/>
    </dgm:pt>
    <dgm:pt modelId="{5ABFFCF1-EBDB-4D7D-9C8A-20B0FD5FFA7C}" type="pres">
      <dgm:prSet presAssocID="{8B5D1010-62CF-4DE4-AF44-960A76B32534}" presName="box" presStyleLbl="node1" presStyleIdx="3" presStyleCnt="4"/>
      <dgm:spPr/>
    </dgm:pt>
    <dgm:pt modelId="{C68816D4-124E-4FB8-BDB6-7B9FBD00B13A}" type="pres">
      <dgm:prSet presAssocID="{8B5D1010-62CF-4DE4-AF44-960A76B32534}" presName="img" presStyleLbl="fgImgPlace1" presStyleIdx="3" presStyleCnt="4"/>
      <dgm:spPr>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dgm:spPr>
    </dgm:pt>
    <dgm:pt modelId="{17920114-0EA5-47DB-9396-28261ED7DCED}" type="pres">
      <dgm:prSet presAssocID="{8B5D1010-62CF-4DE4-AF44-960A76B32534}" presName="text" presStyleLbl="node1" presStyleIdx="3" presStyleCnt="4">
        <dgm:presLayoutVars>
          <dgm:bulletEnabled val="1"/>
        </dgm:presLayoutVars>
      </dgm:prSet>
      <dgm:spPr/>
    </dgm:pt>
  </dgm:ptLst>
  <dgm:cxnLst>
    <dgm:cxn modelId="{36D6711E-1E2B-8548-808F-393CADD7E148}" type="presOf" srcId="{8B5D1010-62CF-4DE4-AF44-960A76B32534}" destId="{17920114-0EA5-47DB-9396-28261ED7DCED}" srcOrd="1" destOrd="0" presId="urn:microsoft.com/office/officeart/2005/8/layout/vList4#2"/>
    <dgm:cxn modelId="{0CE26428-72BE-8F4A-86B5-014614F00313}" type="presOf" srcId="{F9154E92-6187-4CB2-A732-F15682A87CAF}" destId="{16A0502B-75FF-4C6D-833C-4537CF78229D}" srcOrd="1" destOrd="0" presId="urn:microsoft.com/office/officeart/2005/8/layout/vList4#2"/>
    <dgm:cxn modelId="{CC2CDA2E-E545-FA45-BDA6-1063E846BE2E}" type="presOf" srcId="{F9154E92-6187-4CB2-A732-F15682A87CAF}" destId="{BED73823-8619-409A-8598-CFA7615F04D0}" srcOrd="0" destOrd="0" presId="urn:microsoft.com/office/officeart/2005/8/layout/vList4#2"/>
    <dgm:cxn modelId="{8FF98B3F-534A-EE49-8C10-9C9BED66AB0D}" type="presOf" srcId="{8B5D1010-62CF-4DE4-AF44-960A76B32534}" destId="{5ABFFCF1-EBDB-4D7D-9C8A-20B0FD5FFA7C}" srcOrd="0" destOrd="0" presId="urn:microsoft.com/office/officeart/2005/8/layout/vList4#2"/>
    <dgm:cxn modelId="{036A7160-B024-8746-A878-C1BEA2489055}" type="presOf" srcId="{EE467AAD-406F-4FB9-9030-04DCD67EFE85}" destId="{6654D0D9-EE8C-49D2-A98B-A95FA4567F90}" srcOrd="1" destOrd="0" presId="urn:microsoft.com/office/officeart/2005/8/layout/vList4#2"/>
    <dgm:cxn modelId="{F63D4F68-BEF6-4629-B7F8-10B8853AAD8F}" srcId="{241737B8-EDCD-49C4-949F-5C1444364859}" destId="{8B5D1010-62CF-4DE4-AF44-960A76B32534}" srcOrd="3" destOrd="0" parTransId="{2BF6DD4C-0AC4-4C15-9DD0-4034FAADBB00}" sibTransId="{6962F435-CE73-4AAA-BE1E-231A83D3CC8D}"/>
    <dgm:cxn modelId="{7F9DFE9E-7652-3049-ADD9-7AA02B045EAF}" type="presOf" srcId="{495E69F0-0E79-4296-9768-34F955B362BE}" destId="{5F54043A-96B6-4A1F-B08A-3D175A2EA5A9}" srcOrd="0" destOrd="0" presId="urn:microsoft.com/office/officeart/2005/8/layout/vList4#2"/>
    <dgm:cxn modelId="{753AC3BB-B712-0848-BF3E-5C25D615BCB0}" type="presOf" srcId="{EE467AAD-406F-4FB9-9030-04DCD67EFE85}" destId="{5D27F6A7-1056-419B-A93E-1A5E47395B7C}" srcOrd="0" destOrd="0" presId="urn:microsoft.com/office/officeart/2005/8/layout/vList4#2"/>
    <dgm:cxn modelId="{E84734D3-813A-4C1F-A0E3-C39EDC21F86B}" srcId="{241737B8-EDCD-49C4-949F-5C1444364859}" destId="{F9154E92-6187-4CB2-A732-F15682A87CAF}" srcOrd="2" destOrd="0" parTransId="{CED2D02F-700B-4157-A3F1-047088907A64}" sibTransId="{CDD1D4BE-4791-4BC2-A64F-1D06765B973D}"/>
    <dgm:cxn modelId="{9F0652D3-F0AA-434B-BAF8-0E7E035F3531}" type="presOf" srcId="{495E69F0-0E79-4296-9768-34F955B362BE}" destId="{1195F720-E4BA-4D1E-B4C6-D5FBA74A73F2}" srcOrd="1" destOrd="0" presId="urn:microsoft.com/office/officeart/2005/8/layout/vList4#2"/>
    <dgm:cxn modelId="{A30263D3-32FC-46AF-9052-0E0EE9C7E3F2}" srcId="{241737B8-EDCD-49C4-949F-5C1444364859}" destId="{EE467AAD-406F-4FB9-9030-04DCD67EFE85}" srcOrd="0" destOrd="0" parTransId="{2A379D4E-E2CB-4E2C-B2FC-E06C6160BC46}" sibTransId="{EC05246F-2CE5-4DDC-BF8A-514183678A8C}"/>
    <dgm:cxn modelId="{A65917E0-95D4-B644-93F6-43BB1D520821}" type="presOf" srcId="{241737B8-EDCD-49C4-949F-5C1444364859}" destId="{8671D1DF-718B-408F-8643-C77D913AFBD5}" srcOrd="0" destOrd="0" presId="urn:microsoft.com/office/officeart/2005/8/layout/vList4#2"/>
    <dgm:cxn modelId="{2C67F1E5-4EC1-4D3A-A85C-E0B2E87DE475}" srcId="{241737B8-EDCD-49C4-949F-5C1444364859}" destId="{495E69F0-0E79-4296-9768-34F955B362BE}" srcOrd="1" destOrd="0" parTransId="{99A65A7F-3CD9-494F-BAD3-8E6BCB1C4035}" sibTransId="{29D4E348-9DA5-4D0E-B93E-2775B5FA41D6}"/>
    <dgm:cxn modelId="{9E6E19C7-5F41-BE42-811E-28C5D3D8B0E9}" type="presParOf" srcId="{8671D1DF-718B-408F-8643-C77D913AFBD5}" destId="{E379E9F8-8985-4240-8142-132B2265DB5C}" srcOrd="0" destOrd="0" presId="urn:microsoft.com/office/officeart/2005/8/layout/vList4#2"/>
    <dgm:cxn modelId="{795EB839-BC65-8247-9C00-EDCE03E70172}" type="presParOf" srcId="{E379E9F8-8985-4240-8142-132B2265DB5C}" destId="{5D27F6A7-1056-419B-A93E-1A5E47395B7C}" srcOrd="0" destOrd="0" presId="urn:microsoft.com/office/officeart/2005/8/layout/vList4#2"/>
    <dgm:cxn modelId="{544CBF17-1BB8-984B-A849-980BE670AD75}" type="presParOf" srcId="{E379E9F8-8985-4240-8142-132B2265DB5C}" destId="{C21DA8EF-36BF-420D-8D1A-80F22140147C}" srcOrd="1" destOrd="0" presId="urn:microsoft.com/office/officeart/2005/8/layout/vList4#2"/>
    <dgm:cxn modelId="{814992AB-EEE9-2641-89D1-A9C84CD31D60}" type="presParOf" srcId="{E379E9F8-8985-4240-8142-132B2265DB5C}" destId="{6654D0D9-EE8C-49D2-A98B-A95FA4567F90}" srcOrd="2" destOrd="0" presId="urn:microsoft.com/office/officeart/2005/8/layout/vList4#2"/>
    <dgm:cxn modelId="{34795F19-922F-6043-940C-7D4CC21B3EA4}" type="presParOf" srcId="{8671D1DF-718B-408F-8643-C77D913AFBD5}" destId="{C2CA3BE1-5412-4254-A4A1-53C91DEF59A7}" srcOrd="1" destOrd="0" presId="urn:microsoft.com/office/officeart/2005/8/layout/vList4#2"/>
    <dgm:cxn modelId="{CFB99ED9-402E-4F4D-B1E7-12E0385871C5}" type="presParOf" srcId="{8671D1DF-718B-408F-8643-C77D913AFBD5}" destId="{24060AEE-4580-48BE-9442-CB7C593F957B}" srcOrd="2" destOrd="0" presId="urn:microsoft.com/office/officeart/2005/8/layout/vList4#2"/>
    <dgm:cxn modelId="{AE0BC136-F267-684A-B37A-995C323F267E}" type="presParOf" srcId="{24060AEE-4580-48BE-9442-CB7C593F957B}" destId="{5F54043A-96B6-4A1F-B08A-3D175A2EA5A9}" srcOrd="0" destOrd="0" presId="urn:microsoft.com/office/officeart/2005/8/layout/vList4#2"/>
    <dgm:cxn modelId="{A59DA637-07D7-6D45-B121-FABDEDF5FF74}" type="presParOf" srcId="{24060AEE-4580-48BE-9442-CB7C593F957B}" destId="{88AF5B2D-7E4A-4685-B5FD-EF55BD524CF1}" srcOrd="1" destOrd="0" presId="urn:microsoft.com/office/officeart/2005/8/layout/vList4#2"/>
    <dgm:cxn modelId="{77F16CF0-EC62-CE48-BBE2-03D5B6C63062}" type="presParOf" srcId="{24060AEE-4580-48BE-9442-CB7C593F957B}" destId="{1195F720-E4BA-4D1E-B4C6-D5FBA74A73F2}" srcOrd="2" destOrd="0" presId="urn:microsoft.com/office/officeart/2005/8/layout/vList4#2"/>
    <dgm:cxn modelId="{8B0F2A83-ACA2-A147-ABAF-F8CBFA0C173C}" type="presParOf" srcId="{8671D1DF-718B-408F-8643-C77D913AFBD5}" destId="{5BDEBAB2-9D62-4E52-83A4-4918D19E536D}" srcOrd="3" destOrd="0" presId="urn:microsoft.com/office/officeart/2005/8/layout/vList4#2"/>
    <dgm:cxn modelId="{C54B22DF-88C2-CF43-9E20-E5F5B7C9F4C5}" type="presParOf" srcId="{8671D1DF-718B-408F-8643-C77D913AFBD5}" destId="{49F8923A-CCA5-4FDF-8E52-4634C5C62554}" srcOrd="4" destOrd="0" presId="urn:microsoft.com/office/officeart/2005/8/layout/vList4#2"/>
    <dgm:cxn modelId="{30D9D44A-F806-5A46-A465-3A5E3AD2AE9B}" type="presParOf" srcId="{49F8923A-CCA5-4FDF-8E52-4634C5C62554}" destId="{BED73823-8619-409A-8598-CFA7615F04D0}" srcOrd="0" destOrd="0" presId="urn:microsoft.com/office/officeart/2005/8/layout/vList4#2"/>
    <dgm:cxn modelId="{41E4243C-E708-444B-BA70-8621EFECE67F}" type="presParOf" srcId="{49F8923A-CCA5-4FDF-8E52-4634C5C62554}" destId="{5D87C0DF-2076-4991-9BF3-AD8BEBC6842F}" srcOrd="1" destOrd="0" presId="urn:microsoft.com/office/officeart/2005/8/layout/vList4#2"/>
    <dgm:cxn modelId="{0D740B81-7AE6-CD4E-9C92-0D108C103DEC}" type="presParOf" srcId="{49F8923A-CCA5-4FDF-8E52-4634C5C62554}" destId="{16A0502B-75FF-4C6D-833C-4537CF78229D}" srcOrd="2" destOrd="0" presId="urn:microsoft.com/office/officeart/2005/8/layout/vList4#2"/>
    <dgm:cxn modelId="{E3674FDB-B085-A94E-A397-533F1B3673BE}" type="presParOf" srcId="{8671D1DF-718B-408F-8643-C77D913AFBD5}" destId="{97AB4A50-33EC-4554-8342-465DF0CF4596}" srcOrd="5" destOrd="0" presId="urn:microsoft.com/office/officeart/2005/8/layout/vList4#2"/>
    <dgm:cxn modelId="{B50D6C3A-4DA1-EC49-AA3B-49854074E723}" type="presParOf" srcId="{8671D1DF-718B-408F-8643-C77D913AFBD5}" destId="{D6C86BBF-B911-40AB-B0A9-47149EB91DA4}" srcOrd="6" destOrd="0" presId="urn:microsoft.com/office/officeart/2005/8/layout/vList4#2"/>
    <dgm:cxn modelId="{4229B7E4-1E08-E54E-A4C8-5E7CADBB119D}" type="presParOf" srcId="{D6C86BBF-B911-40AB-B0A9-47149EB91DA4}" destId="{5ABFFCF1-EBDB-4D7D-9C8A-20B0FD5FFA7C}" srcOrd="0" destOrd="0" presId="urn:microsoft.com/office/officeart/2005/8/layout/vList4#2"/>
    <dgm:cxn modelId="{DA6B89D1-3C7A-394E-B902-6B69950B64F1}" type="presParOf" srcId="{D6C86BBF-B911-40AB-B0A9-47149EB91DA4}" destId="{C68816D4-124E-4FB8-BDB6-7B9FBD00B13A}" srcOrd="1" destOrd="0" presId="urn:microsoft.com/office/officeart/2005/8/layout/vList4#2"/>
    <dgm:cxn modelId="{DA6FC98B-6088-9B45-8D6D-4426F3E41661}" type="presParOf" srcId="{D6C86BBF-B911-40AB-B0A9-47149EB91DA4}" destId="{17920114-0EA5-47DB-9396-28261ED7DCED}"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F6A7-1056-419B-A93E-1A5E47395B7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C21DA8EF-36BF-420D-8D1A-80F22140147C}">
      <dsp:nvSpPr>
        <dsp:cNvPr id="0" name=""/>
        <dsp:cNvSpPr/>
      </dsp:nvSpPr>
      <dsp:spPr>
        <a:xfrm>
          <a:off x="96817" y="96817"/>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4043A-96B6-4A1F-B08A-3D175A2EA5A9}">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88AF5B2D-7E4A-4685-B5FD-EF55BD524CF1}">
      <dsp:nvSpPr>
        <dsp:cNvPr id="0" name=""/>
        <dsp:cNvSpPr/>
      </dsp:nvSpPr>
      <dsp:spPr>
        <a:xfrm>
          <a:off x="96817" y="1161811"/>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D73823-8619-409A-8598-CFA7615F04D0}">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5D87C0DF-2076-4991-9BF3-AD8BEBC6842F}">
      <dsp:nvSpPr>
        <dsp:cNvPr id="0" name=""/>
        <dsp:cNvSpPr/>
      </dsp:nvSpPr>
      <dsp:spPr>
        <a:xfrm>
          <a:off x="96817" y="2226806"/>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BFFCF1-EBDB-4D7D-9C8A-20B0FD5FFA7C}">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C68816D4-124E-4FB8-BDB6-7B9FBD00B13A}">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B70A-2873-44FB-B38C-4F7FFE68F69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31E330E4-598D-4C46-B840-FCC1A4F38100}">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A57F8-86D7-423F-AA47-36644ACFC930}">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EB6DC701-9ACE-4D9F-92DD-D05C567F8775}">
      <dsp:nvSpPr>
        <dsp:cNvPr id="0" name=""/>
        <dsp:cNvSpPr/>
      </dsp:nvSpPr>
      <dsp:spPr>
        <a:xfrm>
          <a:off x="96817" y="1161811"/>
          <a:ext cx="643219" cy="7745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2B564D-F10B-44A1-9254-BD0A2441D8BA}">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DB6BF6BD-6F3C-44F4-9DDA-C3E0931C969E}">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245A4-CB6F-4576-B685-C54EC5008CD3}">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D7402FB6-19C3-41CF-8ABB-4E4B94843360}">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B70A-2873-44FB-B38C-4F7FFE68F69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31E330E4-598D-4C46-B840-FCC1A4F38100}">
      <dsp:nvSpPr>
        <dsp:cNvPr id="0" name=""/>
        <dsp:cNvSpPr/>
      </dsp:nvSpPr>
      <dsp:spPr>
        <a:xfrm>
          <a:off x="96817" y="96817"/>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A57F8-86D7-423F-AA47-36644ACFC930}">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EB6DC701-9ACE-4D9F-92DD-D05C567F8775}">
      <dsp:nvSpPr>
        <dsp:cNvPr id="0" name=""/>
        <dsp:cNvSpPr/>
      </dsp:nvSpPr>
      <dsp:spPr>
        <a:xfrm>
          <a:off x="96817" y="1161811"/>
          <a:ext cx="643219" cy="774541"/>
        </a:xfrm>
        <a:prstGeom prst="roundRect">
          <a:avLst>
            <a:gd name="adj" fmla="val 10000"/>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2B564D-F10B-44A1-9254-BD0A2441D8BA}">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DB6BF6BD-6F3C-44F4-9DDA-C3E0931C969E}">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245A4-CB6F-4576-B685-C54EC5008CD3}">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D7402FB6-19C3-41CF-8ABB-4E4B94843360}">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F6A7-1056-419B-A93E-1A5E47395B7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C21DA8EF-36BF-420D-8D1A-80F22140147C}">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4043A-96B6-4A1F-B08A-3D175A2EA5A9}">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88AF5B2D-7E4A-4685-B5FD-EF55BD524CF1}">
      <dsp:nvSpPr>
        <dsp:cNvPr id="0" name=""/>
        <dsp:cNvSpPr/>
      </dsp:nvSpPr>
      <dsp:spPr>
        <a:xfrm>
          <a:off x="96817" y="1161811"/>
          <a:ext cx="643219" cy="774541"/>
        </a:xfrm>
        <a:prstGeom prst="roundRect">
          <a:avLst>
            <a:gd name="adj" fmla="val 10000"/>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D73823-8619-409A-8598-CFA7615F04D0}">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5D87C0DF-2076-4991-9BF3-AD8BEBC6842F}">
      <dsp:nvSpPr>
        <dsp:cNvPr id="0" name=""/>
        <dsp:cNvSpPr/>
      </dsp:nvSpPr>
      <dsp:spPr>
        <a:xfrm>
          <a:off x="96817" y="2226806"/>
          <a:ext cx="643219" cy="774541"/>
        </a:xfrm>
        <a:prstGeom prst="roundRect">
          <a:avLst>
            <a:gd name="adj" fmla="val 10000"/>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BFFCF1-EBDB-4D7D-9C8A-20B0FD5FFA7C}">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C68816D4-124E-4FB8-BDB6-7B9FBD00B13A}">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B70A-2873-44FB-B38C-4F7FFE68F69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31E330E4-598D-4C46-B840-FCC1A4F38100}">
      <dsp:nvSpPr>
        <dsp:cNvPr id="0" name=""/>
        <dsp:cNvSpPr/>
      </dsp:nvSpPr>
      <dsp:spPr>
        <a:xfrm>
          <a:off x="96817" y="96817"/>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A57F8-86D7-423F-AA47-36644ACFC930}">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EB6DC701-9ACE-4D9F-92DD-D05C567F8775}">
      <dsp:nvSpPr>
        <dsp:cNvPr id="0" name=""/>
        <dsp:cNvSpPr/>
      </dsp:nvSpPr>
      <dsp:spPr>
        <a:xfrm>
          <a:off x="96817" y="1161811"/>
          <a:ext cx="643219" cy="774541"/>
        </a:xfrm>
        <a:prstGeom prst="roundRect">
          <a:avLst>
            <a:gd name="adj" fmla="val 10000"/>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2B564D-F10B-44A1-9254-BD0A2441D8BA}">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DB6BF6BD-6F3C-44F4-9DDA-C3E0931C969E}">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245A4-CB6F-4576-B685-C54EC5008CD3}">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D7402FB6-19C3-41CF-8ABB-4E4B94843360}">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F6A7-1056-419B-A93E-1A5E47395B7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C21DA8EF-36BF-420D-8D1A-80F22140147C}">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4043A-96B6-4A1F-B08A-3D175A2EA5A9}">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88AF5B2D-7E4A-4685-B5FD-EF55BD524CF1}">
      <dsp:nvSpPr>
        <dsp:cNvPr id="0" name=""/>
        <dsp:cNvSpPr/>
      </dsp:nvSpPr>
      <dsp:spPr>
        <a:xfrm>
          <a:off x="96817" y="1161811"/>
          <a:ext cx="643219" cy="774541"/>
        </a:xfrm>
        <a:prstGeom prst="roundRect">
          <a:avLst>
            <a:gd name="adj" fmla="val 10000"/>
          </a:avLst>
        </a:prstGeom>
        <a:blipFill rotWithShape="0">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D73823-8619-409A-8598-CFA7615F04D0}">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5D87C0DF-2076-4991-9BF3-AD8BEBC6842F}">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BFFCF1-EBDB-4D7D-9C8A-20B0FD5FFA7C}">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C68816D4-124E-4FB8-BDB6-7B9FBD00B13A}">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B70A-2873-44FB-B38C-4F7FFE68F69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31E330E4-598D-4C46-B840-FCC1A4F38100}">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A57F8-86D7-423F-AA47-36644ACFC930}">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EB6DC701-9ACE-4D9F-92DD-D05C567F8775}">
      <dsp:nvSpPr>
        <dsp:cNvPr id="0" name=""/>
        <dsp:cNvSpPr/>
      </dsp:nvSpPr>
      <dsp:spPr>
        <a:xfrm>
          <a:off x="96817" y="1161811"/>
          <a:ext cx="643219" cy="7745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2B564D-F10B-44A1-9254-BD0A2441D8BA}">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DB6BF6BD-6F3C-44F4-9DDA-C3E0931C969E}">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245A4-CB6F-4576-B685-C54EC5008CD3}">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D7402FB6-19C3-41CF-8ABB-4E4B94843360}">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F6A7-1056-419B-A93E-1A5E47395B7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C21DA8EF-36BF-420D-8D1A-80F22140147C}">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4043A-96B6-4A1F-B08A-3D175A2EA5A9}">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88AF5B2D-7E4A-4685-B5FD-EF55BD524CF1}">
      <dsp:nvSpPr>
        <dsp:cNvPr id="0" name=""/>
        <dsp:cNvSpPr/>
      </dsp:nvSpPr>
      <dsp:spPr>
        <a:xfrm>
          <a:off x="96817" y="1161811"/>
          <a:ext cx="643219" cy="7745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D73823-8619-409A-8598-CFA7615F04D0}">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5D87C0DF-2076-4991-9BF3-AD8BEBC6842F}">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BFFCF1-EBDB-4D7D-9C8A-20B0FD5FFA7C}">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C68816D4-124E-4FB8-BDB6-7B9FBD00B13A}">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1B70A-2873-44FB-B38C-4F7FFE68F69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31E330E4-598D-4C46-B840-FCC1A4F38100}">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A57F8-86D7-423F-AA47-36644ACFC930}">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EB6DC701-9ACE-4D9F-92DD-D05C567F8775}">
      <dsp:nvSpPr>
        <dsp:cNvPr id="0" name=""/>
        <dsp:cNvSpPr/>
      </dsp:nvSpPr>
      <dsp:spPr>
        <a:xfrm>
          <a:off x="96817" y="1161811"/>
          <a:ext cx="643219" cy="7745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2B564D-F10B-44A1-9254-BD0A2441D8BA}">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DB6BF6BD-6F3C-44F4-9DDA-C3E0931C969E}">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245A4-CB6F-4576-B685-C54EC5008CD3}">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D7402FB6-19C3-41CF-8ABB-4E4B94843360}">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7F6A7-1056-419B-A93E-1A5E47395B7C}">
      <dsp:nvSpPr>
        <dsp:cNvPr id="0" name=""/>
        <dsp:cNvSpPr/>
      </dsp:nvSpPr>
      <dsp:spPr>
        <a:xfrm>
          <a:off x="0" y="0"/>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DB Buffer Cache</a:t>
          </a:r>
        </a:p>
      </dsp:txBody>
      <dsp:txXfrm>
        <a:off x="740037" y="0"/>
        <a:ext cx="2476060" cy="968176"/>
      </dsp:txXfrm>
    </dsp:sp>
    <dsp:sp modelId="{C21DA8EF-36BF-420D-8D1A-80F22140147C}">
      <dsp:nvSpPr>
        <dsp:cNvPr id="0" name=""/>
        <dsp:cNvSpPr/>
      </dsp:nvSpPr>
      <dsp:spPr>
        <a:xfrm>
          <a:off x="96817" y="96817"/>
          <a:ext cx="643219" cy="774541"/>
        </a:xfrm>
        <a:prstGeom prst="roundRect">
          <a:avLst>
            <a:gd name="adj" fmla="val 10000"/>
          </a:avLst>
        </a:prstGeom>
        <a:blipFill rotWithShape="1">
          <a:blip xmlns:r="http://schemas.openxmlformats.org/officeDocument/2006/relationships" r:embed="rId1"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54043A-96B6-4A1F-B08A-3D175A2EA5A9}">
      <dsp:nvSpPr>
        <dsp:cNvPr id="0" name=""/>
        <dsp:cNvSpPr/>
      </dsp:nvSpPr>
      <dsp:spPr>
        <a:xfrm>
          <a:off x="0" y="1064994"/>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In-Memory OLTP Cache</a:t>
          </a:r>
        </a:p>
      </dsp:txBody>
      <dsp:txXfrm>
        <a:off x="740037" y="1064994"/>
        <a:ext cx="2476060" cy="968176"/>
      </dsp:txXfrm>
    </dsp:sp>
    <dsp:sp modelId="{88AF5B2D-7E4A-4685-B5FD-EF55BD524CF1}">
      <dsp:nvSpPr>
        <dsp:cNvPr id="0" name=""/>
        <dsp:cNvSpPr/>
      </dsp:nvSpPr>
      <dsp:spPr>
        <a:xfrm>
          <a:off x="96817" y="1161811"/>
          <a:ext cx="643219" cy="774541"/>
        </a:xfrm>
        <a:prstGeom prst="roundRect">
          <a:avLst>
            <a:gd name="adj" fmla="val 10000"/>
          </a:avLst>
        </a:prstGeom>
        <a:blipFill rotWithShape="1">
          <a:blip xmlns:r="http://schemas.openxmlformats.org/officeDocument/2006/relationships" r:embed="rId2"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D73823-8619-409A-8598-CFA7615F04D0}">
      <dsp:nvSpPr>
        <dsp:cNvPr id="0" name=""/>
        <dsp:cNvSpPr/>
      </dsp:nvSpPr>
      <dsp:spPr>
        <a:xfrm>
          <a:off x="0" y="2129988"/>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Flash Cache</a:t>
          </a:r>
        </a:p>
      </dsp:txBody>
      <dsp:txXfrm>
        <a:off x="740037" y="2129988"/>
        <a:ext cx="2476060" cy="968176"/>
      </dsp:txXfrm>
    </dsp:sp>
    <dsp:sp modelId="{5D87C0DF-2076-4991-9BF3-AD8BEBC6842F}">
      <dsp:nvSpPr>
        <dsp:cNvPr id="0" name=""/>
        <dsp:cNvSpPr/>
      </dsp:nvSpPr>
      <dsp:spPr>
        <a:xfrm>
          <a:off x="96817" y="2226806"/>
          <a:ext cx="643219" cy="774541"/>
        </a:xfrm>
        <a:prstGeom prst="roundRect">
          <a:avLst>
            <a:gd name="adj" fmla="val 10000"/>
          </a:avLst>
        </a:prstGeom>
        <a:blipFill rotWithShape="1">
          <a:blip xmlns:r="http://schemas.openxmlformats.org/officeDocument/2006/relationships" r:embed="rId3"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BFFCF1-EBDB-4D7D-9C8A-20B0FD5FFA7C}">
      <dsp:nvSpPr>
        <dsp:cNvPr id="0" name=""/>
        <dsp:cNvSpPr/>
      </dsp:nvSpPr>
      <dsp:spPr>
        <a:xfrm>
          <a:off x="0" y="3194982"/>
          <a:ext cx="3216098" cy="968176"/>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Hard Disk Drive</a:t>
          </a:r>
        </a:p>
      </dsp:txBody>
      <dsp:txXfrm>
        <a:off x="740037" y="3194982"/>
        <a:ext cx="2476060" cy="968176"/>
      </dsp:txXfrm>
    </dsp:sp>
    <dsp:sp modelId="{C68816D4-124E-4FB8-BDB6-7B9FBD00B13A}">
      <dsp:nvSpPr>
        <dsp:cNvPr id="0" name=""/>
        <dsp:cNvSpPr/>
      </dsp:nvSpPr>
      <dsp:spPr>
        <a:xfrm>
          <a:off x="96817" y="3291800"/>
          <a:ext cx="643219" cy="774541"/>
        </a:xfrm>
        <a:prstGeom prst="roundRect">
          <a:avLst>
            <a:gd name="adj" fmla="val 10000"/>
          </a:avLst>
        </a:prstGeom>
        <a:blipFill rotWithShape="0">
          <a:blip xmlns:r="http://schemas.openxmlformats.org/officeDocument/2006/relationships" r:embed="rId4" cstate="email">
            <a:extLst>
              <a:ext uri="{28A0092B-C50C-407E-A947-70E740481C1C}">
                <a14:useLocalDpi xmlns:a14="http://schemas.microsoft.com/office/drawing/2010/main"/>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7/13/18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my.oracle.com/site/fin/gfo/GlobalProcesses/cnt452504.pdf"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i="0" dirty="0"/>
              <a:t>All Speaker</a:t>
            </a:r>
            <a:r>
              <a:rPr lang="en-US" i="0" baseline="0" dirty="0"/>
              <a:t> </a:t>
            </a:r>
            <a:r>
              <a:rPr lang="en-US" i="0" dirty="0"/>
              <a:t>Notes are </a:t>
            </a:r>
            <a:r>
              <a:rPr lang="en-US" b="1" i="0" dirty="0"/>
              <a:t>Oracle</a:t>
            </a:r>
            <a:r>
              <a:rPr lang="en-US" b="1" i="0" baseline="0" dirty="0"/>
              <a:t> Confidential – Internal Only</a:t>
            </a:r>
          </a:p>
          <a:p>
            <a:endParaRPr lang="en-US" b="1" i="0" baseline="0" dirty="0"/>
          </a:p>
          <a:p>
            <a:r>
              <a:rPr lang="en-US" b="0" i="0" baseline="0" dirty="0"/>
              <a:t>Analogy to </a:t>
            </a:r>
            <a:r>
              <a:rPr lang="en-US" b="0" i="0" baseline="0" dirty="0" err="1"/>
              <a:t>Exadata</a:t>
            </a:r>
            <a:r>
              <a:rPr lang="en-US" b="0" i="0" baseline="0" dirty="0"/>
              <a:t> being “in the lead”</a:t>
            </a:r>
            <a:endParaRPr lang="en-US" b="0" i="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4028558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p14="http://schemas.microsoft.com/office/powerpoint/2010/main" val="1331457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SSB DBM</a:t>
            </a:r>
            <a:r>
              <a:rPr lang="en-US" baseline="0" dirty="0"/>
              <a:t> </a:t>
            </a:r>
            <a:r>
              <a:rPr lang="en-US" baseline="0" dirty="0" err="1"/>
              <a:t>mentiones</a:t>
            </a:r>
            <a:r>
              <a:rPr lang="en-US" baseline="0" dirty="0"/>
              <a:t> as In-Memory Analytic Benchmark</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16</a:t>
            </a:fld>
            <a:endParaRPr lang="en-US" dirty="0"/>
          </a:p>
        </p:txBody>
      </p:sp>
    </p:spTree>
    <p:extLst>
      <p:ext uri="{BB962C8B-B14F-4D97-AF65-F5344CB8AC3E}">
        <p14:creationId xmlns:p14="http://schemas.microsoft.com/office/powerpoint/2010/main" val="3554227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VMAX</a:t>
            </a:r>
            <a:r>
              <a:rPr lang="en-US" baseline="0" dirty="0"/>
              <a:t> 950 F 2 V Brick</a:t>
            </a:r>
          </a:p>
          <a:p>
            <a:r>
              <a:rPr lang="en-US" baseline="0" dirty="0"/>
              <a:t>8 </a:t>
            </a:r>
            <a:r>
              <a:rPr lang="en-US" baseline="0" dirty="0" err="1"/>
              <a:t>Vbricks</a:t>
            </a:r>
            <a:r>
              <a:rPr lang="en-US" baseline="0" dirty="0"/>
              <a:t> ~ 150 GB/s</a:t>
            </a:r>
          </a:p>
          <a:p>
            <a:r>
              <a:rPr lang="en-US" baseline="0" dirty="0"/>
              <a:t>2 </a:t>
            </a:r>
            <a:r>
              <a:rPr lang="en-US" baseline="0" dirty="0" err="1"/>
              <a:t>Vbricks</a:t>
            </a:r>
            <a:r>
              <a:rPr lang="en-US" baseline="0" dirty="0"/>
              <a:t>  = 37.5 GB/s</a:t>
            </a:r>
          </a:p>
          <a:p>
            <a:endParaRPr lang="en-US" baseline="0" dirty="0"/>
          </a:p>
          <a:p>
            <a:r>
              <a:rPr lang="en-US" baseline="0" dirty="0"/>
              <a:t>Each </a:t>
            </a:r>
            <a:r>
              <a:rPr lang="en-US" baseline="0" dirty="0" err="1"/>
              <a:t>Vbrick</a:t>
            </a:r>
            <a:r>
              <a:rPr lang="en-US" baseline="0" dirty="0"/>
              <a:t> has 240 drives</a:t>
            </a:r>
          </a:p>
          <a:p>
            <a:r>
              <a:rPr lang="en-US" baseline="0" dirty="0"/>
              <a:t>2 </a:t>
            </a:r>
            <a:r>
              <a:rPr lang="en-US" baseline="0" dirty="0" err="1"/>
              <a:t>Vbricks</a:t>
            </a:r>
            <a:r>
              <a:rPr lang="en-US" baseline="0" dirty="0"/>
              <a:t> = 480 drives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18</a:t>
            </a:fld>
            <a:endParaRPr lang="en-US" dirty="0"/>
          </a:p>
        </p:txBody>
      </p:sp>
    </p:spTree>
    <p:extLst>
      <p:ext uri="{BB962C8B-B14F-4D97-AF65-F5344CB8AC3E}">
        <p14:creationId xmlns:p14="http://schemas.microsoft.com/office/powerpoint/2010/main" val="79269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19</a:t>
            </a:fld>
            <a:endParaRPr lang="en-US" dirty="0"/>
          </a:p>
        </p:txBody>
      </p:sp>
    </p:spTree>
    <p:extLst>
      <p:ext uri="{BB962C8B-B14F-4D97-AF65-F5344CB8AC3E}">
        <p14:creationId xmlns:p14="http://schemas.microsoft.com/office/powerpoint/2010/main" val="2900189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solidFill>
                  <a:prstClr val="black"/>
                </a:solidFill>
                <a:latin typeface="Calibri"/>
              </a:rPr>
              <a:pPr>
                <a:defRPr/>
              </a:pPr>
              <a:t>20</a:t>
            </a:fld>
            <a:endParaRPr lang="en-US" dirty="0">
              <a:solidFill>
                <a:prstClr val="black"/>
              </a:solidFill>
              <a:latin typeface="Calibri"/>
            </a:endParaRPr>
          </a:p>
        </p:txBody>
      </p:sp>
    </p:spTree>
    <p:extLst>
      <p:ext uri="{BB962C8B-B14F-4D97-AF65-F5344CB8AC3E}">
        <p14:creationId xmlns:p14="http://schemas.microsoft.com/office/powerpoint/2010/main" val="133497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a:xfrm>
            <a:off x="382588" y="381000"/>
            <a:ext cx="4572000" cy="2573338"/>
          </a:xfrm>
          <a:ln/>
        </p:spPr>
      </p:sp>
      <p:sp>
        <p:nvSpPr>
          <p:cNvPr id="158722"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ea typeface="MS PGothic" charset="0"/>
              <a:cs typeface="MS PGothic" charset="0"/>
            </a:endParaRPr>
          </a:p>
        </p:txBody>
      </p:sp>
      <p:sp>
        <p:nvSpPr>
          <p:cNvPr id="158723"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31863" eaLnBrk="0" hangingPunct="0">
              <a:defRPr sz="2000" b="1">
                <a:solidFill>
                  <a:schemeClr val="tx1"/>
                </a:solidFill>
                <a:latin typeface="Arial" charset="0"/>
                <a:ea typeface="MS PGothic" charset="0"/>
                <a:cs typeface="MS PGothic" charset="0"/>
              </a:defRPr>
            </a:lvl1pPr>
            <a:lvl2pPr marL="742950" indent="-285750" defTabSz="931863" eaLnBrk="0" hangingPunct="0">
              <a:defRPr sz="2000" b="1">
                <a:solidFill>
                  <a:schemeClr val="tx1"/>
                </a:solidFill>
                <a:latin typeface="Arial" charset="0"/>
                <a:ea typeface="MS PGothic" charset="0"/>
                <a:cs typeface="MS PGothic" charset="0"/>
              </a:defRPr>
            </a:lvl2pPr>
            <a:lvl3pPr marL="1143000" indent="-228600" defTabSz="931863" eaLnBrk="0" hangingPunct="0">
              <a:defRPr sz="2000" b="1">
                <a:solidFill>
                  <a:schemeClr val="tx1"/>
                </a:solidFill>
                <a:latin typeface="Arial" charset="0"/>
                <a:ea typeface="MS PGothic" charset="0"/>
                <a:cs typeface="MS PGothic" charset="0"/>
              </a:defRPr>
            </a:lvl3pPr>
            <a:lvl4pPr marL="1600200" indent="-228600" defTabSz="931863" eaLnBrk="0" hangingPunct="0">
              <a:defRPr sz="2000" b="1">
                <a:solidFill>
                  <a:schemeClr val="tx1"/>
                </a:solidFill>
                <a:latin typeface="Arial" charset="0"/>
                <a:ea typeface="MS PGothic" charset="0"/>
                <a:cs typeface="MS PGothic" charset="0"/>
              </a:defRPr>
            </a:lvl4pPr>
            <a:lvl5pPr marL="2057400" indent="-228600" defTabSz="931863" eaLnBrk="0" hangingPunct="0">
              <a:defRPr sz="2000" b="1">
                <a:solidFill>
                  <a:schemeClr val="tx1"/>
                </a:solidFill>
                <a:latin typeface="Arial" charset="0"/>
                <a:ea typeface="MS PGothic" charset="0"/>
                <a:cs typeface="MS PGothic" charset="0"/>
              </a:defRPr>
            </a:lvl5pPr>
            <a:lvl6pPr marL="2514600" indent="-228600" defTabSz="931863"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defTabSz="931863"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defTabSz="931863"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defTabSz="931863" eaLnBrk="0" fontAlgn="base" hangingPunct="0">
              <a:spcBef>
                <a:spcPct val="0"/>
              </a:spcBef>
              <a:spcAft>
                <a:spcPct val="0"/>
              </a:spcAft>
              <a:defRPr sz="2000" b="1">
                <a:solidFill>
                  <a:schemeClr val="tx1"/>
                </a:solidFill>
                <a:latin typeface="Arial" charset="0"/>
                <a:ea typeface="MS PGothic" charset="0"/>
                <a:cs typeface="MS PGothic" charset="0"/>
              </a:defRPr>
            </a:lvl9pPr>
          </a:lstStyle>
          <a:p>
            <a:fld id="{94B80433-60CA-CC47-9F2C-DD7F26AB1AF1}" type="slidenum">
              <a:rPr lang="en-US" sz="1200" b="0">
                <a:latin typeface="Times" charset="0"/>
              </a:rPr>
              <a:pPr/>
              <a:t>22</a:t>
            </a:fld>
            <a:endParaRPr lang="en-US" sz="1200" b="0">
              <a:latin typeface="Times" charset="0"/>
            </a:endParaRPr>
          </a:p>
        </p:txBody>
      </p:sp>
    </p:spTree>
    <p:extLst>
      <p:ext uri="{BB962C8B-B14F-4D97-AF65-F5344CB8AC3E}">
        <p14:creationId xmlns:p14="http://schemas.microsoft.com/office/powerpoint/2010/main" val="367264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23</a:t>
            </a:fld>
            <a:endParaRPr lang="en-US"/>
          </a:p>
        </p:txBody>
      </p:sp>
    </p:spTree>
    <p:extLst>
      <p:ext uri="{BB962C8B-B14F-4D97-AF65-F5344CB8AC3E}">
        <p14:creationId xmlns:p14="http://schemas.microsoft.com/office/powerpoint/2010/main" val="22967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26</a:t>
            </a:fld>
            <a:endParaRPr lang="en-US"/>
          </a:p>
        </p:txBody>
      </p:sp>
    </p:spTree>
    <p:extLst>
      <p:ext uri="{BB962C8B-B14F-4D97-AF65-F5344CB8AC3E}">
        <p14:creationId xmlns:p14="http://schemas.microsoft.com/office/powerpoint/2010/main" val="1464335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28</a:t>
            </a:fld>
            <a:endParaRPr lang="en-US" dirty="0"/>
          </a:p>
        </p:txBody>
      </p:sp>
    </p:spTree>
    <p:extLst>
      <p:ext uri="{BB962C8B-B14F-4D97-AF65-F5344CB8AC3E}">
        <p14:creationId xmlns:p14="http://schemas.microsoft.com/office/powerpoint/2010/main" val="323374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29</a:t>
            </a:fld>
            <a:endParaRPr lang="en-US" dirty="0"/>
          </a:p>
        </p:txBody>
      </p:sp>
    </p:spTree>
    <p:extLst>
      <p:ext uri="{BB962C8B-B14F-4D97-AF65-F5344CB8AC3E}">
        <p14:creationId xmlns:p14="http://schemas.microsoft.com/office/powerpoint/2010/main" val="3863582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This</a:t>
            </a:r>
            <a:r>
              <a:rPr lang="en-US" baseline="0" dirty="0"/>
              <a:t> is a </a:t>
            </a:r>
            <a:r>
              <a:rPr lang="en-US" b="1" baseline="0" dirty="0"/>
              <a:t>Safe Harbor Front </a:t>
            </a:r>
            <a:r>
              <a:rPr lang="en-US" baseline="0" dirty="0"/>
              <a:t>slide, one of two Safe Harbor Statement slides included in this template. </a:t>
            </a:r>
          </a:p>
          <a:p>
            <a:endParaRPr lang="en-US" baseline="0" dirty="0"/>
          </a:p>
          <a:p>
            <a:r>
              <a:rPr lang="en-US" dirty="0"/>
              <a:t>One of the Safe Harbor slides must be used if your presentation covers material affected by Oracle’s Revenue Recognition Policy </a:t>
            </a:r>
          </a:p>
          <a:p>
            <a:endParaRPr lang="en-US" dirty="0"/>
          </a:p>
          <a:p>
            <a:r>
              <a:rPr lang="en-US" dirty="0"/>
              <a:t>To learn more about this policy, e-mail: </a:t>
            </a:r>
            <a:r>
              <a:rPr lang="en-US" dirty="0">
                <a:hlinkClick r:id="rId3"/>
              </a:rPr>
              <a:t>Revrec-americasiebc_us@oracle.com </a:t>
            </a:r>
            <a:endParaRPr lang="en-US" dirty="0"/>
          </a:p>
          <a:p>
            <a:endParaRPr lang="en-US" dirty="0"/>
          </a:p>
          <a:p>
            <a:r>
              <a:rPr lang="en-US" sz="1100" kern="1200" dirty="0">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a:latin typeface="+mn-lt"/>
              <a:ea typeface="+mn-ea"/>
              <a:cs typeface="+mn-cs"/>
            </a:endParaRPr>
          </a:p>
          <a:p>
            <a:r>
              <a:rPr lang="en-US" sz="1100" u="sng" kern="1200" dirty="0">
                <a:latin typeface="+mn-lt"/>
                <a:ea typeface="+mn-ea"/>
                <a:cs typeface="+mn-cs"/>
                <a:hlinkClick r:id="rId4"/>
              </a:rPr>
              <a:t>http://my.oracle.com/site/fin/gfo/GlobalProcesses/cnt452504.pdf</a:t>
            </a:r>
            <a:endParaRPr lang="en-US" sz="1100" u="sng" kern="1200" dirty="0">
              <a:latin typeface="+mn-lt"/>
              <a:ea typeface="+mn-ea"/>
              <a:cs typeface="+mn-cs"/>
            </a:endParaRPr>
          </a:p>
          <a:p>
            <a:endParaRPr lang="en-US" sz="1100" u="sng" kern="1200" dirty="0">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30</a:t>
            </a:fld>
            <a:endParaRPr lang="en-US" dirty="0"/>
          </a:p>
        </p:txBody>
      </p:sp>
    </p:spTree>
    <p:extLst>
      <p:ext uri="{BB962C8B-B14F-4D97-AF65-F5344CB8AC3E}">
        <p14:creationId xmlns:p14="http://schemas.microsoft.com/office/powerpoint/2010/main" val="2126691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31</a:t>
            </a:fld>
            <a:endParaRPr lang="en-US" dirty="0"/>
          </a:p>
        </p:txBody>
      </p:sp>
    </p:spTree>
    <p:extLst>
      <p:ext uri="{BB962C8B-B14F-4D97-AF65-F5344CB8AC3E}">
        <p14:creationId xmlns:p14="http://schemas.microsoft.com/office/powerpoint/2010/main" val="2887884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32</a:t>
            </a:fld>
            <a:endParaRPr lang="en-US" dirty="0"/>
          </a:p>
        </p:txBody>
      </p:sp>
    </p:spTree>
    <p:extLst>
      <p:ext uri="{BB962C8B-B14F-4D97-AF65-F5344CB8AC3E}">
        <p14:creationId xmlns:p14="http://schemas.microsoft.com/office/powerpoint/2010/main" val="3478586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33</a:t>
            </a:fld>
            <a:endParaRPr lang="en-US" dirty="0"/>
          </a:p>
        </p:txBody>
      </p:sp>
    </p:spTree>
    <p:extLst>
      <p:ext uri="{BB962C8B-B14F-4D97-AF65-F5344CB8AC3E}">
        <p14:creationId xmlns:p14="http://schemas.microsoft.com/office/powerpoint/2010/main" val="1998226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547484D-B1D5-4B7E-9161-FC541A4FA282}" type="slidenum">
              <a:rPr lang="en-US" smtClean="0"/>
              <a:pPr>
                <a:defRPr/>
              </a:pPr>
              <a:t>34</a:t>
            </a:fld>
            <a:endParaRPr lang="en-US" dirty="0"/>
          </a:p>
        </p:txBody>
      </p:sp>
    </p:spTree>
    <p:extLst>
      <p:ext uri="{BB962C8B-B14F-4D97-AF65-F5344CB8AC3E}">
        <p14:creationId xmlns:p14="http://schemas.microsoft.com/office/powerpoint/2010/main" val="1805907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37</a:t>
            </a:fld>
            <a:endParaRPr lang="en-US" dirty="0"/>
          </a:p>
        </p:txBody>
      </p:sp>
    </p:spTree>
    <p:extLst>
      <p:ext uri="{BB962C8B-B14F-4D97-AF65-F5344CB8AC3E}">
        <p14:creationId xmlns:p14="http://schemas.microsoft.com/office/powerpoint/2010/main" val="366068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E82501-53DA-4152-84B0-51135B15EEA8}" type="slidenum">
              <a:rPr lang="en-US" smtClean="0"/>
              <a:pPr/>
              <a:t>39</a:t>
            </a:fld>
            <a:endParaRPr lang="en-US"/>
          </a:p>
        </p:txBody>
      </p:sp>
    </p:spTree>
    <p:extLst>
      <p:ext uri="{BB962C8B-B14F-4D97-AF65-F5344CB8AC3E}">
        <p14:creationId xmlns:p14="http://schemas.microsoft.com/office/powerpoint/2010/main" val="289292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43</a:t>
            </a:fld>
            <a:endParaRPr lang="en-US" dirty="0">
              <a:solidFill>
                <a:prstClr val="black"/>
              </a:solidFill>
              <a:latin typeface="Calibri"/>
            </a:endParaRPr>
          </a:p>
        </p:txBody>
      </p:sp>
    </p:spTree>
    <p:extLst>
      <p:ext uri="{BB962C8B-B14F-4D97-AF65-F5344CB8AC3E}">
        <p14:creationId xmlns:p14="http://schemas.microsoft.com/office/powerpoint/2010/main" val="1935058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44</a:t>
            </a:fld>
            <a:endParaRPr lang="en-US" dirty="0">
              <a:solidFill>
                <a:prstClr val="black"/>
              </a:solidFill>
              <a:latin typeface="Calibri"/>
            </a:endParaRPr>
          </a:p>
        </p:txBody>
      </p:sp>
    </p:spTree>
    <p:extLst>
      <p:ext uri="{BB962C8B-B14F-4D97-AF65-F5344CB8AC3E}">
        <p14:creationId xmlns:p14="http://schemas.microsoft.com/office/powerpoint/2010/main" val="103081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sz="2000"/>
              <a:t>How to ignore blocks based on the values of any column?</a:t>
            </a:r>
          </a:p>
          <a:p>
            <a:pPr lvl="1"/>
            <a:r>
              <a:rPr lang="en-US" sz="1800"/>
              <a:t>Without introducing overhead</a:t>
            </a:r>
          </a:p>
          <a:p>
            <a:pPr lvl="1"/>
            <a:r>
              <a:rPr lang="en-US" sz="1800"/>
              <a:t>Hint: partition/indexing help with only 1 column</a:t>
            </a:r>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45</a:t>
            </a:fld>
            <a:endParaRPr lang="en-US" dirty="0">
              <a:solidFill>
                <a:prstClr val="black"/>
              </a:solidFill>
              <a:latin typeface="Calibri"/>
            </a:endParaRPr>
          </a:p>
        </p:txBody>
      </p:sp>
    </p:spTree>
    <p:extLst>
      <p:ext uri="{BB962C8B-B14F-4D97-AF65-F5344CB8AC3E}">
        <p14:creationId xmlns:p14="http://schemas.microsoft.com/office/powerpoint/2010/main" val="1757792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46</a:t>
            </a:fld>
            <a:endParaRPr lang="en-US" dirty="0">
              <a:solidFill>
                <a:prstClr val="black"/>
              </a:solidFill>
              <a:latin typeface="Calibri"/>
            </a:endParaRPr>
          </a:p>
        </p:txBody>
      </p:sp>
    </p:spTree>
    <p:extLst>
      <p:ext uri="{BB962C8B-B14F-4D97-AF65-F5344CB8AC3E}">
        <p14:creationId xmlns:p14="http://schemas.microsoft.com/office/powerpoint/2010/main" val="283545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3423500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49</a:t>
            </a:fld>
            <a:endParaRPr lang="en-US" dirty="0">
              <a:solidFill>
                <a:prstClr val="black"/>
              </a:solidFill>
              <a:latin typeface="Calibri"/>
            </a:endParaRPr>
          </a:p>
        </p:txBody>
      </p:sp>
    </p:spTree>
    <p:extLst>
      <p:ext uri="{BB962C8B-B14F-4D97-AF65-F5344CB8AC3E}">
        <p14:creationId xmlns:p14="http://schemas.microsoft.com/office/powerpoint/2010/main" val="100981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58</a:t>
            </a:fld>
            <a:endParaRPr lang="en-US" dirty="0"/>
          </a:p>
        </p:txBody>
      </p:sp>
    </p:spTree>
    <p:extLst>
      <p:ext uri="{BB962C8B-B14F-4D97-AF65-F5344CB8AC3E}">
        <p14:creationId xmlns:p14="http://schemas.microsoft.com/office/powerpoint/2010/main" val="1547458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buClr>
                <a:srgbClr val="4F81BD"/>
              </a:buClr>
              <a:defRPr/>
            </a:pPr>
            <a:fld id="{19265B93-3A30-4164-827F-C1058D835231}" type="slidenum">
              <a:rPr lang="en-US" smtClean="0">
                <a:solidFill>
                  <a:prstClr val="black"/>
                </a:solidFill>
              </a:rPr>
              <a:pPr>
                <a:buClr>
                  <a:srgbClr val="4F81BD"/>
                </a:buClr>
                <a:defRPr/>
              </a:pPr>
              <a:t>65</a:t>
            </a:fld>
            <a:endParaRPr lang="en-US">
              <a:solidFill>
                <a:prstClr val="black"/>
              </a:solidFill>
            </a:endParaRPr>
          </a:p>
        </p:txBody>
      </p:sp>
    </p:spTree>
    <p:extLst>
      <p:ext uri="{BB962C8B-B14F-4D97-AF65-F5344CB8AC3E}">
        <p14:creationId xmlns:p14="http://schemas.microsoft.com/office/powerpoint/2010/main" val="3968668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3440578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68</a:t>
            </a:fld>
            <a:endParaRPr lang="en-US" dirty="0"/>
          </a:p>
        </p:txBody>
      </p:sp>
    </p:spTree>
    <p:extLst>
      <p:ext uri="{BB962C8B-B14F-4D97-AF65-F5344CB8AC3E}">
        <p14:creationId xmlns:p14="http://schemas.microsoft.com/office/powerpoint/2010/main" val="426935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70</a:t>
            </a:fld>
            <a:endParaRPr lang="uk-UA" dirty="0"/>
          </a:p>
        </p:txBody>
      </p:sp>
    </p:spTree>
    <p:extLst>
      <p:ext uri="{BB962C8B-B14F-4D97-AF65-F5344CB8AC3E}">
        <p14:creationId xmlns:p14="http://schemas.microsoft.com/office/powerpoint/2010/main" val="2080760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71</a:t>
            </a:fld>
            <a:endParaRPr lang="en-US" dirty="0"/>
          </a:p>
        </p:txBody>
      </p:sp>
    </p:spTree>
    <p:extLst>
      <p:ext uri="{BB962C8B-B14F-4D97-AF65-F5344CB8AC3E}">
        <p14:creationId xmlns:p14="http://schemas.microsoft.com/office/powerpoint/2010/main" val="482887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Yes. When a customer brings a Database Enterprise Edition license entitlement to Oracle PaaS, they are granted the rights to use Diagnostics Pack, Tuning Pack, Data Masking and Subsetting Pack, and Real Application Testing without having on-premises license entitlements for those Database Options. Database BYOL to PaaS customers also have access to TDE and HCC. This a significant advantage for customers who BYOL to Oracle PaaS versus AWS IaaS or AWS RDS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72</a:t>
            </a:fld>
            <a:endParaRPr lang="uk-UA" dirty="0"/>
          </a:p>
        </p:txBody>
      </p:sp>
    </p:spTree>
    <p:extLst>
      <p:ext uri="{BB962C8B-B14F-4D97-AF65-F5344CB8AC3E}">
        <p14:creationId xmlns:p14="http://schemas.microsoft.com/office/powerpoint/2010/main" val="956853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3" name="Notes Placeholder 2"/>
          <p:cNvSpPr>
            <a:spLocks noGrp="1"/>
          </p:cNvSpPr>
          <p:nvPr>
            <p:ph type="body" idx="1"/>
          </p:nvPr>
        </p:nvSpPr>
        <p:spPr/>
        <p:txBody>
          <a:bodyPr>
            <a:normAutofit fontScale="55000" lnSpcReduction="20000"/>
          </a:bodyPr>
          <a:lstStyle/>
          <a:p>
            <a:r>
              <a:rPr lang="en-US" dirty="0"/>
              <a:t>Banks (</a:t>
            </a:r>
            <a:r>
              <a:rPr lang="en-US" dirty="0" err="1"/>
              <a:t>Reibanks</a:t>
            </a:r>
            <a:r>
              <a:rPr lang="en-US" dirty="0"/>
              <a:t> list)</a:t>
            </a:r>
          </a:p>
          <a:p>
            <a:r>
              <a:rPr lang="en-US" dirty="0"/>
              <a:t>ICBC</a:t>
            </a:r>
          </a:p>
          <a:p>
            <a:r>
              <a:rPr lang="en-US" dirty="0"/>
              <a:t>HSBC</a:t>
            </a:r>
          </a:p>
          <a:p>
            <a:r>
              <a:rPr lang="en-US" dirty="0"/>
              <a:t>CCBC</a:t>
            </a:r>
          </a:p>
          <a:p>
            <a:r>
              <a:rPr lang="en-US" dirty="0"/>
              <a:t>BNP</a:t>
            </a:r>
          </a:p>
          <a:p>
            <a:r>
              <a:rPr lang="en-US" dirty="0"/>
              <a:t>JPMC</a:t>
            </a:r>
          </a:p>
          <a:p>
            <a:r>
              <a:rPr lang="en-US" dirty="0"/>
              <a:t>Ag</a:t>
            </a:r>
            <a:r>
              <a:rPr lang="en-US" baseline="0" dirty="0"/>
              <a:t> Bank of China</a:t>
            </a:r>
          </a:p>
          <a:p>
            <a:r>
              <a:rPr lang="en-US" baseline="0" dirty="0"/>
              <a:t>Bank of China</a:t>
            </a:r>
          </a:p>
          <a:p>
            <a:r>
              <a:rPr lang="en-US" baseline="0" dirty="0"/>
              <a:t>Credit </a:t>
            </a:r>
            <a:r>
              <a:rPr lang="en-US" baseline="0" dirty="0" err="1"/>
              <a:t>Agricole</a:t>
            </a:r>
            <a:endParaRPr lang="en-US" baseline="0" dirty="0"/>
          </a:p>
          <a:p>
            <a:r>
              <a:rPr lang="en-US" baseline="0" dirty="0"/>
              <a:t>Barclays</a:t>
            </a:r>
          </a:p>
          <a:p>
            <a:r>
              <a:rPr lang="en-US" baseline="0" dirty="0"/>
              <a:t>Deutsche Bank</a:t>
            </a:r>
          </a:p>
          <a:p>
            <a:r>
              <a:rPr lang="en-US" baseline="0" dirty="0"/>
              <a:t>JPMC</a:t>
            </a:r>
          </a:p>
          <a:p>
            <a:endParaRPr lang="en-US" baseline="0" dirty="0"/>
          </a:p>
          <a:p>
            <a:r>
              <a:rPr lang="en-US" baseline="0" dirty="0"/>
              <a:t>Retailers (Forbes list)</a:t>
            </a:r>
          </a:p>
          <a:p>
            <a:r>
              <a:rPr lang="en-US" baseline="0" dirty="0" err="1"/>
              <a:t>Walmart</a:t>
            </a:r>
            <a:endParaRPr lang="en-US" baseline="0" dirty="0"/>
          </a:p>
          <a:p>
            <a:r>
              <a:rPr lang="en-US" baseline="0" dirty="0"/>
              <a:t>CVS</a:t>
            </a:r>
          </a:p>
          <a:p>
            <a:r>
              <a:rPr lang="en-US" baseline="0" dirty="0"/>
              <a:t>Home Depot</a:t>
            </a:r>
          </a:p>
          <a:p>
            <a:r>
              <a:rPr lang="en-US" baseline="0" dirty="0"/>
              <a:t>Walgreens</a:t>
            </a:r>
          </a:p>
          <a:p>
            <a:r>
              <a:rPr lang="en-US" baseline="0" dirty="0"/>
              <a:t>Target </a:t>
            </a:r>
          </a:p>
          <a:p>
            <a:r>
              <a:rPr lang="en-US" baseline="0" dirty="0"/>
              <a:t>Costco</a:t>
            </a:r>
          </a:p>
          <a:p>
            <a:r>
              <a:rPr lang="en-US" baseline="0" dirty="0"/>
              <a:t>Carrefour</a:t>
            </a:r>
          </a:p>
          <a:p>
            <a:r>
              <a:rPr lang="en-US" baseline="0" dirty="0"/>
              <a:t>Tesco</a:t>
            </a:r>
          </a:p>
          <a:p>
            <a:endParaRPr lang="en-US" baseline="0" dirty="0"/>
          </a:p>
          <a:p>
            <a:r>
              <a:rPr lang="en-US" baseline="0" dirty="0" err="1"/>
              <a:t>Telcos</a:t>
            </a:r>
            <a:r>
              <a:rPr lang="en-US" baseline="0" dirty="0"/>
              <a:t> (GSMA list)</a:t>
            </a:r>
          </a:p>
          <a:p>
            <a:r>
              <a:rPr lang="en-US" baseline="0" dirty="0"/>
              <a:t>China Mobile</a:t>
            </a:r>
          </a:p>
          <a:p>
            <a:r>
              <a:rPr lang="en-US" baseline="0" dirty="0"/>
              <a:t>Vodafone Group</a:t>
            </a:r>
          </a:p>
          <a:p>
            <a:r>
              <a:rPr lang="en-US" baseline="0" dirty="0"/>
              <a:t>China Unicom</a:t>
            </a:r>
          </a:p>
          <a:p>
            <a:r>
              <a:rPr lang="en-US" baseline="0" dirty="0" err="1"/>
              <a:t>Telefonica</a:t>
            </a:r>
            <a:r>
              <a:rPr lang="en-US" baseline="0" dirty="0"/>
              <a:t> Group</a:t>
            </a:r>
          </a:p>
          <a:p>
            <a:r>
              <a:rPr lang="en-US" baseline="0" dirty="0"/>
              <a:t>America </a:t>
            </a:r>
            <a:r>
              <a:rPr lang="en-US" baseline="0" dirty="0" err="1"/>
              <a:t>Movil</a:t>
            </a:r>
            <a:r>
              <a:rPr lang="en-US" baseline="0" dirty="0"/>
              <a:t> Group</a:t>
            </a:r>
          </a:p>
          <a:p>
            <a:r>
              <a:rPr lang="en-US" baseline="0" dirty="0"/>
              <a:t>Orange</a:t>
            </a:r>
          </a:p>
          <a:p>
            <a:r>
              <a:rPr lang="en-US" baseline="0" dirty="0"/>
              <a:t>AT&amp;T</a:t>
            </a:r>
          </a:p>
          <a:p>
            <a:r>
              <a:rPr lang="en-US" baseline="0" dirty="0"/>
              <a:t>China Telecom</a:t>
            </a:r>
          </a:p>
          <a:p>
            <a:r>
              <a:rPr lang="en-US" baseline="0" dirty="0" err="1"/>
              <a:t>Airtel</a:t>
            </a:r>
            <a:endParaRPr lang="en-US" baseline="0" dirty="0"/>
          </a:p>
          <a:p>
            <a:r>
              <a:rPr lang="en-US" baseline="0" dirty="0"/>
              <a:t>SingTel</a:t>
            </a:r>
          </a:p>
          <a:p>
            <a:r>
              <a:rPr lang="en-US" baseline="0" dirty="0" err="1"/>
              <a:t>Axiata</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12380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lang="en-US" sz="1800" dirty="0"/>
              <a:t>Residency</a:t>
            </a:r>
            <a:r>
              <a:rPr lang="en-US" sz="1800" baseline="0" dirty="0"/>
              <a:t> laws </a:t>
            </a:r>
            <a:r>
              <a:rPr lang="en-US" sz="1800" dirty="0"/>
              <a:t>that require data to be stored within a corporate entity or a political territory, and not in a public cloud data center</a:t>
            </a:r>
          </a:p>
          <a:p>
            <a:pPr marL="0" marR="0" lvl="1" indent="0" algn="l" defTabSz="914400" rtl="0" eaLnBrk="1" fontAlgn="auto" latinLnBrk="0" hangingPunct="1">
              <a:lnSpc>
                <a:spcPct val="100000"/>
              </a:lnSpc>
              <a:spcBef>
                <a:spcPts val="600"/>
              </a:spcBef>
              <a:spcAft>
                <a:spcPts val="0"/>
              </a:spcAft>
              <a:buClrTx/>
              <a:buSzTx/>
              <a:buFontTx/>
              <a:buNone/>
              <a:tabLst/>
              <a:defRPr/>
            </a:pPr>
            <a:r>
              <a:rPr lang="en-US" sz="1800" dirty="0"/>
              <a:t>Agility, simplicity, elasticity, and subscription based benefits of a database cloud</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73</a:t>
            </a:fld>
            <a:endParaRPr lang="uk-UA" dirty="0"/>
          </a:p>
        </p:txBody>
      </p:sp>
    </p:spTree>
    <p:extLst>
      <p:ext uri="{BB962C8B-B14F-4D97-AF65-F5344CB8AC3E}">
        <p14:creationId xmlns:p14="http://schemas.microsoft.com/office/powerpoint/2010/main" val="8638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74</a:t>
            </a:fld>
            <a:endParaRPr lang="en-US" dirty="0"/>
          </a:p>
        </p:txBody>
      </p:sp>
    </p:spTree>
    <p:extLst>
      <p:ext uri="{BB962C8B-B14F-4D97-AF65-F5344CB8AC3E}">
        <p14:creationId xmlns:p14="http://schemas.microsoft.com/office/powerpoint/2010/main" val="3991295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75</a:t>
            </a:fld>
            <a:endParaRPr lang="en-US" dirty="0"/>
          </a:p>
        </p:txBody>
      </p:sp>
    </p:spTree>
    <p:extLst>
      <p:ext uri="{BB962C8B-B14F-4D97-AF65-F5344CB8AC3E}">
        <p14:creationId xmlns:p14="http://schemas.microsoft.com/office/powerpoint/2010/main" val="1242756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baseline="0" dirty="0"/>
          </a:p>
          <a:p>
            <a:endParaRPr lang="en-US" dirty="0"/>
          </a:p>
        </p:txBody>
      </p:sp>
      <p:sp>
        <p:nvSpPr>
          <p:cNvPr id="4" name="Footer Placeholder 3"/>
          <p:cNvSpPr>
            <a:spLocks noGrp="1"/>
          </p:cNvSpPr>
          <p:nvPr>
            <p:ph type="ftr" sz="quarter" idx="10"/>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1"/>
          </p:nvPr>
        </p:nvSpPr>
        <p:spPr/>
        <p:txBody>
          <a:bodyPr/>
          <a:lstStyle/>
          <a:p>
            <a:fld id="{8C72D9AE-7182-4680-8F79-479C4181FF08}"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8</a:t>
            </a:fld>
            <a:endParaRPr lang="en-US" dirty="0"/>
          </a:p>
        </p:txBody>
      </p:sp>
    </p:spTree>
    <p:extLst>
      <p:ext uri="{BB962C8B-B14F-4D97-AF65-F5344CB8AC3E}">
        <p14:creationId xmlns:p14="http://schemas.microsoft.com/office/powerpoint/2010/main" val="190330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sz="800"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a:t>
            </a:fld>
            <a:endParaRPr lang="en-US"/>
          </a:p>
        </p:txBody>
      </p:sp>
    </p:spTree>
    <p:extLst>
      <p:ext uri="{BB962C8B-B14F-4D97-AF65-F5344CB8AC3E}">
        <p14:creationId xmlns:p14="http://schemas.microsoft.com/office/powerpoint/2010/main" val="357778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2631904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5FA82482-3AB3-4BBA-B467-75FE3552122C}" type="datetime1">
              <a:rPr lang="en-US" smtClean="0"/>
              <a:pPr/>
              <a:t>7/13/18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9" name="Picture 8" descr="Oracle logo in white on red staging background"/>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2251" y="-4221"/>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8E06F623-0A72-4EAC-BDFA-B55BF95E5ABF}" type="datetime1">
              <a:rPr lang="en-US" smtClean="0"/>
              <a:pPr/>
              <a:t>7/13/18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6C14E6-D2FE-4949-A99F-587016440C05}"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AC2783F-D118-4044-8149-A3DE27CBFF71}"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CA3DAF7-6D4E-4EC1-94C9-B6D1F9712916}"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85AA46D6-1724-46AF-8DC7-A0F81F2CA533}"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E05C2-2DF7-46B8-ACBE-3FD1D334191E}"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grpSp>
        <p:nvGrpSpPr>
          <p:cNvPr id="12" name="Group 11"/>
          <p:cNvGrpSpPr/>
          <p:nvPr userDrawn="1"/>
        </p:nvGrpSpPr>
        <p:grpSpPr>
          <a:xfrm>
            <a:off x="4189412" y="1524001"/>
            <a:ext cx="3810000" cy="4260112"/>
            <a:chOff x="4189412" y="1524000"/>
            <a:chExt cx="3810000" cy="441960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FE0276-2540-43B0-84C5-AC6D609926CF}"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86C8ED-EAB0-4A53-A327-BA67C271562F}"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255DBCC-4254-4A10-A45F-0BB521F47073}"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A0E65287-3545-441A-8D0F-C7E15A8C7C56}"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email">
            <a:lum bright="-59000"/>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FEF6FEEF-BC35-4890-A63C-E583C8F80A74}" type="datetime1">
              <a:rPr lang="en-US" smtClean="0"/>
              <a:pPr/>
              <a:t>7/13/18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2017,</a:t>
            </a:r>
            <a:r>
              <a:rPr sz="850" dirty="0">
                <a:solidFill>
                  <a:srgbClr val="5F5F5F"/>
                </a:solidFill>
              </a:rPr>
              <a:t> Oracle and/or its affiliates. All rights reserved.  |</a:t>
            </a:r>
          </a:p>
        </p:txBody>
      </p:sp>
      <p:pic>
        <p:nvPicPr>
          <p:cNvPr id="10" name="Picture 9"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A24345-B66C-47B0-BA83-8A3A21A5CD06}" type="datetime1">
              <a:rPr lang="en-US" smtClean="0"/>
              <a:pPr/>
              <a:t>7/13/18</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814D6A-D737-498A-B1B4-4F9A3F3B7F4A}" type="datetime1">
              <a:rPr lang="en-US" smtClean="0"/>
              <a:pPr/>
              <a:t>7/13/18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AD9125C-16F1-46F0-8AF5-3904B8A63957}" type="datetime1">
              <a:rPr lang="en-US" smtClean="0"/>
              <a:pPr/>
              <a:t>7/13/18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D3B40-9C0A-4B0E-AAD1-B4532AC9F803}" type="datetime1">
              <a:rPr lang="en-US" smtClean="0"/>
              <a:pPr/>
              <a:t>7/13/18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569384-BB91-4C15-B3EA-87611877813D}"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377DFF-38DF-4468-81AC-F6219C741A7D}"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357E9-B841-48BF-90E1-5604648F75DB}"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9E95565-1175-4633-9CA9-48D075D555D2}"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932E1062-C612-4AD9-9CF7-3C463FD2DB5E}"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AC178DF0-0446-4C45-808C-B727742E8ECC}"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A5F9AA8A-1C03-4873-8769-F61B20BFD5FE}" type="datetime1">
              <a:rPr lang="en-US" smtClean="0"/>
              <a:pPr/>
              <a:t>7/13/18</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1" name="Picture 10"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5" name="Date Placeholder 4"/>
          <p:cNvSpPr>
            <a:spLocks noGrp="1"/>
          </p:cNvSpPr>
          <p:nvPr>
            <p:ph type="dt" sz="half" idx="10"/>
          </p:nvPr>
        </p:nvSpPr>
        <p:spPr/>
        <p:txBody>
          <a:bodyPr/>
          <a:lstStyle/>
          <a:p>
            <a:fld id="{038A8091-91D3-4DEF-BAB2-6ABA5BB9B544}"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282AD165-D565-40A1-8E16-B3F0C670331E}" type="datetime1">
              <a:rPr lang="en-US" smtClean="0"/>
              <a:pPr/>
              <a:t>7/13/18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0815DC88-E76D-4703-AF01-1F4E84760C3C}" type="datetime1">
              <a:rPr lang="en-US" smtClean="0"/>
              <a:pPr/>
              <a:t>7/13/18</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a:t>XX</a:t>
            </a:r>
          </a:p>
        </p:txBody>
      </p:sp>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374821-E32E-45A6-B498-8579A55A1749}" type="datetime1">
              <a:rPr lang="en-US" smtClean="0"/>
              <a:pPr/>
              <a:t>7/13/18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9F38B-8D86-4981-B41E-5E04FB6CB0E4}" type="datetime1">
              <a:rPr lang="en-US" smtClean="0"/>
              <a:pPr/>
              <a:t>7/13/18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FE68DFEB-B940-437E-94EB-F71E3A6A04D7}" type="datetime1">
              <a:rPr lang="en-US" smtClean="0"/>
              <a:pPr/>
              <a:t>7/13/18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B2D593-8802-44AB-A923-39254F32F698}" type="datetime1">
              <a:rPr lang="en-US" smtClean="0"/>
              <a:pPr/>
              <a:t>7/13/18</a:t>
            </a:fld>
            <a:endParaRPr lang="en-US"/>
          </a:p>
        </p:txBody>
      </p:sp>
      <p:sp>
        <p:nvSpPr>
          <p:cNvPr id="5" name="Footer Placeholder 4"/>
          <p:cNvSpPr>
            <a:spLocks noGrp="1"/>
          </p:cNvSpPr>
          <p:nvPr>
            <p:ph type="ftr" sz="quarter" idx="11"/>
          </p:nvPr>
        </p:nvSpPr>
        <p:spPr/>
        <p:txBody>
          <a:bodyPr/>
          <a:lstStyle/>
          <a:p>
            <a:r>
              <a:rPr lang="en-US"/>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2B08607-045A-429A-860E-42DB22DFA6AF}" type="datetime1">
              <a:rPr lang="en-US" smtClean="0"/>
              <a:pPr/>
              <a:t>7/13/18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1433" t="2303" r="1332" b="2218"/>
          <a:stretch/>
        </p:blipFill>
        <p:spPr>
          <a:xfrm>
            <a:off x="25399" y="12699"/>
            <a:ext cx="12166601" cy="6845301"/>
          </a:xfrm>
          <a:prstGeom prst="rect">
            <a:avLst/>
          </a:prstGeom>
        </p:spPr>
      </p:pic>
      <p:grpSp>
        <p:nvGrpSpPr>
          <p:cNvPr id="2" name="Group 6"/>
          <p:cNvGrpSpPr>
            <a:grpSpLocks/>
          </p:cNvGrpSpPr>
          <p:nvPr userDrawn="1"/>
        </p:nvGrpSpPr>
        <p:grpSpPr bwMode="auto">
          <a:xfrm>
            <a:off x="0" y="0"/>
            <a:ext cx="12188825" cy="6858000"/>
            <a:chOff x="-287" y="0"/>
            <a:chExt cx="12189399" cy="6858000"/>
          </a:xfrm>
        </p:grpSpPr>
        <p:sp>
          <p:nvSpPr>
            <p:cNvPr id="11" name="Rectangle 10"/>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dirty="0">
                <a:solidFill>
                  <a:srgbClr val="FFFFFF"/>
                </a:solidFill>
              </a:endParaRPr>
            </a:p>
          </p:txBody>
        </p:sp>
        <p:sp>
          <p:nvSpPr>
            <p:cNvPr id="12" name="Rectangle 11"/>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dirty="0">
                <a:solidFill>
                  <a:srgbClr val="FFFFFF"/>
                </a:solidFill>
              </a:endParaRPr>
            </a:p>
          </p:txBody>
        </p:sp>
        <p:sp>
          <p:nvSpPr>
            <p:cNvPr id="13" name="Rectangle 12"/>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dirty="0">
                <a:solidFill>
                  <a:srgbClr val="FFFFFF"/>
                </a:solidFill>
              </a:endParaRPr>
            </a:p>
          </p:txBody>
        </p:sp>
        <p:sp>
          <p:nvSpPr>
            <p:cNvPr id="14" name="Rectangle 13"/>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dirty="0">
                <a:solidFill>
                  <a:srgbClr val="FFFFFF"/>
                </a:solidFill>
              </a:endParaRPr>
            </a:p>
          </p:txBody>
        </p:sp>
      </p:grpSp>
      <p:sp>
        <p:nvSpPr>
          <p:cNvPr id="7" name="Title 6"/>
          <p:cNvSpPr>
            <a:spLocks noGrp="1"/>
          </p:cNvSpPr>
          <p:nvPr>
            <p:ph type="title"/>
          </p:nvPr>
        </p:nvSpPr>
        <p:spPr/>
        <p:txBody>
          <a:bodyPr/>
          <a:lstStyle/>
          <a:p>
            <a:r>
              <a:rPr lang="en-US"/>
              <a:t>Click to edit Master title style</a:t>
            </a:r>
            <a:endParaRPr dirty="0"/>
          </a:p>
        </p:txBody>
      </p:sp>
      <p:pic>
        <p:nvPicPr>
          <p:cNvPr id="15" name="Picture 18" descr="1.5X red tab for PPT.png"/>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ltGray">
          <a:xfrm>
            <a:off x="531813" y="6269038"/>
            <a:ext cx="1609725" cy="588962"/>
          </a:xfrm>
          <a:prstGeom prst="rect">
            <a:avLst/>
          </a:prstGeom>
          <a:noFill/>
          <a:ln w="9525">
            <a:noFill/>
            <a:miter lim="800000"/>
            <a:headEnd/>
            <a:tailEnd/>
          </a:ln>
        </p:spPr>
      </p:pic>
      <p:sp>
        <p:nvSpPr>
          <p:cNvPr id="16"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pic>
        <p:nvPicPr>
          <p:cNvPr id="17" name="Picture 16" descr="Oracle logo in white on red staging background"/>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25051" y="6263640"/>
            <a:ext cx="1625138" cy="594360"/>
          </a:xfrm>
          <a:prstGeom prst="rect">
            <a:avLst/>
          </a:prstGeom>
        </p:spPr>
      </p:pic>
    </p:spTree>
    <p:extLst>
      <p:ext uri="{BB962C8B-B14F-4D97-AF65-F5344CB8AC3E}">
        <p14:creationId xmlns:p14="http://schemas.microsoft.com/office/powerpoint/2010/main" val="180188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C0281661-6806-43F1-9B96-5A317B719C13}" type="datetime1">
              <a:rPr lang="en-US" smtClean="0"/>
              <a:pPr/>
              <a:t>7/13/18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18351FD-E15C-4C31-91DB-04D6C28F4499}" type="datetime1">
              <a:rPr lang="en-US" smtClean="0"/>
              <a:pPr/>
              <a:t>7/13/18</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text</a:t>
            </a:r>
          </a:p>
        </p:txBody>
      </p:sp>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2016,</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E3F1D033-74F1-4AA6-9786-97C4DE218B09}" type="datetime1">
              <a:rPr lang="en-US" smtClean="0"/>
              <a:pPr/>
              <a:t>7/13/18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5188397C-E6A0-4D9B-A916-47DE584754C9}" type="datetime1">
              <a:rPr lang="en-US" smtClean="0"/>
              <a:pPr/>
              <a:t>7/13/18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24A58DF5-2B1D-4ED6-A1DF-F63D9B6F5AEF}" type="datetime1">
              <a:rPr lang="en-US" smtClean="0"/>
              <a:pPr/>
              <a:t>7/13/18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AC4D0E-D4F7-4784-B290-044E82F8C2E2}" type="datetime1">
              <a:rPr lang="en-US" smtClean="0"/>
              <a:pPr/>
              <a:t>7/13/18</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29F998C-35AA-4914-84EA-17D6863A09C7}" type="datetime1">
              <a:rPr lang="en-US" smtClean="0"/>
              <a:pPr/>
              <a:t>7/13/18</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lang="en-US" sz="850" dirty="0">
                <a:solidFill>
                  <a:schemeClr val="tx1"/>
                </a:solidFill>
              </a:rPr>
              <a:t>2017,</a:t>
            </a:r>
            <a:r>
              <a:rPr sz="850" dirty="0">
                <a:solidFill>
                  <a:schemeClr val="tx1"/>
                </a:solidFill>
              </a:rPr>
              <a:t> Oracle and/or its affiliates. All rights reserved.  |</a:t>
            </a:r>
          </a:p>
        </p:txBody>
      </p:sp>
      <p:pic>
        <p:nvPicPr>
          <p:cNvPr id="16" name="Picture 15" descr="Oracle logo in white on red staging background"/>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3"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3.jpe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jpeg"/><Relationship Id="rId10" Type="http://schemas.openxmlformats.org/officeDocument/2006/relationships/image" Target="../media/image83.jpeg"/><Relationship Id="rId4" Type="http://schemas.openxmlformats.org/officeDocument/2006/relationships/image" Target="../media/image77.png"/><Relationship Id="rId9" Type="http://schemas.openxmlformats.org/officeDocument/2006/relationships/image" Target="../media/image82.png"/></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1.xml"/><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png"/></Relationships>
</file>

<file path=ppt/slides/_rels/slide1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03.png"/><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03.png"/><Relationship Id="rId4" Type="http://schemas.openxmlformats.org/officeDocument/2006/relationships/image" Target="../media/image105.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03.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03.png"/><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16.pn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20.e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jpeg"/><Relationship Id="rId26" Type="http://schemas.openxmlformats.org/officeDocument/2006/relationships/image" Target="../media/image43.png"/><Relationship Id="rId3" Type="http://schemas.openxmlformats.org/officeDocument/2006/relationships/image" Target="../media/image20.jpeg"/><Relationship Id="rId21" Type="http://schemas.openxmlformats.org/officeDocument/2006/relationships/image" Target="../media/image38.gif"/><Relationship Id="rId34" Type="http://schemas.openxmlformats.org/officeDocument/2006/relationships/image" Target="../media/image51.png"/><Relationship Id="rId7" Type="http://schemas.openxmlformats.org/officeDocument/2006/relationships/image" Target="../media/image24.jpe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33.tiff"/><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jpeg"/><Relationship Id="rId28" Type="http://schemas.openxmlformats.org/officeDocument/2006/relationships/image" Target="../media/image45.png"/><Relationship Id="rId36" Type="http://schemas.openxmlformats.org/officeDocument/2006/relationships/image" Target="../media/image53.gif"/><Relationship Id="rId10" Type="http://schemas.openxmlformats.org/officeDocument/2006/relationships/image" Target="../media/image27.png"/><Relationship Id="rId19" Type="http://schemas.openxmlformats.org/officeDocument/2006/relationships/image" Target="../media/image36.jpeg"/><Relationship Id="rId31" Type="http://schemas.openxmlformats.org/officeDocument/2006/relationships/image" Target="../media/image48.png"/><Relationship Id="rId4" Type="http://schemas.openxmlformats.org/officeDocument/2006/relationships/image" Target="../media/image21.jpe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8"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 Id="rId4" Type="http://schemas.openxmlformats.org/officeDocument/2006/relationships/image" Target="../media/image13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jpeg"/><Relationship Id="rId7" Type="http://schemas.openxmlformats.org/officeDocument/2006/relationships/image" Target="../media/image13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35.jpeg"/><Relationship Id="rId5" Type="http://schemas.openxmlformats.org/officeDocument/2006/relationships/image" Target="../media/image134.png"/><Relationship Id="rId4" Type="http://schemas.openxmlformats.org/officeDocument/2006/relationships/image" Target="../media/image133.jpeg"/><Relationship Id="rId9" Type="http://schemas.openxmlformats.org/officeDocument/2006/relationships/image" Target="../media/image138.png"/></Relationships>
</file>

<file path=ppt/slides/_rels/slide46.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3.jpeg"/><Relationship Id="rId7" Type="http://schemas.openxmlformats.org/officeDocument/2006/relationships/image" Target="../media/image13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36.png"/></Relationships>
</file>

<file path=ppt/slides/_rels/slide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tiff"/><Relationship Id="rId4" Type="http://schemas.openxmlformats.org/officeDocument/2006/relationships/image" Target="../media/image55.jpeg"/></Relationships>
</file>

<file path=ppt/slides/_rels/slide50.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5" Type="http://schemas.openxmlformats.org/officeDocument/2006/relationships/image" Target="../media/image16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 Id="rId14" Type="http://schemas.openxmlformats.org/officeDocument/2006/relationships/image" Target="../media/image167.png"/></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2.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xml"/><Relationship Id="rId1" Type="http://schemas.openxmlformats.org/officeDocument/2006/relationships/slideLayout" Target="../slideLayouts/slideLayout21.xml"/><Relationship Id="rId5" Type="http://schemas.openxmlformats.org/officeDocument/2006/relationships/image" Target="../media/image172.pn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175.jpeg"/><Relationship Id="rId4" Type="http://schemas.openxmlformats.org/officeDocument/2006/relationships/image" Target="../media/image1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70.xml.rels><?xml version="1.0" encoding="UTF-8" standalone="yes"?>
<Relationships xmlns="http://schemas.openxmlformats.org/package/2006/relationships"><Relationship Id="rId8" Type="http://schemas.openxmlformats.org/officeDocument/2006/relationships/image" Target="../media/image181.tiff"/><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71.xml.rels><?xml version="1.0" encoding="UTF-8" standalone="yes"?>
<Relationships xmlns="http://schemas.openxmlformats.org/package/2006/relationships"><Relationship Id="rId13" Type="http://schemas.openxmlformats.org/officeDocument/2006/relationships/image" Target="../media/image192.png"/><Relationship Id="rId18" Type="http://schemas.openxmlformats.org/officeDocument/2006/relationships/image" Target="../media/image197.png"/><Relationship Id="rId26" Type="http://schemas.openxmlformats.org/officeDocument/2006/relationships/image" Target="../media/image205.png"/><Relationship Id="rId3" Type="http://schemas.openxmlformats.org/officeDocument/2006/relationships/image" Target="../media/image182.png"/><Relationship Id="rId21" Type="http://schemas.openxmlformats.org/officeDocument/2006/relationships/image" Target="../media/image200.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2" Type="http://schemas.openxmlformats.org/officeDocument/2006/relationships/notesSlide" Target="../notesSlides/notesSlide38.xml"/><Relationship Id="rId16" Type="http://schemas.openxmlformats.org/officeDocument/2006/relationships/image" Target="../media/image195.png"/><Relationship Id="rId20" Type="http://schemas.openxmlformats.org/officeDocument/2006/relationships/image" Target="../media/image199.png"/><Relationship Id="rId29" Type="http://schemas.openxmlformats.org/officeDocument/2006/relationships/image" Target="../media/image208.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90.png"/><Relationship Id="rId24" Type="http://schemas.openxmlformats.org/officeDocument/2006/relationships/image" Target="../media/image203.png"/><Relationship Id="rId32" Type="http://schemas.openxmlformats.org/officeDocument/2006/relationships/image" Target="../media/image211.png"/><Relationship Id="rId5" Type="http://schemas.openxmlformats.org/officeDocument/2006/relationships/image" Target="../media/image184.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10" Type="http://schemas.openxmlformats.org/officeDocument/2006/relationships/image" Target="../media/image189.png"/><Relationship Id="rId19" Type="http://schemas.openxmlformats.org/officeDocument/2006/relationships/image" Target="../media/image198.png"/><Relationship Id="rId31" Type="http://schemas.openxmlformats.org/officeDocument/2006/relationships/image" Target="../media/image210.png"/><Relationship Id="rId4" Type="http://schemas.openxmlformats.org/officeDocument/2006/relationships/image" Target="../media/image183.png"/><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8" Type="http://schemas.openxmlformats.org/officeDocument/2006/relationships/image" Target="../media/image187.png"/></Relationships>
</file>

<file path=ppt/slides/_rels/slide72.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178.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19.png"/><Relationship Id="rId11" Type="http://schemas.openxmlformats.org/officeDocument/2006/relationships/image" Target="../media/image218.png"/><Relationship Id="rId5" Type="http://schemas.openxmlformats.org/officeDocument/2006/relationships/image" Target="../media/image214.png"/><Relationship Id="rId10" Type="http://schemas.openxmlformats.org/officeDocument/2006/relationships/image" Target="../media/image217.png"/><Relationship Id="rId4" Type="http://schemas.openxmlformats.org/officeDocument/2006/relationships/image" Target="../media/image213.png"/><Relationship Id="rId9" Type="http://schemas.openxmlformats.org/officeDocument/2006/relationships/image" Target="../media/image216.png"/></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19.png"/><Relationship Id="rId4" Type="http://schemas.openxmlformats.org/officeDocument/2006/relationships/image" Target="../media/image17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12188825" cy="6858893"/>
          </a:xfrm>
          <a:prstGeom prst="rect">
            <a:avLst/>
          </a:prstGeom>
        </p:spPr>
      </p:pic>
      <p:sp>
        <p:nvSpPr>
          <p:cNvPr id="2" name="Title 1"/>
          <p:cNvSpPr>
            <a:spLocks noGrp="1"/>
          </p:cNvSpPr>
          <p:nvPr>
            <p:ph type="ctrTitle"/>
          </p:nvPr>
        </p:nvSpPr>
        <p:spPr>
          <a:xfrm>
            <a:off x="874257" y="793209"/>
            <a:ext cx="7795760" cy="2149111"/>
          </a:xfrm>
        </p:spPr>
        <p:txBody>
          <a:bodyPr/>
          <a:lstStyle/>
          <a:p>
            <a:pPr>
              <a:tabLst>
                <a:tab pos="234950" algn="l"/>
              </a:tabLst>
            </a:pPr>
            <a:r>
              <a:rPr lang="en-US" sz="6000" dirty="0">
                <a:solidFill>
                  <a:schemeClr val="bg1"/>
                </a:solidFill>
              </a:rPr>
              <a:t>Exadata: Architecture and Internals</a:t>
            </a:r>
            <a:endParaRPr lang="en-US" sz="5400" dirty="0">
              <a:solidFill>
                <a:schemeClr val="bg1"/>
              </a:solidFill>
            </a:endParaRPr>
          </a:p>
        </p:txBody>
      </p:sp>
      <p:sp>
        <p:nvSpPr>
          <p:cNvPr id="6" name="Subtitle 5"/>
          <p:cNvSpPr>
            <a:spLocks noGrp="1"/>
          </p:cNvSpPr>
          <p:nvPr>
            <p:ph type="body" sz="quarter" idx="13"/>
          </p:nvPr>
        </p:nvSpPr>
        <p:spPr>
          <a:xfrm>
            <a:off x="702526" y="4008770"/>
            <a:ext cx="4650059" cy="1189055"/>
          </a:xfrm>
        </p:spPr>
        <p:txBody>
          <a:bodyPr/>
          <a:lstStyle/>
          <a:p>
            <a:r>
              <a:rPr lang="en-US" b="1" dirty="0">
                <a:solidFill>
                  <a:schemeClr val="bg1"/>
                </a:solidFill>
              </a:rPr>
              <a:t>Gurmeet Goindi</a:t>
            </a:r>
          </a:p>
          <a:p>
            <a:r>
              <a:rPr lang="en-US" b="1" dirty="0">
                <a:solidFill>
                  <a:schemeClr val="bg1"/>
                </a:solidFill>
              </a:rPr>
              <a:t>Master Product Manager, Exadata</a:t>
            </a:r>
          </a:p>
          <a:p>
            <a:endParaRPr lang="en-US" b="1" dirty="0">
              <a:solidFill>
                <a:schemeClr val="bg1"/>
              </a:solidFill>
            </a:endParaRPr>
          </a:p>
          <a:p>
            <a:r>
              <a:rPr lang="en-US" b="1" dirty="0">
                <a:solidFill>
                  <a:schemeClr val="bg1"/>
                </a:solidFill>
              </a:rPr>
              <a:t>Twitter: @</a:t>
            </a:r>
            <a:r>
              <a:rPr lang="en-US" b="1" dirty="0" err="1">
                <a:solidFill>
                  <a:schemeClr val="bg1"/>
                </a:solidFill>
              </a:rPr>
              <a:t>ExadataPM</a:t>
            </a:r>
            <a:r>
              <a:rPr lang="en-US" b="1" dirty="0">
                <a:solidFill>
                  <a:schemeClr val="bg1"/>
                </a:solidFill>
              </a:rPr>
              <a:t>	</a:t>
            </a:r>
          </a:p>
        </p:txBody>
      </p:sp>
      <p:pic>
        <p:nvPicPr>
          <p:cNvPr id="13" name="Picture 15"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0087" y="6264276"/>
            <a:ext cx="1625177"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278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b="1" dirty="0"/>
              <a:t>Configure Servers to Match Your Workload</a:t>
            </a:r>
          </a:p>
        </p:txBody>
      </p:sp>
      <p:sp>
        <p:nvSpPr>
          <p:cNvPr id="25" name="Slide Number Placeholder 8"/>
          <p:cNvSpPr>
            <a:spLocks noGrp="1"/>
          </p:cNvSpPr>
          <p:nvPr>
            <p:ph type="sldNum" sz="quarter" idx="12"/>
          </p:nvPr>
        </p:nvSpPr>
        <p:spPr>
          <a:prstGeom prst="rect">
            <a:avLst/>
          </a:prstGeom>
        </p:spPr>
        <p:txBody>
          <a:bodyPr/>
          <a:lstStyle/>
          <a:p>
            <a:pPr>
              <a:defRPr/>
            </a:pPr>
            <a:fld id="{5ED051B6-4BEE-4E59-B6DB-122725F8FBFC}" type="slidenum">
              <a:rPr lang="en-US" smtClean="0"/>
              <a:pPr>
                <a:defRPr/>
              </a:pPr>
              <a:t>10</a:t>
            </a:fld>
            <a:endParaRPr lang="en-US" dirty="0"/>
          </a:p>
        </p:txBody>
      </p:sp>
      <p:cxnSp>
        <p:nvCxnSpPr>
          <p:cNvPr id="62" name="Straight Connector 61"/>
          <p:cNvCxnSpPr/>
          <p:nvPr/>
        </p:nvCxnSpPr>
        <p:spPr>
          <a:xfrm>
            <a:off x="195933" y="5075601"/>
            <a:ext cx="11811010" cy="0"/>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66058" y="1480437"/>
            <a:ext cx="4191000" cy="402774"/>
          </a:xfrm>
          <a:prstGeom prst="rect">
            <a:avLst/>
          </a:prstGeom>
          <a:noFill/>
        </p:spPr>
        <p:txBody>
          <a:bodyPr wrap="square" lIns="0" tIns="0" rIns="0" bIns="0" rtlCol="0">
            <a:noAutofit/>
          </a:bodyPr>
          <a:lstStyle/>
          <a:p>
            <a:pPr>
              <a:lnSpc>
                <a:spcPct val="90000"/>
              </a:lnSpc>
            </a:pPr>
            <a:r>
              <a:rPr lang="en-US" sz="2200" b="1" dirty="0">
                <a:solidFill>
                  <a:srgbClr val="FF0000"/>
                </a:solidFill>
              </a:rPr>
              <a:t>Elastic Hardware Configurations</a:t>
            </a:r>
          </a:p>
        </p:txBody>
      </p:sp>
      <p:sp>
        <p:nvSpPr>
          <p:cNvPr id="72" name="TextBox 71"/>
          <p:cNvSpPr txBox="1"/>
          <p:nvPr/>
        </p:nvSpPr>
        <p:spPr>
          <a:xfrm>
            <a:off x="566058" y="5257811"/>
            <a:ext cx="5529942" cy="370102"/>
          </a:xfrm>
          <a:prstGeom prst="rect">
            <a:avLst/>
          </a:prstGeom>
          <a:noFill/>
        </p:spPr>
        <p:txBody>
          <a:bodyPr wrap="square" lIns="0" tIns="0" rIns="0" bIns="0" rtlCol="0">
            <a:noAutofit/>
          </a:bodyPr>
          <a:lstStyle/>
          <a:p>
            <a:pPr>
              <a:lnSpc>
                <a:spcPct val="90000"/>
              </a:lnSpc>
            </a:pPr>
            <a:r>
              <a:rPr lang="en-US" sz="2200" b="1" dirty="0">
                <a:solidFill>
                  <a:srgbClr val="FF0000"/>
                </a:solidFill>
              </a:rPr>
              <a:t>Capacity-on-Demand Software Licensing</a:t>
            </a:r>
          </a:p>
        </p:txBody>
      </p:sp>
      <p:cxnSp>
        <p:nvCxnSpPr>
          <p:cNvPr id="60" name="Straight Connector 59"/>
          <p:cNvCxnSpPr/>
          <p:nvPr/>
        </p:nvCxnSpPr>
        <p:spPr>
          <a:xfrm>
            <a:off x="185047" y="1371596"/>
            <a:ext cx="11811010" cy="0"/>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03514" y="5638800"/>
            <a:ext cx="6106886" cy="511629"/>
          </a:xfrm>
          <a:prstGeom prst="rect">
            <a:avLst/>
          </a:prstGeom>
          <a:noFill/>
        </p:spPr>
        <p:txBody>
          <a:bodyPr wrap="square" lIns="0" tIns="0" rIns="0" bIns="0" rtlCol="0">
            <a:noAutofit/>
          </a:bodyPr>
          <a:lstStyle/>
          <a:p>
            <a:pPr marL="119063" indent="-119063">
              <a:lnSpc>
                <a:spcPct val="90000"/>
              </a:lnSpc>
              <a:buFont typeface="Arial" pitchFamily="34" charset="0"/>
              <a:buChar char="•"/>
            </a:pPr>
            <a:r>
              <a:rPr lang="en-US" b="1" dirty="0"/>
              <a:t>Enable compute cores as needed, subject to minimums</a:t>
            </a:r>
            <a:endParaRPr lang="en-US" baseline="30000" dirty="0"/>
          </a:p>
          <a:p>
            <a:pPr marL="119063" indent="-119063">
              <a:lnSpc>
                <a:spcPct val="90000"/>
              </a:lnSpc>
              <a:buFont typeface="Arial" pitchFamily="34" charset="0"/>
              <a:buChar char="•"/>
            </a:pPr>
            <a:r>
              <a:rPr lang="en-US" b="1" dirty="0"/>
              <a:t>License Oracle software for enabled cores only</a:t>
            </a:r>
          </a:p>
        </p:txBody>
      </p:sp>
      <p:sp>
        <p:nvSpPr>
          <p:cNvPr id="64" name="TextBox 63"/>
          <p:cNvSpPr txBox="1"/>
          <p:nvPr/>
        </p:nvSpPr>
        <p:spPr>
          <a:xfrm>
            <a:off x="6510969" y="5638800"/>
            <a:ext cx="5464366" cy="509398"/>
          </a:xfrm>
          <a:prstGeom prst="rect">
            <a:avLst/>
          </a:prstGeom>
          <a:noFill/>
        </p:spPr>
        <p:txBody>
          <a:bodyPr wrap="square" lIns="0" tIns="0" rIns="0" bIns="0" rtlCol="0">
            <a:noAutofit/>
          </a:bodyPr>
          <a:lstStyle/>
          <a:p>
            <a:pPr marL="119063" indent="-119063">
              <a:lnSpc>
                <a:spcPct val="90000"/>
              </a:lnSpc>
              <a:buFont typeface="Calibri" pitchFamily="34" charset="0"/>
              <a:buChar char="*"/>
            </a:pPr>
            <a:r>
              <a:rPr lang="en-US" sz="1600" b="1" dirty="0"/>
              <a:t>14 cores minimum </a:t>
            </a:r>
            <a:r>
              <a:rPr lang="en-US" sz="1600" dirty="0"/>
              <a:t>per DB server (max 48 cores)</a:t>
            </a:r>
          </a:p>
          <a:p>
            <a:pPr marL="119063" indent="-119063">
              <a:lnSpc>
                <a:spcPct val="90000"/>
              </a:lnSpc>
              <a:buFont typeface="Calibri" pitchFamily="34" charset="0"/>
              <a:buChar char="*"/>
            </a:pPr>
            <a:r>
              <a:rPr lang="en-US" sz="1600" b="1" dirty="0"/>
              <a:t>8 cores minimum </a:t>
            </a:r>
            <a:r>
              <a:rPr lang="en-US" sz="1600" dirty="0"/>
              <a:t>per Eighth Rack DB server (max 24 cores)</a:t>
            </a:r>
          </a:p>
          <a:p>
            <a:pPr marL="119063" indent="-119063">
              <a:lnSpc>
                <a:spcPct val="90000"/>
              </a:lnSpc>
            </a:pPr>
            <a:endParaRPr lang="en-US" sz="16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18030" y="5234328"/>
            <a:ext cx="3387970" cy="305924"/>
          </a:xfrm>
          <a:prstGeom prst="rect">
            <a:avLst/>
          </a:prstGeom>
          <a:noFill/>
          <a:ln w="9525">
            <a:noFill/>
            <a:miter lim="800000"/>
            <a:headEnd/>
            <a:tailEnd/>
          </a:ln>
        </p:spPr>
      </p:pic>
      <p:sp>
        <p:nvSpPr>
          <p:cNvPr id="59" name="TextBox 58"/>
          <p:cNvSpPr txBox="1"/>
          <p:nvPr/>
        </p:nvSpPr>
        <p:spPr>
          <a:xfrm>
            <a:off x="440677" y="4661553"/>
            <a:ext cx="2025684" cy="400083"/>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r>
              <a:rPr lang="en-US" b="1" dirty="0">
                <a:solidFill>
                  <a:srgbClr val="5F5F5F"/>
                </a:solidFill>
              </a:rPr>
              <a:t>X7-2 Eighth Rack</a:t>
            </a:r>
          </a:p>
        </p:txBody>
      </p:sp>
      <p:sp>
        <p:nvSpPr>
          <p:cNvPr id="49" name="TextBox 48"/>
          <p:cNvSpPr txBox="1"/>
          <p:nvPr/>
        </p:nvSpPr>
        <p:spPr>
          <a:xfrm>
            <a:off x="2253379" y="4661553"/>
            <a:ext cx="1800194" cy="400083"/>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r>
              <a:rPr lang="en-US" b="1" dirty="0">
                <a:solidFill>
                  <a:srgbClr val="5F5F5F"/>
                </a:solidFill>
              </a:rPr>
              <a:t>Quarter Rack</a:t>
            </a:r>
          </a:p>
        </p:txBody>
      </p:sp>
      <p:grpSp>
        <p:nvGrpSpPr>
          <p:cNvPr id="4" name="Group 105"/>
          <p:cNvGrpSpPr/>
          <p:nvPr/>
        </p:nvGrpSpPr>
        <p:grpSpPr>
          <a:xfrm>
            <a:off x="1748094" y="3654097"/>
            <a:ext cx="985033" cy="815384"/>
            <a:chOff x="1935126" y="4139409"/>
            <a:chExt cx="1477925" cy="815384"/>
          </a:xfrm>
        </p:grpSpPr>
        <p:cxnSp>
          <p:nvCxnSpPr>
            <p:cNvPr id="68" name="Straight Arrow Connector 67"/>
            <p:cNvCxnSpPr/>
            <p:nvPr/>
          </p:nvCxnSpPr>
          <p:spPr>
            <a:xfrm>
              <a:off x="1935126" y="4954793"/>
              <a:ext cx="1477925" cy="0"/>
            </a:xfrm>
            <a:prstGeom prst="straightConnector1">
              <a:avLst/>
            </a:prstGeom>
            <a:ln w="38100">
              <a:solidFill>
                <a:schemeClr val="accent5"/>
              </a:solidFill>
              <a:prstDash val="sysDot"/>
              <a:miter lim="800000"/>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935126" y="4139409"/>
              <a:ext cx="1477925" cy="0"/>
            </a:xfrm>
            <a:prstGeom prst="straightConnector1">
              <a:avLst/>
            </a:prstGeom>
            <a:ln w="38100">
              <a:solidFill>
                <a:schemeClr val="accent5"/>
              </a:solidFill>
              <a:prstDash val="sysDot"/>
              <a:miter lim="800000"/>
              <a:tailEnd type="arrow"/>
            </a:ln>
          </p:spPr>
          <p:style>
            <a:lnRef idx="1">
              <a:schemeClr val="accent1"/>
            </a:lnRef>
            <a:fillRef idx="0">
              <a:schemeClr val="accent1"/>
            </a:fillRef>
            <a:effectRef idx="0">
              <a:schemeClr val="accent1"/>
            </a:effectRef>
            <a:fontRef idx="minor">
              <a:schemeClr val="tx1"/>
            </a:fontRef>
          </p:style>
        </p:cxnSp>
      </p:grpSp>
      <p:sp>
        <p:nvSpPr>
          <p:cNvPr id="70" name="TextBox 69"/>
          <p:cNvSpPr txBox="1"/>
          <p:nvPr/>
        </p:nvSpPr>
        <p:spPr>
          <a:xfrm>
            <a:off x="1719282" y="3732237"/>
            <a:ext cx="1142022" cy="700165"/>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lnSpc>
                <a:spcPts val="1500"/>
              </a:lnSpc>
            </a:pPr>
            <a:r>
              <a:rPr lang="en-US" sz="1600" i="1" dirty="0">
                <a:solidFill>
                  <a:srgbClr val="5F5F5F"/>
                </a:solidFill>
              </a:rPr>
              <a:t>Eighth to Qtr Upgrade</a:t>
            </a:r>
          </a:p>
        </p:txBody>
      </p:sp>
      <p:sp>
        <p:nvSpPr>
          <p:cNvPr id="88" name="TextBox 87"/>
          <p:cNvSpPr txBox="1"/>
          <p:nvPr/>
        </p:nvSpPr>
        <p:spPr>
          <a:xfrm>
            <a:off x="3898451" y="3732237"/>
            <a:ext cx="1049439" cy="892526"/>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lnSpc>
                <a:spcPts val="1500"/>
              </a:lnSpc>
            </a:pPr>
            <a:r>
              <a:rPr lang="en-US" sz="1600" i="1" dirty="0">
                <a:solidFill>
                  <a:srgbClr val="5F5F5F"/>
                </a:solidFill>
              </a:rPr>
              <a:t>Add Servers as needed*</a:t>
            </a:r>
          </a:p>
        </p:txBody>
      </p:sp>
      <p:pic>
        <p:nvPicPr>
          <p:cNvPr id="41" name="Picture 6"/>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716592" y="1893510"/>
            <a:ext cx="873769" cy="2874067"/>
          </a:xfrm>
          <a:prstGeom prst="rect">
            <a:avLst/>
          </a:prstGeom>
          <a:noFill/>
          <a:ln w="9525">
            <a:noFill/>
            <a:miter lim="800000"/>
            <a:headEnd/>
            <a:tailEnd/>
          </a:ln>
        </p:spPr>
      </p:pic>
      <p:pic>
        <p:nvPicPr>
          <p:cNvPr id="47"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837065" y="3590696"/>
            <a:ext cx="641142" cy="129177"/>
          </a:xfrm>
          <a:prstGeom prst="rect">
            <a:avLst/>
          </a:prstGeom>
          <a:noFill/>
          <a:ln w="9525">
            <a:noFill/>
            <a:miter lim="800000"/>
            <a:headEnd/>
            <a:tailEnd/>
          </a:ln>
        </p:spPr>
      </p:pic>
      <p:grpSp>
        <p:nvGrpSpPr>
          <p:cNvPr id="5" name="Group 80"/>
          <p:cNvGrpSpPr/>
          <p:nvPr/>
        </p:nvGrpSpPr>
        <p:grpSpPr>
          <a:xfrm>
            <a:off x="2827560" y="1972492"/>
            <a:ext cx="655222" cy="2694786"/>
            <a:chOff x="2817928" y="1972492"/>
            <a:chExt cx="655222" cy="2694786"/>
          </a:xfrm>
        </p:grpSpPr>
        <p:pic>
          <p:nvPicPr>
            <p:cNvPr id="48" name="Picture 6"/>
            <p:cNvPicPr>
              <a:picLocks noChangeAspect="1" noChangeArrowheads="1"/>
            </p:cNvPicPr>
            <p:nvPr/>
          </p:nvPicPr>
          <p:blipFill>
            <a:blip r:embed="rId6" cstate="email">
              <a:grayscl/>
              <a:extLst>
                <a:ext uri="{28A0092B-C50C-407E-A947-70E740481C1C}">
                  <a14:useLocalDpi xmlns:a14="http://schemas.microsoft.com/office/drawing/2010/main"/>
                </a:ext>
              </a:extLst>
            </a:blip>
            <a:srcRect/>
            <a:stretch>
              <a:fillRect/>
            </a:stretch>
          </p:blipFill>
          <p:spPr bwMode="auto">
            <a:xfrm>
              <a:off x="2817928" y="1972492"/>
              <a:ext cx="655222" cy="2694786"/>
            </a:xfrm>
            <a:prstGeom prst="rect">
              <a:avLst/>
            </a:prstGeom>
            <a:noFill/>
            <a:ln w="9525">
              <a:noFill/>
              <a:miter lim="800000"/>
              <a:headEnd/>
              <a:tailEnd/>
            </a:ln>
          </p:spPr>
        </p:pic>
        <p:pic>
          <p:nvPicPr>
            <p:cNvPr id="89"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17561" y="2166302"/>
              <a:ext cx="261692" cy="130023"/>
            </a:xfrm>
            <a:prstGeom prst="rect">
              <a:avLst/>
            </a:prstGeom>
            <a:noFill/>
            <a:ln w="9525">
              <a:noFill/>
              <a:miter lim="800000"/>
              <a:headEnd/>
              <a:tailEnd/>
            </a:ln>
          </p:spPr>
        </p:pic>
      </p:grpSp>
      <p:grpSp>
        <p:nvGrpSpPr>
          <p:cNvPr id="6" name="Group 90"/>
          <p:cNvGrpSpPr/>
          <p:nvPr/>
        </p:nvGrpSpPr>
        <p:grpSpPr>
          <a:xfrm>
            <a:off x="983233" y="1893510"/>
            <a:ext cx="873769" cy="2874067"/>
            <a:chOff x="1075966" y="2378822"/>
            <a:chExt cx="873769" cy="2874067"/>
          </a:xfrm>
        </p:grpSpPr>
        <p:grpSp>
          <p:nvGrpSpPr>
            <p:cNvPr id="7" name="Group 54"/>
            <p:cNvGrpSpPr/>
            <p:nvPr/>
          </p:nvGrpSpPr>
          <p:grpSpPr>
            <a:xfrm>
              <a:off x="1075966" y="2378822"/>
              <a:ext cx="873769" cy="2874067"/>
              <a:chOff x="1549941" y="457199"/>
              <a:chExt cx="1689370" cy="5556801"/>
            </a:xfrm>
          </p:grpSpPr>
          <p:pic>
            <p:nvPicPr>
              <p:cNvPr id="56" name="Picture 6"/>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549941" y="457199"/>
                <a:ext cx="1689370" cy="5556801"/>
              </a:xfrm>
              <a:prstGeom prst="rect">
                <a:avLst/>
              </a:prstGeom>
              <a:noFill/>
              <a:ln w="9525">
                <a:noFill/>
                <a:miter lim="800000"/>
                <a:headEnd/>
                <a:tailEnd/>
              </a:ln>
            </p:spPr>
          </p:pic>
          <p:pic>
            <p:nvPicPr>
              <p:cNvPr id="57"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782866" y="3738586"/>
                <a:ext cx="1239602" cy="249754"/>
              </a:xfrm>
              <a:prstGeom prst="rect">
                <a:avLst/>
              </a:prstGeom>
              <a:noFill/>
              <a:ln w="9525">
                <a:noFill/>
                <a:miter lim="800000"/>
                <a:headEnd/>
                <a:tailEnd/>
              </a:ln>
            </p:spPr>
          </p:pic>
          <p:pic>
            <p:nvPicPr>
              <p:cNvPr id="58" name="Picture 6"/>
              <p:cNvPicPr>
                <a:picLocks noChangeAspect="1" noChangeArrowheads="1"/>
              </p:cNvPicPr>
              <p:nvPr/>
            </p:nvPicPr>
            <p:blipFill>
              <a:blip r:embed="rId6" cstate="email">
                <a:grayscl/>
                <a:extLst>
                  <a:ext uri="{28A0092B-C50C-407E-A947-70E740481C1C}">
                    <a14:useLocalDpi xmlns:a14="http://schemas.microsoft.com/office/drawing/2010/main"/>
                  </a:ext>
                </a:extLst>
              </a:blip>
              <a:srcRect/>
              <a:stretch>
                <a:fillRect/>
              </a:stretch>
            </p:blipFill>
            <p:spPr bwMode="auto">
              <a:xfrm>
                <a:off x="1764490" y="609905"/>
                <a:ext cx="1266825" cy="5210175"/>
              </a:xfrm>
              <a:prstGeom prst="rect">
                <a:avLst/>
              </a:prstGeom>
              <a:noFill/>
              <a:ln w="9525">
                <a:noFill/>
                <a:miter lim="800000"/>
                <a:headEnd/>
                <a:tailEnd/>
              </a:ln>
            </p:spPr>
          </p:pic>
        </p:grpSp>
        <p:pic>
          <p:nvPicPr>
            <p:cNvPr id="90"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88998" y="2651614"/>
              <a:ext cx="261692" cy="130023"/>
            </a:xfrm>
            <a:prstGeom prst="rect">
              <a:avLst/>
            </a:prstGeom>
            <a:noFill/>
            <a:ln w="9525">
              <a:noFill/>
              <a:miter lim="800000"/>
              <a:headEnd/>
              <a:tailEnd/>
            </a:ln>
          </p:spPr>
        </p:pic>
      </p:grpSp>
      <p:sp>
        <p:nvSpPr>
          <p:cNvPr id="101" name="TextBox 100"/>
          <p:cNvSpPr txBox="1"/>
          <p:nvPr/>
        </p:nvSpPr>
        <p:spPr>
          <a:xfrm>
            <a:off x="5101874" y="4661553"/>
            <a:ext cx="1169295" cy="400083"/>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r>
              <a:rPr lang="en-US" b="1" dirty="0">
                <a:solidFill>
                  <a:srgbClr val="5F5F5F"/>
                </a:solidFill>
              </a:rPr>
              <a:t>Full Rack</a:t>
            </a:r>
          </a:p>
        </p:txBody>
      </p:sp>
      <p:sp>
        <p:nvSpPr>
          <p:cNvPr id="110" name="Right Brace 109"/>
          <p:cNvSpPr/>
          <p:nvPr/>
        </p:nvSpPr>
        <p:spPr>
          <a:xfrm flipH="1">
            <a:off x="3645016" y="2789518"/>
            <a:ext cx="108709" cy="1031358"/>
          </a:xfrm>
          <a:prstGeom prst="rightBrac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7" name="Straight Arrow Connector 116"/>
          <p:cNvCxnSpPr/>
          <p:nvPr/>
        </p:nvCxnSpPr>
        <p:spPr>
          <a:xfrm>
            <a:off x="4792323" y="4058356"/>
            <a:ext cx="453351" cy="0"/>
          </a:xfrm>
          <a:prstGeom prst="straightConnector1">
            <a:avLst/>
          </a:prstGeom>
          <a:ln w="38100">
            <a:solidFill>
              <a:schemeClr val="accent5"/>
            </a:solidFill>
            <a:prstDash val="sysDot"/>
            <a:miter lim="800000"/>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058985" y="2876452"/>
            <a:ext cx="1043118" cy="892526"/>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lnSpc>
                <a:spcPts val="1500"/>
              </a:lnSpc>
            </a:pPr>
            <a:r>
              <a:rPr lang="en-US" sz="1600" i="1" dirty="0">
                <a:solidFill>
                  <a:srgbClr val="5F5F5F"/>
                </a:solidFill>
              </a:rPr>
              <a:t>Add racks to continue scaling*</a:t>
            </a:r>
          </a:p>
        </p:txBody>
      </p:sp>
      <p:sp>
        <p:nvSpPr>
          <p:cNvPr id="53" name="Left Arrow 52"/>
          <p:cNvSpPr/>
          <p:nvPr/>
        </p:nvSpPr>
        <p:spPr>
          <a:xfrm>
            <a:off x="6774703" y="2329539"/>
            <a:ext cx="239485" cy="359228"/>
          </a:xfrm>
          <a:prstGeom prst="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4" name="Left Arrow 53"/>
          <p:cNvSpPr/>
          <p:nvPr/>
        </p:nvSpPr>
        <p:spPr>
          <a:xfrm>
            <a:off x="6774703" y="3875311"/>
            <a:ext cx="239485" cy="359228"/>
          </a:xfrm>
          <a:prstGeom prst="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3" name="TextBox 72"/>
          <p:cNvSpPr txBox="1"/>
          <p:nvPr/>
        </p:nvSpPr>
        <p:spPr>
          <a:xfrm>
            <a:off x="7946672" y="2891503"/>
            <a:ext cx="1164277" cy="1261856"/>
          </a:xfrm>
          <a:prstGeom prst="rect">
            <a:avLst/>
          </a:prstGeom>
          <a:noFill/>
        </p:spPr>
        <p:txBody>
          <a:bodyPr wrap="square" lIns="0" tIns="0" rIns="0" bIns="0" rtlCol="0">
            <a:noAutofit/>
          </a:bodyPr>
          <a:lstStyle/>
          <a:p>
            <a:pPr marL="119063" indent="-119063">
              <a:lnSpc>
                <a:spcPct val="90000"/>
              </a:lnSpc>
            </a:pPr>
            <a:r>
              <a:rPr lang="en-US" sz="1400" dirty="0"/>
              <a:t>* Expand older racks with new servers and multi-rack old and new racks together</a:t>
            </a:r>
          </a:p>
        </p:txBody>
      </p:sp>
      <p:pic>
        <p:nvPicPr>
          <p:cNvPr id="74"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818777" y="3533687"/>
            <a:ext cx="1196726" cy="218895"/>
          </a:xfrm>
          <a:prstGeom prst="rect">
            <a:avLst/>
          </a:prstGeom>
          <a:noFill/>
          <a:ln w="9525">
            <a:noFill/>
            <a:miter lim="800000"/>
            <a:headEnd/>
            <a:tailEnd/>
          </a:ln>
        </p:spPr>
      </p:pic>
      <p:pic>
        <p:nvPicPr>
          <p:cNvPr id="75" name="Picture 3"/>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816023" y="3155905"/>
            <a:ext cx="1202235" cy="220788"/>
          </a:xfrm>
          <a:prstGeom prst="rect">
            <a:avLst/>
          </a:prstGeom>
          <a:noFill/>
          <a:ln w="9525">
            <a:noFill/>
            <a:miter lim="800000"/>
            <a:headEnd/>
            <a:tailEnd/>
          </a:ln>
        </p:spPr>
      </p:pic>
      <p:pic>
        <p:nvPicPr>
          <p:cNvPr id="76" name="Picture 2"/>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816481" y="2869519"/>
            <a:ext cx="1201319" cy="108476"/>
          </a:xfrm>
          <a:prstGeom prst="rect">
            <a:avLst/>
          </a:prstGeom>
          <a:noFill/>
          <a:ln w="9525">
            <a:noFill/>
            <a:miter lim="800000"/>
            <a:headEnd/>
            <a:tailEnd/>
          </a:ln>
        </p:spPr>
      </p:pic>
      <p:pic>
        <p:nvPicPr>
          <p:cNvPr id="13" name="Picture 2"/>
          <p:cNvPicPr>
            <a:picLocks noChangeAspect="1" noChangeArrowheads="1"/>
          </p:cNvPicPr>
          <p:nvPr/>
        </p:nvPicPr>
        <p:blipFill>
          <a:blip r:embed="rId11" cstate="email">
            <a:lum bright="-10000"/>
            <a:extLst>
              <a:ext uri="{28A0092B-C50C-407E-A947-70E740481C1C}">
                <a14:useLocalDpi xmlns:a14="http://schemas.microsoft.com/office/drawing/2010/main"/>
              </a:ext>
            </a:extLst>
          </a:blip>
          <a:srcRect/>
          <a:stretch>
            <a:fillRect/>
          </a:stretch>
        </p:blipFill>
        <p:spPr bwMode="auto">
          <a:xfrm>
            <a:off x="5251229" y="1883700"/>
            <a:ext cx="870584" cy="2848708"/>
          </a:xfrm>
          <a:prstGeom prst="rect">
            <a:avLst/>
          </a:prstGeom>
          <a:noFill/>
          <a:ln w="9525">
            <a:noFill/>
            <a:miter lim="800000"/>
            <a:headEnd/>
            <a:tailEnd/>
          </a:ln>
        </p:spPr>
      </p:pic>
      <p:grpSp>
        <p:nvGrpSpPr>
          <p:cNvPr id="8" name="Group 85"/>
          <p:cNvGrpSpPr/>
          <p:nvPr/>
        </p:nvGrpSpPr>
        <p:grpSpPr>
          <a:xfrm>
            <a:off x="7036780" y="1890511"/>
            <a:ext cx="870584" cy="2848708"/>
            <a:chOff x="8441997" y="1403053"/>
            <a:chExt cx="870584" cy="2848708"/>
          </a:xfrm>
        </p:grpSpPr>
        <p:pic>
          <p:nvPicPr>
            <p:cNvPr id="77" name="Picture 2"/>
            <p:cNvPicPr>
              <a:picLocks noChangeAspect="1" noChangeArrowheads="1"/>
            </p:cNvPicPr>
            <p:nvPr/>
          </p:nvPicPr>
          <p:blipFill>
            <a:blip r:embed="rId11" cstate="email">
              <a:lum bright="-10000"/>
              <a:extLst>
                <a:ext uri="{28A0092B-C50C-407E-A947-70E740481C1C}">
                  <a14:useLocalDpi xmlns:a14="http://schemas.microsoft.com/office/drawing/2010/main"/>
                </a:ext>
              </a:extLst>
            </a:blip>
            <a:srcRect/>
            <a:stretch>
              <a:fillRect/>
            </a:stretch>
          </p:blipFill>
          <p:spPr bwMode="auto">
            <a:xfrm>
              <a:off x="8441997" y="1403053"/>
              <a:ext cx="870584" cy="2848708"/>
            </a:xfrm>
            <a:prstGeom prst="rect">
              <a:avLst/>
            </a:prstGeom>
            <a:noFill/>
            <a:ln w="9525">
              <a:noFill/>
              <a:miter lim="800000"/>
              <a:headEnd/>
              <a:tailEnd/>
            </a:ln>
          </p:spPr>
        </p:pic>
        <p:grpSp>
          <p:nvGrpSpPr>
            <p:cNvPr id="9" name="Group 81"/>
            <p:cNvGrpSpPr/>
            <p:nvPr/>
          </p:nvGrpSpPr>
          <p:grpSpPr>
            <a:xfrm>
              <a:off x="8542421" y="1504904"/>
              <a:ext cx="655222" cy="978804"/>
              <a:chOff x="2817928" y="1972492"/>
              <a:chExt cx="655222" cy="978804"/>
            </a:xfrm>
          </p:grpSpPr>
          <p:pic>
            <p:nvPicPr>
              <p:cNvPr id="83" name="Picture 6"/>
              <p:cNvPicPr>
                <a:picLocks noChangeAspect="1" noChangeArrowheads="1"/>
              </p:cNvPicPr>
              <p:nvPr/>
            </p:nvPicPr>
            <p:blipFill>
              <a:blip r:embed="rId12" cstate="email">
                <a:grayscl/>
                <a:extLst>
                  <a:ext uri="{28A0092B-C50C-407E-A947-70E740481C1C}">
                    <a14:useLocalDpi xmlns:a14="http://schemas.microsoft.com/office/drawing/2010/main"/>
                  </a:ext>
                </a:extLst>
              </a:blip>
              <a:srcRect/>
              <a:stretch>
                <a:fillRect/>
              </a:stretch>
            </p:blipFill>
            <p:spPr bwMode="auto">
              <a:xfrm>
                <a:off x="2817928" y="1972492"/>
                <a:ext cx="655222" cy="978804"/>
              </a:xfrm>
              <a:prstGeom prst="rect">
                <a:avLst/>
              </a:prstGeom>
              <a:noFill/>
              <a:ln w="9525">
                <a:noFill/>
                <a:miter lim="800000"/>
                <a:headEnd/>
                <a:tailEnd/>
              </a:ln>
            </p:spPr>
          </p:pic>
          <p:pic>
            <p:nvPicPr>
              <p:cNvPr id="84" name="Picture 4"/>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17561" y="2166302"/>
                <a:ext cx="261692" cy="130023"/>
              </a:xfrm>
              <a:prstGeom prst="rect">
                <a:avLst/>
              </a:prstGeom>
              <a:noFill/>
              <a:ln w="9525">
                <a:noFill/>
                <a:miter lim="800000"/>
                <a:headEnd/>
                <a:tailEnd/>
              </a:ln>
            </p:spPr>
          </p:pic>
        </p:grpSp>
      </p:grpSp>
      <p:pic>
        <p:nvPicPr>
          <p:cNvPr id="10" name="Picture 2"/>
          <p:cNvPicPr>
            <a:picLocks noChangeAspect="1" noChangeArrowheads="1"/>
          </p:cNvPicPr>
          <p:nvPr/>
        </p:nvPicPr>
        <p:blipFill>
          <a:blip r:embed="rId13" cstate="email">
            <a:lum bright="-10000"/>
            <a:extLst>
              <a:ext uri="{28A0092B-C50C-407E-A947-70E740481C1C}">
                <a14:useLocalDpi xmlns:a14="http://schemas.microsoft.com/office/drawing/2010/main"/>
              </a:ext>
            </a:extLst>
          </a:blip>
          <a:srcRect/>
          <a:stretch>
            <a:fillRect/>
          </a:stretch>
        </p:blipFill>
        <p:spPr bwMode="auto">
          <a:xfrm>
            <a:off x="9809059" y="1890511"/>
            <a:ext cx="862232" cy="2824708"/>
          </a:xfrm>
          <a:prstGeom prst="rect">
            <a:avLst/>
          </a:prstGeom>
          <a:noFill/>
          <a:ln w="9525">
            <a:noFill/>
            <a:miter lim="800000"/>
            <a:headEnd/>
            <a:tailEnd/>
          </a:ln>
        </p:spPr>
      </p:pic>
      <p:sp>
        <p:nvSpPr>
          <p:cNvPr id="51" name="TextBox 50"/>
          <p:cNvSpPr txBox="1"/>
          <p:nvPr/>
        </p:nvSpPr>
        <p:spPr>
          <a:xfrm>
            <a:off x="8791457" y="4661553"/>
            <a:ext cx="2897436" cy="400083"/>
          </a:xfrm>
          <a:prstGeom prst="rect">
            <a:avLst/>
          </a:prstGeom>
          <a:noFill/>
        </p:spPr>
        <p:txBody>
          <a:bodyPr wrap="square" lIns="121893" tIns="60947" rIns="121893" bIns="60947" rtlCol="0">
            <a:spAutoFit/>
            <a:scene3d>
              <a:camera prst="orthographicFront">
                <a:rot lat="0" lon="0" rev="0"/>
              </a:camera>
              <a:lightRig rig="threePt" dir="t"/>
            </a:scene3d>
          </a:bodyPr>
          <a:lstStyle/>
          <a:p>
            <a:pPr algn="ctr"/>
            <a:r>
              <a:rPr lang="en-US" b="1" dirty="0">
                <a:solidFill>
                  <a:srgbClr val="5F5F5F"/>
                </a:solidFill>
              </a:rPr>
              <a:t>X7-8 Elastic Configuration</a:t>
            </a:r>
          </a:p>
        </p:txBody>
      </p:sp>
    </p:spTree>
    <p:extLst>
      <p:ext uri="{BB962C8B-B14F-4D97-AF65-F5344CB8AC3E}">
        <p14:creationId xmlns:p14="http://schemas.microsoft.com/office/powerpoint/2010/main" val="250730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Hot Swappable Hardware for Online Maintenance</a:t>
            </a:r>
          </a:p>
        </p:txBody>
      </p:sp>
      <p:sp>
        <p:nvSpPr>
          <p:cNvPr id="4" name="Content Placeholder 3"/>
          <p:cNvSpPr>
            <a:spLocks noGrp="1"/>
          </p:cNvSpPr>
          <p:nvPr>
            <p:ph idx="1"/>
          </p:nvPr>
        </p:nvSpPr>
        <p:spPr>
          <a:xfrm>
            <a:off x="531151" y="1847461"/>
            <a:ext cx="11126522" cy="4096140"/>
          </a:xfrm>
        </p:spPr>
        <p:txBody>
          <a:bodyPr/>
          <a:lstStyle/>
          <a:p>
            <a:r>
              <a:rPr lang="en-US" b="1" dirty="0"/>
              <a:t>Flash</a:t>
            </a:r>
          </a:p>
          <a:p>
            <a:r>
              <a:rPr lang="en-US" b="1" dirty="0"/>
              <a:t>Disks</a:t>
            </a:r>
          </a:p>
          <a:p>
            <a:r>
              <a:rPr lang="en-US" b="1" dirty="0"/>
              <a:t>M.2 boot drive</a:t>
            </a:r>
          </a:p>
          <a:p>
            <a:r>
              <a:rPr lang="en-US" b="1" dirty="0"/>
              <a:t>Power supplies</a:t>
            </a:r>
          </a:p>
          <a:p>
            <a:r>
              <a:rPr lang="en-US" b="1" dirty="0"/>
              <a:t>Fans</a:t>
            </a:r>
          </a:p>
          <a:p>
            <a:r>
              <a:rPr lang="en-US" b="1" dirty="0" err="1"/>
              <a:t>InfiniBand</a:t>
            </a:r>
            <a:r>
              <a:rPr lang="en-US" b="1" dirty="0"/>
              <a:t> switch</a:t>
            </a:r>
          </a:p>
          <a:p>
            <a:r>
              <a:rPr lang="en-US" dirty="0"/>
              <a:t>Not Hot Swappable: </a:t>
            </a:r>
          </a:p>
          <a:p>
            <a:pPr lvl="1"/>
            <a:r>
              <a:rPr lang="en-US" dirty="0"/>
              <a:t>PCI cards (network, IB, HBA), CPU, Memory (bad sectors will be disabled)</a:t>
            </a:r>
          </a:p>
        </p:txBody>
      </p:sp>
      <p:sp>
        <p:nvSpPr>
          <p:cNvPr id="2" name="Slide Number Placeholder 1"/>
          <p:cNvSpPr>
            <a:spLocks noGrp="1"/>
          </p:cNvSpPr>
          <p:nvPr>
            <p:ph type="sldNum" sz="quarter" idx="12"/>
          </p:nvPr>
        </p:nvSpPr>
        <p:spPr/>
        <p:txBody>
          <a:bodyPr/>
          <a:lstStyle/>
          <a:p>
            <a:fld id="{C51EAA63-D034-42AE-91FA-B13B9518C7BE}" type="slidenum">
              <a:rPr lang="en-US" smtClean="0"/>
              <a:pPr/>
              <a:t>11</a:t>
            </a:fld>
            <a:endParaRPr lang="en-US" dirty="0"/>
          </a:p>
        </p:txBody>
      </p:sp>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4090544" y="2798919"/>
            <a:ext cx="878519" cy="1314706"/>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34125" y="1847461"/>
            <a:ext cx="2360287" cy="1047062"/>
          </a:xfrm>
          <a:prstGeom prst="rect">
            <a:avLst/>
          </a:prstGeom>
        </p:spPr>
      </p:pic>
    </p:spTree>
    <p:extLst>
      <p:ext uri="{BB962C8B-B14F-4D97-AF65-F5344CB8AC3E}">
        <p14:creationId xmlns:p14="http://schemas.microsoft.com/office/powerpoint/2010/main" val="22765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lang="en-US" smtClean="0"/>
              <a:pPr/>
              <a:t>12</a:t>
            </a:fld>
            <a:endParaRPr lang="en-US" dirty="0"/>
          </a:p>
        </p:txBody>
      </p:sp>
      <p:sp>
        <p:nvSpPr>
          <p:cNvPr id="8" name="Title 6"/>
          <p:cNvSpPr txBox="1">
            <a:spLocks/>
          </p:cNvSpPr>
          <p:nvPr/>
        </p:nvSpPr>
        <p:spPr>
          <a:xfrm>
            <a:off x="636268" y="1773896"/>
            <a:ext cx="7771562" cy="2280311"/>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tx1"/>
                </a:solidFill>
                <a:latin typeface="+mj-lt"/>
                <a:ea typeface="+mj-ea"/>
                <a:cs typeface="+mj-cs"/>
              </a:defRPr>
            </a:lvl1pPr>
          </a:lstStyle>
          <a:p>
            <a:r>
              <a:rPr lang="en-US" b="1" dirty="0" err="1">
                <a:solidFill>
                  <a:srgbClr val="FF0000"/>
                </a:solidFill>
              </a:rPr>
              <a:t>Exadata</a:t>
            </a:r>
            <a:r>
              <a:rPr lang="en-US" b="1" dirty="0">
                <a:solidFill>
                  <a:srgbClr val="FF0000"/>
                </a:solidFill>
              </a:rPr>
              <a:t> Smart Software</a:t>
            </a:r>
            <a:br>
              <a:rPr lang="en-US" b="1" dirty="0">
                <a:solidFill>
                  <a:srgbClr val="FF0000"/>
                </a:solidFill>
              </a:rPr>
            </a:br>
            <a:br>
              <a:rPr lang="en-US" b="1" dirty="0">
                <a:solidFill>
                  <a:srgbClr val="FF0000"/>
                </a:solidFill>
              </a:rPr>
            </a:br>
            <a:r>
              <a:rPr lang="en-US" sz="4000" b="1" dirty="0"/>
              <a:t>Unique Differentiators for Analytics, OLTP and Consolidation </a:t>
            </a: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6623" y="1479477"/>
            <a:ext cx="1702674" cy="4246011"/>
          </a:xfrm>
          <a:prstGeom prst="rect">
            <a:avLst/>
          </a:prstGeom>
        </p:spPr>
      </p:pic>
    </p:spTree>
    <p:extLst>
      <p:ext uri="{BB962C8B-B14F-4D97-AF65-F5344CB8AC3E}">
        <p14:creationId xmlns:p14="http://schemas.microsoft.com/office/powerpoint/2010/main" val="2761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5967844" y="3814361"/>
            <a:ext cx="5424055" cy="2337955"/>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2" name="Rectangle 21"/>
          <p:cNvSpPr/>
          <p:nvPr/>
        </p:nvSpPr>
        <p:spPr>
          <a:xfrm>
            <a:off x="5971307" y="1324006"/>
            <a:ext cx="5424055" cy="2337955"/>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Rectangle 19"/>
          <p:cNvSpPr/>
          <p:nvPr/>
        </p:nvSpPr>
        <p:spPr>
          <a:xfrm>
            <a:off x="422564" y="3814361"/>
            <a:ext cx="5424055" cy="2337955"/>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Rectangle 18"/>
          <p:cNvSpPr/>
          <p:nvPr/>
        </p:nvSpPr>
        <p:spPr>
          <a:xfrm>
            <a:off x="426027" y="1324006"/>
            <a:ext cx="5424055" cy="2337955"/>
          </a:xfrm>
          <a:prstGeom prst="rect">
            <a:avLst/>
          </a:prstGeom>
          <a:solidFill>
            <a:schemeClr val="bg1">
              <a:lumMod val="8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 name="Content Placeholder 7"/>
          <p:cNvSpPr>
            <a:spLocks noGrp="1"/>
          </p:cNvSpPr>
          <p:nvPr>
            <p:ph sz="half" idx="1"/>
          </p:nvPr>
        </p:nvSpPr>
        <p:spPr>
          <a:xfrm>
            <a:off x="531813" y="1370620"/>
            <a:ext cx="5384245" cy="2133599"/>
          </a:xfrm>
        </p:spPr>
        <p:txBody>
          <a:bodyPr/>
          <a:lstStyle/>
          <a:p>
            <a:pPr>
              <a:buNone/>
            </a:pPr>
            <a:r>
              <a:rPr lang="en-US" b="1" dirty="0">
                <a:solidFill>
                  <a:schemeClr val="accent1"/>
                </a:solidFill>
              </a:rPr>
              <a:t>Smart Analytics</a:t>
            </a:r>
          </a:p>
          <a:p>
            <a:pPr marL="176213" indent="-176213">
              <a:lnSpc>
                <a:spcPct val="80000"/>
              </a:lnSpc>
              <a:spcBef>
                <a:spcPts val="800"/>
              </a:spcBef>
            </a:pPr>
            <a:r>
              <a:rPr lang="en-US" sz="2000" dirty="0"/>
              <a:t>Move </a:t>
            </a:r>
            <a:r>
              <a:rPr lang="en-US" sz="2000" b="1" dirty="0"/>
              <a:t>queries to storage</a:t>
            </a:r>
            <a:r>
              <a:rPr lang="en-US" sz="2000" dirty="0"/>
              <a:t>, not storage to queries</a:t>
            </a:r>
          </a:p>
          <a:p>
            <a:pPr marL="176213" indent="-176213">
              <a:lnSpc>
                <a:spcPct val="80000"/>
              </a:lnSpc>
              <a:spcBef>
                <a:spcPts val="800"/>
              </a:spcBef>
            </a:pPr>
            <a:r>
              <a:rPr lang="en-US" sz="2000" dirty="0"/>
              <a:t>Automatically offload and </a:t>
            </a:r>
            <a:r>
              <a:rPr lang="en-US" sz="2000" b="1" dirty="0">
                <a:solidFill>
                  <a:schemeClr val="accent4"/>
                </a:solidFill>
              </a:rPr>
              <a:t>parallelize</a:t>
            </a:r>
            <a:r>
              <a:rPr lang="en-US" sz="2000" dirty="0"/>
              <a:t> queries across all storage servers</a:t>
            </a:r>
          </a:p>
          <a:p>
            <a:pPr marL="176213" indent="-176213">
              <a:lnSpc>
                <a:spcPct val="80000"/>
              </a:lnSpc>
              <a:spcBef>
                <a:spcPts val="800"/>
              </a:spcBef>
            </a:pPr>
            <a:r>
              <a:rPr lang="en-US" sz="2000" dirty="0"/>
              <a:t>Extend </a:t>
            </a:r>
            <a:r>
              <a:rPr lang="en-US" sz="2000" b="1" dirty="0">
                <a:solidFill>
                  <a:schemeClr val="accent4"/>
                </a:solidFill>
              </a:rPr>
              <a:t>In-Memory DB </a:t>
            </a:r>
            <a:r>
              <a:rPr lang="en-US" sz="2000" dirty="0"/>
              <a:t>with flash</a:t>
            </a:r>
          </a:p>
          <a:p>
            <a:pPr marL="176213" indent="-176213">
              <a:lnSpc>
                <a:spcPct val="80000"/>
              </a:lnSpc>
              <a:spcBef>
                <a:spcPts val="800"/>
              </a:spcBef>
            </a:pPr>
            <a:r>
              <a:rPr lang="en-US" sz="2000" dirty="0"/>
              <a:t>Run In-Memory DB on </a:t>
            </a:r>
            <a:r>
              <a:rPr lang="en-US" sz="2000" b="1" dirty="0"/>
              <a:t>standby</a:t>
            </a:r>
          </a:p>
          <a:p>
            <a:pPr marL="176213" indent="-176213">
              <a:lnSpc>
                <a:spcPct val="80000"/>
              </a:lnSpc>
              <a:spcBef>
                <a:spcPts val="800"/>
              </a:spcBef>
            </a:pPr>
            <a:r>
              <a:rPr lang="en-US" sz="2000" b="1" dirty="0">
                <a:solidFill>
                  <a:srgbClr val="FF0000"/>
                </a:solidFill>
              </a:rPr>
              <a:t>10x – 100x </a:t>
            </a:r>
            <a:r>
              <a:rPr lang="en-US" sz="2000" dirty="0"/>
              <a:t>faster analytics</a:t>
            </a:r>
          </a:p>
        </p:txBody>
      </p:sp>
      <p:sp>
        <p:nvSpPr>
          <p:cNvPr id="9" name="Content Placeholder 8"/>
          <p:cNvSpPr>
            <a:spLocks noGrp="1"/>
          </p:cNvSpPr>
          <p:nvPr>
            <p:ph sz="half" idx="2"/>
          </p:nvPr>
        </p:nvSpPr>
        <p:spPr>
          <a:xfrm>
            <a:off x="6070167" y="1370620"/>
            <a:ext cx="5189072" cy="2133599"/>
          </a:xfrm>
        </p:spPr>
        <p:txBody>
          <a:bodyPr/>
          <a:lstStyle/>
          <a:p>
            <a:pPr>
              <a:buNone/>
            </a:pPr>
            <a:r>
              <a:rPr lang="en-US" b="1" dirty="0">
                <a:solidFill>
                  <a:schemeClr val="accent1"/>
                </a:solidFill>
              </a:rPr>
              <a:t>Smart Storage</a:t>
            </a:r>
          </a:p>
          <a:p>
            <a:pPr marL="176213" indent="-176213">
              <a:lnSpc>
                <a:spcPct val="80000"/>
              </a:lnSpc>
              <a:spcBef>
                <a:spcPts val="800"/>
              </a:spcBef>
            </a:pPr>
            <a:r>
              <a:rPr lang="en-US" sz="2000" b="1" dirty="0">
                <a:solidFill>
                  <a:schemeClr val="accent4"/>
                </a:solidFill>
              </a:rPr>
              <a:t>Hybrid Columnar Compression </a:t>
            </a:r>
            <a:r>
              <a:rPr lang="en-US" sz="2000" dirty="0"/>
              <a:t>reduces space usage by </a:t>
            </a:r>
            <a:r>
              <a:rPr lang="en-US" sz="2000" b="1" dirty="0">
                <a:solidFill>
                  <a:schemeClr val="accent1"/>
                </a:solidFill>
              </a:rPr>
              <a:t>10x</a:t>
            </a:r>
          </a:p>
          <a:p>
            <a:pPr marL="176213" indent="-176213">
              <a:lnSpc>
                <a:spcPct val="80000"/>
              </a:lnSpc>
              <a:spcBef>
                <a:spcPts val="800"/>
              </a:spcBef>
            </a:pPr>
            <a:r>
              <a:rPr lang="en-US" sz="2000" dirty="0"/>
              <a:t>Database-aware </a:t>
            </a:r>
            <a:r>
              <a:rPr lang="en-US" sz="2000" b="1" dirty="0">
                <a:solidFill>
                  <a:schemeClr val="accent4"/>
                </a:solidFill>
              </a:rPr>
              <a:t>Flash Caching </a:t>
            </a:r>
            <a:r>
              <a:rPr lang="en-US" sz="2000" dirty="0"/>
              <a:t>gives </a:t>
            </a:r>
            <a:br>
              <a:rPr lang="en-US" sz="2000" dirty="0"/>
            </a:br>
            <a:r>
              <a:rPr lang="en-US" sz="2000" dirty="0"/>
              <a:t>speed of flash with capacity of disk</a:t>
            </a:r>
          </a:p>
          <a:p>
            <a:pPr marL="176213" indent="-176213">
              <a:lnSpc>
                <a:spcPct val="80000"/>
              </a:lnSpc>
              <a:spcBef>
                <a:spcPts val="800"/>
              </a:spcBef>
            </a:pPr>
            <a:r>
              <a:rPr lang="en-US" sz="2000" b="1" dirty="0">
                <a:solidFill>
                  <a:schemeClr val="accent4"/>
                </a:solidFill>
              </a:rPr>
              <a:t>Storage Indexes </a:t>
            </a:r>
            <a:r>
              <a:rPr lang="en-US" sz="2000" dirty="0"/>
              <a:t>eliminate </a:t>
            </a:r>
            <a:br>
              <a:rPr lang="en-US" sz="2000" dirty="0"/>
            </a:br>
            <a:r>
              <a:rPr lang="en-US" sz="2000" dirty="0"/>
              <a:t>unnecessary I/O</a:t>
            </a:r>
          </a:p>
          <a:p>
            <a:pPr>
              <a:spcBef>
                <a:spcPts val="0"/>
              </a:spcBef>
              <a:buNone/>
            </a:pPr>
            <a:endParaRPr lang="en-US" dirty="0"/>
          </a:p>
          <a:p>
            <a:pPr>
              <a:buNone/>
            </a:pPr>
            <a:endParaRPr lang="en-US" b="1" u="sng" dirty="0">
              <a:solidFill>
                <a:schemeClr val="accent1"/>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pPr/>
              <a:t>13</a:t>
            </a:fld>
            <a:endParaRPr lang="en-US" dirty="0"/>
          </a:p>
        </p:txBody>
      </p:sp>
      <p:sp>
        <p:nvSpPr>
          <p:cNvPr id="10" name="Content Placeholder 9"/>
          <p:cNvSpPr>
            <a:spLocks noGrp="1"/>
          </p:cNvSpPr>
          <p:nvPr>
            <p:ph sz="half" idx="13"/>
          </p:nvPr>
        </p:nvSpPr>
        <p:spPr>
          <a:xfrm>
            <a:off x="531815" y="3883970"/>
            <a:ext cx="4298094" cy="2133599"/>
          </a:xfrm>
          <a:noFill/>
        </p:spPr>
        <p:txBody>
          <a:bodyPr/>
          <a:lstStyle/>
          <a:p>
            <a:pPr>
              <a:buFont typeface="Arial" panose="020B0604020202020204" pitchFamily="34" charset="0"/>
              <a:buNone/>
            </a:pPr>
            <a:r>
              <a:rPr lang="en-US" b="1" dirty="0">
                <a:solidFill>
                  <a:schemeClr val="accent1"/>
                </a:solidFill>
              </a:rPr>
              <a:t>Smart OLTP</a:t>
            </a:r>
          </a:p>
          <a:p>
            <a:pPr marL="176213" indent="-176213">
              <a:lnSpc>
                <a:spcPct val="80000"/>
              </a:lnSpc>
              <a:spcBef>
                <a:spcPts val="800"/>
              </a:spcBef>
            </a:pPr>
            <a:r>
              <a:rPr lang="en-US" sz="2000" dirty="0"/>
              <a:t>Special </a:t>
            </a:r>
            <a:r>
              <a:rPr lang="en-US" sz="2000" b="1" dirty="0" err="1">
                <a:solidFill>
                  <a:schemeClr val="accent4"/>
                </a:solidFill>
              </a:rPr>
              <a:t>InfiniBand</a:t>
            </a:r>
            <a:r>
              <a:rPr lang="en-US" sz="2000" b="1" dirty="0">
                <a:solidFill>
                  <a:schemeClr val="accent4"/>
                </a:solidFill>
              </a:rPr>
              <a:t> </a:t>
            </a:r>
            <a:r>
              <a:rPr lang="en-US" sz="2000" dirty="0"/>
              <a:t>protocol enables </a:t>
            </a:r>
            <a:r>
              <a:rPr lang="en-US" sz="2000" b="1" dirty="0">
                <a:solidFill>
                  <a:schemeClr val="accent1"/>
                </a:solidFill>
              </a:rPr>
              <a:t>3x</a:t>
            </a:r>
            <a:r>
              <a:rPr lang="en-US" sz="2000" dirty="0"/>
              <a:t> faster OLTP messaging</a:t>
            </a:r>
          </a:p>
          <a:p>
            <a:pPr marL="176213" indent="-176213">
              <a:lnSpc>
                <a:spcPct val="80000"/>
              </a:lnSpc>
              <a:spcBef>
                <a:spcPts val="800"/>
              </a:spcBef>
            </a:pPr>
            <a:r>
              <a:rPr lang="en-US" sz="2000" dirty="0"/>
              <a:t>Ultra-fast DB-optimized </a:t>
            </a:r>
            <a:r>
              <a:rPr lang="en-US" sz="2000" b="1" dirty="0">
                <a:solidFill>
                  <a:schemeClr val="accent4"/>
                </a:solidFill>
              </a:rPr>
              <a:t>flash logging</a:t>
            </a:r>
            <a:endParaRPr lang="en-US" sz="2000" dirty="0"/>
          </a:p>
          <a:p>
            <a:pPr marL="176213" indent="-176213">
              <a:lnSpc>
                <a:spcPct val="80000"/>
              </a:lnSpc>
              <a:spcBef>
                <a:spcPts val="800"/>
              </a:spcBef>
            </a:pPr>
            <a:r>
              <a:rPr lang="en-US" sz="2000" b="1" dirty="0">
                <a:solidFill>
                  <a:schemeClr val="accent4"/>
                </a:solidFill>
              </a:rPr>
              <a:t>Instant </a:t>
            </a:r>
            <a:r>
              <a:rPr lang="en-US" sz="2000" dirty="0">
                <a:solidFill>
                  <a:schemeClr val="accent4"/>
                </a:solidFill>
              </a:rPr>
              <a:t>detection of node failure and I/O issues</a:t>
            </a:r>
            <a:endParaRPr lang="en-US" sz="2000" dirty="0"/>
          </a:p>
          <a:p>
            <a:pPr>
              <a:spcBef>
                <a:spcPts val="600"/>
              </a:spcBef>
            </a:pPr>
            <a:endParaRPr lang="en-US" sz="2200" dirty="0"/>
          </a:p>
          <a:p>
            <a:pPr>
              <a:spcBef>
                <a:spcPts val="600"/>
              </a:spcBef>
            </a:pPr>
            <a:endParaRPr lang="en-US" dirty="0"/>
          </a:p>
          <a:p>
            <a:pPr>
              <a:buNone/>
            </a:pPr>
            <a:endParaRPr lang="en-US" sz="2000" dirty="0"/>
          </a:p>
        </p:txBody>
      </p:sp>
      <p:sp>
        <p:nvSpPr>
          <p:cNvPr id="11" name="Content Placeholder 10"/>
          <p:cNvSpPr>
            <a:spLocks noGrp="1"/>
          </p:cNvSpPr>
          <p:nvPr>
            <p:ph sz="half" idx="14"/>
          </p:nvPr>
        </p:nvSpPr>
        <p:spPr>
          <a:xfrm>
            <a:off x="6070167" y="3883970"/>
            <a:ext cx="5288223" cy="2133599"/>
          </a:xfrm>
        </p:spPr>
        <p:txBody>
          <a:bodyPr/>
          <a:lstStyle/>
          <a:p>
            <a:pPr>
              <a:buNone/>
            </a:pPr>
            <a:r>
              <a:rPr lang="en-US" b="1" dirty="0">
                <a:solidFill>
                  <a:schemeClr val="accent1"/>
                </a:solidFill>
              </a:rPr>
              <a:t>Smart Consolidation</a:t>
            </a:r>
          </a:p>
          <a:p>
            <a:pPr marL="176213" indent="-176213">
              <a:lnSpc>
                <a:spcPct val="80000"/>
              </a:lnSpc>
              <a:spcBef>
                <a:spcPts val="800"/>
              </a:spcBef>
            </a:pPr>
            <a:r>
              <a:rPr lang="en-US" sz="2000" dirty="0"/>
              <a:t>Critical DB </a:t>
            </a:r>
            <a:r>
              <a:rPr lang="en-US" sz="2000" b="1" dirty="0"/>
              <a:t>messages jump </a:t>
            </a:r>
            <a:r>
              <a:rPr lang="en-US" sz="2000" dirty="0"/>
              <a:t>to head of queue for ultra-fast latency</a:t>
            </a:r>
          </a:p>
          <a:p>
            <a:pPr marL="176213" indent="-176213">
              <a:lnSpc>
                <a:spcPct val="80000"/>
              </a:lnSpc>
              <a:spcBef>
                <a:spcPts val="800"/>
              </a:spcBef>
            </a:pPr>
            <a:r>
              <a:rPr lang="en-US" sz="2000" dirty="0"/>
              <a:t>CPU, I/O, network </a:t>
            </a:r>
            <a:r>
              <a:rPr lang="en-US" sz="2000" b="1" dirty="0"/>
              <a:t>resources</a:t>
            </a:r>
            <a:r>
              <a:rPr lang="en-US" sz="2000" dirty="0"/>
              <a:t> </a:t>
            </a:r>
            <a:r>
              <a:rPr lang="en-US" sz="2000" b="1" dirty="0"/>
              <a:t>prioritized</a:t>
            </a:r>
            <a:br>
              <a:rPr lang="en-US" sz="2000" dirty="0"/>
            </a:br>
            <a:r>
              <a:rPr lang="en-US" sz="2000" dirty="0"/>
              <a:t>for end-to-end quality of service</a:t>
            </a:r>
          </a:p>
          <a:p>
            <a:pPr marL="176213" indent="-176213">
              <a:lnSpc>
                <a:spcPct val="80000"/>
              </a:lnSpc>
              <a:spcBef>
                <a:spcPts val="800"/>
              </a:spcBef>
            </a:pPr>
            <a:r>
              <a:rPr lang="en-US" sz="2000" b="1" dirty="0">
                <a:solidFill>
                  <a:srgbClr val="FF0000"/>
                </a:solidFill>
              </a:rPr>
              <a:t>4x</a:t>
            </a:r>
            <a:r>
              <a:rPr lang="en-US" sz="2000" dirty="0"/>
              <a:t> </a:t>
            </a:r>
            <a:r>
              <a:rPr lang="en-US" sz="2000" b="1" dirty="0"/>
              <a:t>more databases </a:t>
            </a:r>
            <a:r>
              <a:rPr lang="en-US" sz="2000" dirty="0" err="1"/>
              <a:t>vs</a:t>
            </a:r>
            <a:r>
              <a:rPr lang="en-US" sz="2000" dirty="0"/>
              <a:t> same hardware</a:t>
            </a:r>
            <a:br>
              <a:rPr lang="en-US" sz="2000" dirty="0"/>
            </a:br>
            <a:r>
              <a:rPr lang="en-US" sz="2000" dirty="0"/>
              <a:t>without </a:t>
            </a:r>
            <a:r>
              <a:rPr lang="en-US" sz="2000" dirty="0" err="1"/>
              <a:t>Exadata</a:t>
            </a:r>
            <a:r>
              <a:rPr lang="en-US" sz="2000" dirty="0"/>
              <a:t> software</a:t>
            </a:r>
          </a:p>
          <a:p>
            <a:pPr>
              <a:buNone/>
            </a:pPr>
            <a:endParaRPr lang="en-US" b="1" u="sng" dirty="0"/>
          </a:p>
        </p:txBody>
      </p:sp>
      <p:sp>
        <p:nvSpPr>
          <p:cNvPr id="6" name="Title 5"/>
          <p:cNvSpPr>
            <a:spLocks noGrp="1"/>
          </p:cNvSpPr>
          <p:nvPr>
            <p:ph type="title"/>
          </p:nvPr>
        </p:nvSpPr>
        <p:spPr/>
        <p:txBody>
          <a:bodyPr anchor="ctr"/>
          <a:lstStyle/>
          <a:p>
            <a:r>
              <a:rPr lang="en-US" b="1" dirty="0" err="1"/>
              <a:t>Exadata</a:t>
            </a:r>
            <a:r>
              <a:rPr lang="en-US" b="1" dirty="0"/>
              <a:t> Unique </a:t>
            </a:r>
            <a:r>
              <a:rPr lang="en-US" b="1" u="sng" dirty="0"/>
              <a:t>Smart Database</a:t>
            </a:r>
            <a:r>
              <a:rPr lang="en-US" b="1" dirty="0"/>
              <a:t> Software Highlights</a:t>
            </a:r>
          </a:p>
        </p:txBody>
      </p:sp>
      <p:cxnSp>
        <p:nvCxnSpPr>
          <p:cNvPr id="34" name="Straight Connector 33"/>
          <p:cNvCxnSpPr/>
          <p:nvPr/>
        </p:nvCxnSpPr>
        <p:spPr>
          <a:xfrm>
            <a:off x="405245" y="1704474"/>
            <a:ext cx="5427144" cy="0"/>
          </a:xfrm>
          <a:prstGeom prst="line">
            <a:avLst/>
          </a:prstGeom>
          <a:ln w="38100">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pic>
        <p:nvPicPr>
          <p:cNvPr id="23" name="Picture 22" descr="dashboar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8375" y="2451324"/>
            <a:ext cx="1518929" cy="1061653"/>
          </a:xfrm>
          <a:prstGeom prst="rect">
            <a:avLst/>
          </a:prstGeom>
          <a:ln>
            <a:solidFill>
              <a:schemeClr val="accent4"/>
            </a:solidFill>
          </a:ln>
        </p:spPr>
      </p:pic>
      <p:pic>
        <p:nvPicPr>
          <p:cNvPr id="24" name="Picture 23" descr="creditcard.png"/>
          <p:cNvPicPr>
            <a:picLocks noChangeAspect="1"/>
          </p:cNvPicPr>
          <p:nvPr/>
        </p:nvPicPr>
        <p:blipFill>
          <a:blip r:embed="rId4" cstate="print"/>
          <a:stretch>
            <a:fillRect/>
          </a:stretch>
        </p:blipFill>
        <p:spPr>
          <a:xfrm rot="16200000">
            <a:off x="4598554" y="4844849"/>
            <a:ext cx="1319016" cy="878484"/>
          </a:xfrm>
          <a:prstGeom prst="rect">
            <a:avLst/>
          </a:prstGeom>
        </p:spPr>
      </p:pic>
      <p:pic>
        <p:nvPicPr>
          <p:cNvPr id="26" name="Picture 25"/>
          <p:cNvPicPr>
            <a:picLocks noChangeAspect="1"/>
          </p:cNvPicPr>
          <p:nvPr/>
        </p:nvPicPr>
        <p:blipFill>
          <a:blip r:embed="rId5" cstate="print"/>
          <a:stretch>
            <a:fillRect/>
          </a:stretch>
        </p:blipFill>
        <p:spPr>
          <a:xfrm>
            <a:off x="10281139" y="2207762"/>
            <a:ext cx="918294" cy="1425984"/>
          </a:xfrm>
          <a:prstGeom prst="rect">
            <a:avLst/>
          </a:prstGeom>
        </p:spPr>
      </p:pic>
      <p:grpSp>
        <p:nvGrpSpPr>
          <p:cNvPr id="67" name="Group 66"/>
          <p:cNvGrpSpPr/>
          <p:nvPr/>
        </p:nvGrpSpPr>
        <p:grpSpPr>
          <a:xfrm>
            <a:off x="10425259" y="4654059"/>
            <a:ext cx="848315" cy="1411331"/>
            <a:chOff x="10351117" y="4654059"/>
            <a:chExt cx="848315" cy="1411331"/>
          </a:xfrm>
        </p:grpSpPr>
        <p:grpSp>
          <p:nvGrpSpPr>
            <p:cNvPr id="64" name="Group 63"/>
            <p:cNvGrpSpPr/>
            <p:nvPr/>
          </p:nvGrpSpPr>
          <p:grpSpPr>
            <a:xfrm>
              <a:off x="10351117" y="4654059"/>
              <a:ext cx="848315" cy="485207"/>
              <a:chOff x="10444902" y="4595444"/>
              <a:chExt cx="848315" cy="485207"/>
            </a:xfrm>
          </p:grpSpPr>
          <p:pic>
            <p:nvPicPr>
              <p:cNvPr id="56" name="Picture 55" descr="ic-DataSharing-gray.png"/>
              <p:cNvPicPr>
                <a:picLocks noChangeAspect="1"/>
              </p:cNvPicPr>
              <p:nvPr/>
            </p:nvPicPr>
            <p:blipFill rotWithShape="1">
              <a:blip r:embed="rId6"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1004569" y="4661444"/>
                <a:ext cx="288648" cy="329762"/>
              </a:xfrm>
              <a:prstGeom prst="rect">
                <a:avLst/>
              </a:prstGeom>
            </p:spPr>
          </p:pic>
          <p:pic>
            <p:nvPicPr>
              <p:cNvPr id="57" name="Picture 56" descr="ic-DataSharing-gray.png"/>
              <p:cNvPicPr>
                <a:picLocks noChangeAspect="1"/>
              </p:cNvPicPr>
              <p:nvPr/>
            </p:nvPicPr>
            <p:blipFill rotWithShape="1">
              <a:blip r:embed="rId7"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0736509" y="4634001"/>
                <a:ext cx="357214" cy="408093"/>
              </a:xfrm>
              <a:prstGeom prst="rect">
                <a:avLst/>
              </a:prstGeom>
            </p:spPr>
          </p:pic>
          <p:pic>
            <p:nvPicPr>
              <p:cNvPr id="55" name="Picture 54" descr="ic-DataSharing-gray.png"/>
              <p:cNvPicPr>
                <a:picLocks noChangeAspect="1"/>
              </p:cNvPicPr>
              <p:nvPr/>
            </p:nvPicPr>
            <p:blipFill rotWithShape="1">
              <a:blip r:embed="rId8"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0444902" y="4595444"/>
                <a:ext cx="424714" cy="485207"/>
              </a:xfrm>
              <a:prstGeom prst="rect">
                <a:avLst/>
              </a:prstGeom>
            </p:spPr>
          </p:pic>
        </p:grpSp>
        <p:grpSp>
          <p:nvGrpSpPr>
            <p:cNvPr id="66" name="Group 65"/>
            <p:cNvGrpSpPr/>
            <p:nvPr/>
          </p:nvGrpSpPr>
          <p:grpSpPr>
            <a:xfrm>
              <a:off x="10351117" y="5117121"/>
              <a:ext cx="848315" cy="485207"/>
              <a:chOff x="10456625" y="5064367"/>
              <a:chExt cx="848315" cy="485207"/>
            </a:xfrm>
          </p:grpSpPr>
          <p:pic>
            <p:nvPicPr>
              <p:cNvPr id="58" name="Picture 57" descr="ic-DataSharing-gray.png"/>
              <p:cNvPicPr>
                <a:picLocks noChangeAspect="1"/>
              </p:cNvPicPr>
              <p:nvPr/>
            </p:nvPicPr>
            <p:blipFill rotWithShape="1">
              <a:blip r:embed="rId6"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1016292" y="5130367"/>
                <a:ext cx="288648" cy="329762"/>
              </a:xfrm>
              <a:prstGeom prst="rect">
                <a:avLst/>
              </a:prstGeom>
            </p:spPr>
          </p:pic>
          <p:pic>
            <p:nvPicPr>
              <p:cNvPr id="59" name="Picture 58" descr="ic-DataSharing-gray.png"/>
              <p:cNvPicPr>
                <a:picLocks noChangeAspect="1"/>
              </p:cNvPicPr>
              <p:nvPr/>
            </p:nvPicPr>
            <p:blipFill rotWithShape="1">
              <a:blip r:embed="rId7"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0748232" y="5102924"/>
                <a:ext cx="357214" cy="408093"/>
              </a:xfrm>
              <a:prstGeom prst="rect">
                <a:avLst/>
              </a:prstGeom>
            </p:spPr>
          </p:pic>
          <p:pic>
            <p:nvPicPr>
              <p:cNvPr id="60" name="Picture 59" descr="ic-DataSharing-gray.png"/>
              <p:cNvPicPr>
                <a:picLocks noChangeAspect="1"/>
              </p:cNvPicPr>
              <p:nvPr/>
            </p:nvPicPr>
            <p:blipFill rotWithShape="1">
              <a:blip r:embed="rId8"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0456625" y="5064367"/>
                <a:ext cx="424714" cy="485207"/>
              </a:xfrm>
              <a:prstGeom prst="rect">
                <a:avLst/>
              </a:prstGeom>
            </p:spPr>
          </p:pic>
        </p:grpSp>
        <p:grpSp>
          <p:nvGrpSpPr>
            <p:cNvPr id="65" name="Group 64"/>
            <p:cNvGrpSpPr/>
            <p:nvPr/>
          </p:nvGrpSpPr>
          <p:grpSpPr>
            <a:xfrm>
              <a:off x="10351117" y="5580183"/>
              <a:ext cx="848315" cy="485207"/>
              <a:chOff x="10480072" y="5521568"/>
              <a:chExt cx="848315" cy="485207"/>
            </a:xfrm>
          </p:grpSpPr>
          <p:pic>
            <p:nvPicPr>
              <p:cNvPr id="61" name="Picture 60" descr="ic-DataSharing-gray.png"/>
              <p:cNvPicPr>
                <a:picLocks noChangeAspect="1"/>
              </p:cNvPicPr>
              <p:nvPr/>
            </p:nvPicPr>
            <p:blipFill rotWithShape="1">
              <a:blip r:embed="rId6"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1039739" y="5587568"/>
                <a:ext cx="288648" cy="329762"/>
              </a:xfrm>
              <a:prstGeom prst="rect">
                <a:avLst/>
              </a:prstGeom>
            </p:spPr>
          </p:pic>
          <p:pic>
            <p:nvPicPr>
              <p:cNvPr id="62" name="Picture 61" descr="ic-DataSharing-gray.png"/>
              <p:cNvPicPr>
                <a:picLocks noChangeAspect="1"/>
              </p:cNvPicPr>
              <p:nvPr/>
            </p:nvPicPr>
            <p:blipFill rotWithShape="1">
              <a:blip r:embed="rId7"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0771679" y="5560125"/>
                <a:ext cx="357214" cy="408093"/>
              </a:xfrm>
              <a:prstGeom prst="rect">
                <a:avLst/>
              </a:prstGeom>
            </p:spPr>
          </p:pic>
          <p:pic>
            <p:nvPicPr>
              <p:cNvPr id="63" name="Picture 62" descr="ic-DataSharing-gray.png"/>
              <p:cNvPicPr>
                <a:picLocks noChangeAspect="1"/>
              </p:cNvPicPr>
              <p:nvPr/>
            </p:nvPicPr>
            <p:blipFill rotWithShape="1">
              <a:blip r:embed="rId8"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10480072" y="5521568"/>
                <a:ext cx="424714" cy="485207"/>
              </a:xfrm>
              <a:prstGeom prst="rect">
                <a:avLst/>
              </a:prstGeom>
            </p:spPr>
          </p:pic>
        </p:grpSp>
      </p:grpSp>
      <p:cxnSp>
        <p:nvCxnSpPr>
          <p:cNvPr id="31" name="Straight Connector 30"/>
          <p:cNvCxnSpPr/>
          <p:nvPr/>
        </p:nvCxnSpPr>
        <p:spPr>
          <a:xfrm>
            <a:off x="5957548" y="1704474"/>
            <a:ext cx="5427144" cy="0"/>
          </a:xfrm>
          <a:prstGeom prst="line">
            <a:avLst/>
          </a:prstGeom>
          <a:ln w="38100">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09364" y="4229371"/>
            <a:ext cx="5427144" cy="0"/>
          </a:xfrm>
          <a:prstGeom prst="line">
            <a:avLst/>
          </a:prstGeom>
          <a:ln w="38100">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974024" y="4229371"/>
            <a:ext cx="5427144" cy="0"/>
          </a:xfrm>
          <a:prstGeom prst="line">
            <a:avLst/>
          </a:prstGeom>
          <a:ln w="38100">
            <a:solidFill>
              <a:schemeClr val="tx1">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54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lstStyle/>
          <a:p>
            <a:r>
              <a:rPr lang="en-US" dirty="0"/>
              <a:t>Dozens of Additional </a:t>
            </a:r>
            <a:r>
              <a:rPr lang="en-US" dirty="0">
                <a:solidFill>
                  <a:schemeClr val="accent1"/>
                </a:solidFill>
              </a:rPr>
              <a:t>Smart Database </a:t>
            </a:r>
            <a:r>
              <a:rPr lang="en-US" dirty="0"/>
              <a:t>Capabilities</a:t>
            </a:r>
          </a:p>
        </p:txBody>
      </p:sp>
      <p:sp>
        <p:nvSpPr>
          <p:cNvPr id="2" name="Slide Number Placeholder 1"/>
          <p:cNvSpPr>
            <a:spLocks noGrp="1"/>
          </p:cNvSpPr>
          <p:nvPr>
            <p:ph type="sldNum" sz="quarter" idx="12"/>
          </p:nvPr>
        </p:nvSpPr>
        <p:spPr/>
        <p:txBody>
          <a:bodyPr/>
          <a:lstStyle/>
          <a:p>
            <a:fld id="{C51EAA63-D034-42AE-91FA-B13B9518C7BE}" type="slidenum">
              <a:rPr lang="en-US" smtClean="0"/>
              <a:pPr/>
              <a:t>14</a:t>
            </a:fld>
            <a:endParaRPr lang="en-US" dirty="0"/>
          </a:p>
        </p:txBody>
      </p:sp>
      <p:sp>
        <p:nvSpPr>
          <p:cNvPr id="8" name="TextBox 7"/>
          <p:cNvSpPr txBox="1"/>
          <p:nvPr/>
        </p:nvSpPr>
        <p:spPr>
          <a:xfrm>
            <a:off x="370379" y="1443208"/>
            <a:ext cx="3672810" cy="4814373"/>
          </a:xfrm>
          <a:prstGeom prst="rect">
            <a:avLst/>
          </a:prstGeom>
          <a:solidFill>
            <a:schemeClr val="bg2"/>
          </a:solidFill>
        </p:spPr>
        <p:txBody>
          <a:bodyPr wrap="square" lIns="91440" tIns="91440" rIns="91440" bIns="0" rtlCol="0">
            <a:noAutofit/>
          </a:bodyPr>
          <a:lstStyle/>
          <a:p>
            <a:pPr>
              <a:lnSpc>
                <a:spcPct val="90000"/>
              </a:lnSpc>
              <a:spcBef>
                <a:spcPts val="300"/>
              </a:spcBef>
              <a:spcAft>
                <a:spcPts val="1200"/>
              </a:spcAft>
            </a:pPr>
            <a:r>
              <a:rPr lang="en-US" sz="2400" b="1" dirty="0">
                <a:solidFill>
                  <a:schemeClr val="accent4"/>
                </a:solidFill>
              </a:rPr>
              <a:t>Smart Analytics</a:t>
            </a:r>
          </a:p>
          <a:p>
            <a:pPr marL="176213" indent="-176213">
              <a:lnSpc>
                <a:spcPct val="90000"/>
              </a:lnSpc>
              <a:spcBef>
                <a:spcPts val="300"/>
              </a:spcBef>
              <a:spcAft>
                <a:spcPts val="300"/>
              </a:spcAft>
              <a:buFont typeface="Arial"/>
              <a:buChar char="•"/>
            </a:pPr>
            <a:r>
              <a:rPr lang="en-US" dirty="0"/>
              <a:t>Storage Index data skipping</a:t>
            </a:r>
          </a:p>
          <a:p>
            <a:pPr marL="176213" indent="-176213">
              <a:lnSpc>
                <a:spcPct val="90000"/>
              </a:lnSpc>
              <a:spcBef>
                <a:spcPts val="300"/>
              </a:spcBef>
              <a:spcAft>
                <a:spcPts val="300"/>
              </a:spcAft>
              <a:buFont typeface="Arial"/>
              <a:buChar char="•"/>
            </a:pPr>
            <a:r>
              <a:rPr lang="en-US" dirty="0"/>
              <a:t>Storage offload for min/max operations</a:t>
            </a:r>
          </a:p>
          <a:p>
            <a:pPr marL="176213" indent="-176213">
              <a:lnSpc>
                <a:spcPct val="90000"/>
              </a:lnSpc>
              <a:spcBef>
                <a:spcPts val="300"/>
              </a:spcBef>
              <a:spcAft>
                <a:spcPts val="300"/>
              </a:spcAft>
              <a:buFont typeface="Arial"/>
              <a:buChar char="•"/>
            </a:pPr>
            <a:r>
              <a:rPr lang="en-US" dirty="0"/>
              <a:t>Data mining storage offload</a:t>
            </a:r>
          </a:p>
          <a:p>
            <a:pPr marL="176213" indent="-176213">
              <a:lnSpc>
                <a:spcPct val="90000"/>
              </a:lnSpc>
              <a:spcBef>
                <a:spcPts val="300"/>
              </a:spcBef>
              <a:spcAft>
                <a:spcPts val="300"/>
              </a:spcAft>
              <a:buFont typeface="Arial"/>
              <a:buChar char="•"/>
            </a:pPr>
            <a:r>
              <a:rPr lang="en-US" dirty="0"/>
              <a:t>Storage offload for LOBs and CLOBs</a:t>
            </a:r>
          </a:p>
          <a:p>
            <a:pPr marL="176213" indent="-176213">
              <a:lnSpc>
                <a:spcPct val="90000"/>
              </a:lnSpc>
              <a:spcBef>
                <a:spcPts val="300"/>
              </a:spcBef>
              <a:spcAft>
                <a:spcPts val="300"/>
              </a:spcAft>
              <a:buFont typeface="Arial"/>
              <a:buChar char="•"/>
            </a:pPr>
            <a:r>
              <a:rPr lang="en-US" dirty="0"/>
              <a:t>Auto flash caching for table scans</a:t>
            </a:r>
          </a:p>
          <a:p>
            <a:pPr marL="176213" indent="-176213">
              <a:lnSpc>
                <a:spcPct val="90000"/>
              </a:lnSpc>
              <a:spcBef>
                <a:spcPts val="300"/>
              </a:spcBef>
              <a:spcAft>
                <a:spcPts val="300"/>
              </a:spcAft>
              <a:buFont typeface="Arial"/>
              <a:buChar char="•"/>
            </a:pPr>
            <a:r>
              <a:rPr lang="en-US" dirty="0"/>
              <a:t>Reverse offload to DB servers</a:t>
            </a:r>
          </a:p>
          <a:p>
            <a:pPr marL="176213" indent="-176213">
              <a:lnSpc>
                <a:spcPct val="90000"/>
              </a:lnSpc>
              <a:spcBef>
                <a:spcPts val="300"/>
              </a:spcBef>
              <a:spcAft>
                <a:spcPts val="300"/>
              </a:spcAft>
              <a:buFont typeface="Arial"/>
              <a:buChar char="•"/>
            </a:pPr>
            <a:r>
              <a:rPr lang="en-US" dirty="0"/>
              <a:t>Offload index fast full scans</a:t>
            </a:r>
          </a:p>
          <a:p>
            <a:pPr marL="176213" indent="-176213">
              <a:lnSpc>
                <a:spcPct val="90000"/>
              </a:lnSpc>
              <a:spcBef>
                <a:spcPts val="300"/>
              </a:spcBef>
              <a:spcAft>
                <a:spcPts val="300"/>
              </a:spcAft>
              <a:buFont typeface="Arial"/>
              <a:buChar char="•"/>
            </a:pPr>
            <a:r>
              <a:rPr lang="en-US" dirty="0"/>
              <a:t>Offloads scans on encrypted data, with FIPS compliance</a:t>
            </a:r>
          </a:p>
          <a:p>
            <a:pPr marL="176213" indent="-176213">
              <a:lnSpc>
                <a:spcPct val="90000"/>
              </a:lnSpc>
              <a:spcBef>
                <a:spcPts val="300"/>
              </a:spcBef>
              <a:spcAft>
                <a:spcPts val="300"/>
              </a:spcAft>
              <a:buFont typeface="Arial"/>
              <a:buChar char="•"/>
            </a:pPr>
            <a:r>
              <a:rPr lang="en-US" dirty="0"/>
              <a:t>Active bonding of InfiniBand</a:t>
            </a:r>
          </a:p>
          <a:p>
            <a:pPr marL="176213" indent="-176213">
              <a:lnSpc>
                <a:spcPct val="90000"/>
              </a:lnSpc>
              <a:spcBef>
                <a:spcPts val="300"/>
              </a:spcBef>
              <a:spcAft>
                <a:spcPts val="300"/>
              </a:spcAft>
              <a:buFont typeface="Arial"/>
              <a:buChar char="•"/>
            </a:pPr>
            <a:r>
              <a:rPr lang="en-US" dirty="0"/>
              <a:t>Instant data file creation</a:t>
            </a:r>
          </a:p>
        </p:txBody>
      </p:sp>
      <p:sp>
        <p:nvSpPr>
          <p:cNvPr id="9" name="TextBox 8"/>
          <p:cNvSpPr txBox="1"/>
          <p:nvPr/>
        </p:nvSpPr>
        <p:spPr>
          <a:xfrm>
            <a:off x="4135989" y="1443207"/>
            <a:ext cx="3928358" cy="4814372"/>
          </a:xfrm>
          <a:prstGeom prst="rect">
            <a:avLst/>
          </a:prstGeom>
          <a:solidFill>
            <a:schemeClr val="bg2"/>
          </a:solidFill>
        </p:spPr>
        <p:txBody>
          <a:bodyPr wrap="square" lIns="91440" tIns="91440" rIns="91440" bIns="0" rtlCol="0">
            <a:noAutofit/>
          </a:bodyPr>
          <a:lstStyle/>
          <a:p>
            <a:pPr>
              <a:lnSpc>
                <a:spcPct val="90000"/>
              </a:lnSpc>
              <a:spcBef>
                <a:spcPts val="300"/>
              </a:spcBef>
              <a:spcAft>
                <a:spcPts val="1200"/>
              </a:spcAft>
            </a:pPr>
            <a:r>
              <a:rPr lang="en-US" sz="2400" b="1" dirty="0">
                <a:solidFill>
                  <a:schemeClr val="accent4"/>
                </a:solidFill>
              </a:rPr>
              <a:t>Smart OLTP</a:t>
            </a:r>
          </a:p>
          <a:p>
            <a:pPr marL="176213" indent="-176213">
              <a:lnSpc>
                <a:spcPct val="90000"/>
              </a:lnSpc>
              <a:spcBef>
                <a:spcPts val="300"/>
              </a:spcBef>
              <a:spcAft>
                <a:spcPts val="300"/>
              </a:spcAft>
              <a:buFont typeface="Arial"/>
              <a:buChar char="•"/>
            </a:pPr>
            <a:r>
              <a:rPr lang="en-US" dirty="0"/>
              <a:t>Smart network packet prioritization</a:t>
            </a:r>
          </a:p>
          <a:p>
            <a:pPr marL="176213" indent="-176213">
              <a:lnSpc>
                <a:spcPct val="90000"/>
              </a:lnSpc>
              <a:spcBef>
                <a:spcPts val="300"/>
              </a:spcBef>
              <a:spcAft>
                <a:spcPts val="300"/>
              </a:spcAft>
              <a:buFont typeface="Arial"/>
              <a:buChar char="•"/>
            </a:pPr>
            <a:r>
              <a:rPr lang="en-US" dirty="0"/>
              <a:t>I/O Prioritization by DB, User, or workload to ensure QOS</a:t>
            </a:r>
          </a:p>
          <a:p>
            <a:pPr marL="176213" indent="-176213">
              <a:lnSpc>
                <a:spcPct val="90000"/>
              </a:lnSpc>
              <a:spcBef>
                <a:spcPts val="300"/>
              </a:spcBef>
              <a:spcAft>
                <a:spcPts val="300"/>
              </a:spcAft>
              <a:buFont typeface="Arial"/>
              <a:buChar char="•"/>
            </a:pPr>
            <a:r>
              <a:rPr lang="en-US" dirty="0"/>
              <a:t>Active AWR includes storage stats for end to end monitoring</a:t>
            </a:r>
          </a:p>
          <a:p>
            <a:pPr marL="176213" indent="-176213">
              <a:lnSpc>
                <a:spcPct val="90000"/>
              </a:lnSpc>
              <a:spcBef>
                <a:spcPts val="300"/>
              </a:spcBef>
              <a:spcAft>
                <a:spcPts val="300"/>
              </a:spcAft>
              <a:buFont typeface="Arial"/>
              <a:buChar char="•"/>
            </a:pPr>
            <a:r>
              <a:rPr lang="en-US" dirty="0"/>
              <a:t>Write-back Flash Cache</a:t>
            </a:r>
          </a:p>
          <a:p>
            <a:pPr marL="176213" indent="-176213">
              <a:lnSpc>
                <a:spcPct val="90000"/>
              </a:lnSpc>
              <a:spcBef>
                <a:spcPts val="300"/>
              </a:spcBef>
              <a:spcAft>
                <a:spcPts val="300"/>
              </a:spcAft>
              <a:buFont typeface="Arial"/>
              <a:buChar char="•"/>
            </a:pPr>
            <a:r>
              <a:rPr lang="en-US" dirty="0"/>
              <a:t>Cell-to-cell rebalance preserving Flash Cache</a:t>
            </a:r>
          </a:p>
          <a:p>
            <a:pPr marL="176213" indent="-176213">
              <a:lnSpc>
                <a:spcPct val="90000"/>
              </a:lnSpc>
              <a:spcBef>
                <a:spcPts val="300"/>
              </a:spcBef>
              <a:spcAft>
                <a:spcPts val="300"/>
              </a:spcAft>
              <a:buFont typeface="Arial"/>
              <a:buChar char="•"/>
            </a:pPr>
            <a:r>
              <a:rPr lang="en-US" dirty="0"/>
              <a:t>Secure disk and flash erase</a:t>
            </a:r>
          </a:p>
          <a:p>
            <a:pPr marL="176213" indent="-176213">
              <a:lnSpc>
                <a:spcPct val="90000"/>
              </a:lnSpc>
              <a:spcBef>
                <a:spcPts val="300"/>
              </a:spcBef>
              <a:spcAft>
                <a:spcPts val="300"/>
              </a:spcAft>
              <a:buFont typeface="Arial"/>
              <a:buChar char="•"/>
            </a:pPr>
            <a:r>
              <a:rPr lang="en-US" dirty="0"/>
              <a:t>Database scoped security</a:t>
            </a:r>
          </a:p>
          <a:p>
            <a:pPr marL="176213" indent="-176213">
              <a:lnSpc>
                <a:spcPct val="90000"/>
              </a:lnSpc>
              <a:spcBef>
                <a:spcPts val="300"/>
              </a:spcBef>
              <a:spcAft>
                <a:spcPts val="300"/>
              </a:spcAft>
              <a:buFont typeface="Arial"/>
              <a:buChar char="•"/>
            </a:pPr>
            <a:r>
              <a:rPr lang="en-US" dirty="0"/>
              <a:t>Full-stack security scanning</a:t>
            </a:r>
          </a:p>
          <a:p>
            <a:pPr marL="176213" indent="-176213">
              <a:lnSpc>
                <a:spcPct val="90000"/>
              </a:lnSpc>
              <a:spcBef>
                <a:spcPts val="300"/>
              </a:spcBef>
              <a:spcAft>
                <a:spcPts val="300"/>
              </a:spcAft>
              <a:buFont typeface="Arial"/>
              <a:buChar char="•"/>
            </a:pPr>
            <a:r>
              <a:rPr lang="en-US" dirty="0" err="1"/>
              <a:t>Exachk</a:t>
            </a:r>
            <a:r>
              <a:rPr lang="en-US" dirty="0"/>
              <a:t> full-stack validation</a:t>
            </a:r>
          </a:p>
          <a:p>
            <a:pPr marL="176213" indent="-176213">
              <a:lnSpc>
                <a:spcPct val="90000"/>
              </a:lnSpc>
              <a:spcBef>
                <a:spcPts val="300"/>
              </a:spcBef>
              <a:spcAft>
                <a:spcPts val="300"/>
              </a:spcAft>
              <a:buFont typeface="Arial"/>
              <a:buChar char="•"/>
            </a:pPr>
            <a:r>
              <a:rPr lang="en-US" dirty="0" err="1"/>
              <a:t>NVMe</a:t>
            </a:r>
            <a:r>
              <a:rPr lang="en-US" dirty="0"/>
              <a:t> flash interface for lowest latency I/O</a:t>
            </a:r>
          </a:p>
        </p:txBody>
      </p:sp>
      <p:sp>
        <p:nvSpPr>
          <p:cNvPr id="10" name="TextBox 9"/>
          <p:cNvSpPr txBox="1"/>
          <p:nvPr/>
        </p:nvSpPr>
        <p:spPr>
          <a:xfrm>
            <a:off x="8156210" y="1443208"/>
            <a:ext cx="3675906" cy="4803356"/>
          </a:xfrm>
          <a:prstGeom prst="rect">
            <a:avLst/>
          </a:prstGeom>
          <a:solidFill>
            <a:schemeClr val="bg2"/>
          </a:solidFill>
        </p:spPr>
        <p:txBody>
          <a:bodyPr wrap="square" lIns="91440" tIns="91440" rIns="91440" bIns="0" rtlCol="0">
            <a:noAutofit/>
          </a:bodyPr>
          <a:lstStyle/>
          <a:p>
            <a:pPr>
              <a:lnSpc>
                <a:spcPct val="90000"/>
              </a:lnSpc>
              <a:spcBef>
                <a:spcPts val="300"/>
              </a:spcBef>
              <a:spcAft>
                <a:spcPts val="1200"/>
              </a:spcAft>
            </a:pPr>
            <a:r>
              <a:rPr lang="en-US" sz="2400" b="1" dirty="0">
                <a:solidFill>
                  <a:schemeClr val="accent4"/>
                </a:solidFill>
              </a:rPr>
              <a:t>Smart Availability</a:t>
            </a:r>
          </a:p>
          <a:p>
            <a:pPr marL="176213" indent="-176213">
              <a:lnSpc>
                <a:spcPct val="90000"/>
              </a:lnSpc>
              <a:spcBef>
                <a:spcPts val="300"/>
              </a:spcBef>
              <a:spcAft>
                <a:spcPts val="300"/>
              </a:spcAft>
              <a:buFont typeface="Arial"/>
              <a:buChar char="•"/>
            </a:pPr>
            <a:r>
              <a:rPr lang="en-US" dirty="0"/>
              <a:t>In-Memory fault tolerance</a:t>
            </a:r>
          </a:p>
          <a:p>
            <a:pPr marL="176213" indent="-176213">
              <a:lnSpc>
                <a:spcPct val="90000"/>
              </a:lnSpc>
              <a:spcBef>
                <a:spcPts val="300"/>
              </a:spcBef>
              <a:spcAft>
                <a:spcPts val="300"/>
              </a:spcAft>
              <a:buFont typeface="Arial"/>
              <a:buChar char="•"/>
            </a:pPr>
            <a:r>
              <a:rPr lang="en-US" dirty="0"/>
              <a:t>Offload backups to storage</a:t>
            </a:r>
          </a:p>
          <a:p>
            <a:pPr marL="176213" indent="-176213">
              <a:lnSpc>
                <a:spcPct val="90000"/>
              </a:lnSpc>
              <a:spcBef>
                <a:spcPts val="300"/>
              </a:spcBef>
              <a:spcAft>
                <a:spcPts val="300"/>
              </a:spcAft>
              <a:buFont typeface="Arial"/>
              <a:buChar char="•"/>
            </a:pPr>
            <a:r>
              <a:rPr lang="en-US" dirty="0"/>
              <a:t>Prioritize rebalance of critical files</a:t>
            </a:r>
          </a:p>
          <a:p>
            <a:pPr marL="176213" indent="-176213">
              <a:lnSpc>
                <a:spcPct val="90000"/>
              </a:lnSpc>
              <a:spcBef>
                <a:spcPts val="300"/>
              </a:spcBef>
              <a:spcAft>
                <a:spcPts val="300"/>
              </a:spcAft>
              <a:buFont typeface="Arial"/>
              <a:buChar char="•"/>
            </a:pPr>
            <a:r>
              <a:rPr lang="en-US" dirty="0"/>
              <a:t>Elimination of false drive failures</a:t>
            </a:r>
          </a:p>
          <a:p>
            <a:pPr marL="176213" indent="-176213">
              <a:lnSpc>
                <a:spcPct val="90000"/>
              </a:lnSpc>
              <a:spcBef>
                <a:spcPts val="300"/>
              </a:spcBef>
              <a:spcAft>
                <a:spcPts val="300"/>
              </a:spcAft>
              <a:buFont typeface="Arial"/>
              <a:buChar char="•"/>
            </a:pPr>
            <a:r>
              <a:rPr lang="en-US" dirty="0"/>
              <a:t>Flash and disk life cycle mgmt alert</a:t>
            </a:r>
          </a:p>
          <a:p>
            <a:pPr marL="176213" indent="-176213">
              <a:lnSpc>
                <a:spcPct val="90000"/>
              </a:lnSpc>
              <a:spcBef>
                <a:spcPts val="300"/>
              </a:spcBef>
              <a:spcAft>
                <a:spcPts val="300"/>
              </a:spcAft>
              <a:buFont typeface="Arial"/>
              <a:buChar char="•"/>
            </a:pPr>
            <a:r>
              <a:rPr lang="en-US" dirty="0"/>
              <a:t>Avoid reading predictive failed disks</a:t>
            </a:r>
          </a:p>
          <a:p>
            <a:pPr marL="176213" indent="-176213">
              <a:lnSpc>
                <a:spcPct val="90000"/>
              </a:lnSpc>
              <a:spcBef>
                <a:spcPts val="300"/>
              </a:spcBef>
              <a:spcAft>
                <a:spcPts val="300"/>
              </a:spcAft>
              <a:buFont typeface="Arial"/>
              <a:buChar char="•"/>
            </a:pPr>
            <a:r>
              <a:rPr lang="en-US" dirty="0"/>
              <a:t>Cell software transparent restart</a:t>
            </a:r>
          </a:p>
          <a:p>
            <a:pPr marL="176213" indent="-176213">
              <a:lnSpc>
                <a:spcPct val="90000"/>
              </a:lnSpc>
              <a:spcBef>
                <a:spcPts val="300"/>
              </a:spcBef>
              <a:spcAft>
                <a:spcPts val="300"/>
              </a:spcAft>
              <a:buFont typeface="Arial"/>
              <a:buChar char="•"/>
            </a:pPr>
            <a:r>
              <a:rPr lang="en-US" dirty="0"/>
              <a:t>I/O hang hardening</a:t>
            </a:r>
          </a:p>
          <a:p>
            <a:pPr marL="176213" indent="-176213">
              <a:lnSpc>
                <a:spcPct val="90000"/>
              </a:lnSpc>
              <a:spcBef>
                <a:spcPts val="300"/>
              </a:spcBef>
              <a:spcAft>
                <a:spcPts val="300"/>
              </a:spcAft>
              <a:buFont typeface="Arial"/>
              <a:buChar char="•"/>
            </a:pPr>
            <a:r>
              <a:rPr lang="en-US" dirty="0"/>
              <a:t>Prevent shutdown if mirror server is down</a:t>
            </a:r>
          </a:p>
          <a:p>
            <a:pPr marL="176213" indent="-176213">
              <a:lnSpc>
                <a:spcPct val="90000"/>
              </a:lnSpc>
              <a:spcBef>
                <a:spcPts val="300"/>
              </a:spcBef>
              <a:spcAft>
                <a:spcPts val="300"/>
              </a:spcAft>
              <a:buFont typeface="Arial"/>
              <a:buChar char="•"/>
            </a:pPr>
            <a:r>
              <a:rPr lang="en-US" dirty="0"/>
              <a:t>Confinement of temporarily poor performing drives</a:t>
            </a:r>
          </a:p>
          <a:p>
            <a:pPr marL="342900" indent="-342900">
              <a:lnSpc>
                <a:spcPct val="90000"/>
              </a:lnSpc>
              <a:spcBef>
                <a:spcPts val="300"/>
              </a:spcBef>
              <a:spcAft>
                <a:spcPts val="300"/>
              </a:spcAft>
            </a:pPr>
            <a:endParaRPr lang="en-US" dirty="0"/>
          </a:p>
        </p:txBody>
      </p:sp>
      <p:pic>
        <p:nvPicPr>
          <p:cNvPr id="13" name="Picture 12" descr="dashboar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70818" y="1244694"/>
            <a:ext cx="1122709" cy="784714"/>
          </a:xfrm>
          <a:prstGeom prst="rect">
            <a:avLst/>
          </a:prstGeom>
          <a:ln>
            <a:solidFill>
              <a:srgbClr val="DCE3E4"/>
            </a:solidFill>
          </a:ln>
        </p:spPr>
      </p:pic>
      <p:pic>
        <p:nvPicPr>
          <p:cNvPr id="14" name="Picture 13" descr="creditcar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94745" y="1209222"/>
            <a:ext cx="800559" cy="533185"/>
          </a:xfrm>
          <a:prstGeom prst="rect">
            <a:avLst/>
          </a:prstGeom>
        </p:spPr>
      </p:pic>
      <p:pic>
        <p:nvPicPr>
          <p:cNvPr id="15" name="Picture 14" descr="clock-24-7-51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3311" y="1089749"/>
            <a:ext cx="1009762" cy="937352"/>
          </a:xfrm>
          <a:prstGeom prst="rect">
            <a:avLst/>
          </a:prstGeom>
        </p:spPr>
      </p:pic>
      <p:pic>
        <p:nvPicPr>
          <p:cNvPr id="11" name="Picture 10" descr="creditcar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21719" y="1312046"/>
            <a:ext cx="800559" cy="533185"/>
          </a:xfrm>
          <a:prstGeom prst="rect">
            <a:avLst/>
          </a:prstGeom>
        </p:spPr>
      </p:pic>
      <p:pic>
        <p:nvPicPr>
          <p:cNvPr id="12" name="Picture 11" descr="creditcar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8692" y="1414870"/>
            <a:ext cx="800559" cy="533185"/>
          </a:xfrm>
          <a:prstGeom prst="rect">
            <a:avLst/>
          </a:prstGeom>
        </p:spPr>
      </p:pic>
    </p:spTree>
    <p:extLst>
      <p:ext uri="{BB962C8B-B14F-4D97-AF65-F5344CB8AC3E}">
        <p14:creationId xmlns:p14="http://schemas.microsoft.com/office/powerpoint/2010/main" val="411536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Best Performance</a:t>
            </a:r>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15</a:t>
            </a:fld>
            <a:endParaRPr lang="en-US" dirty="0"/>
          </a:p>
        </p:txBody>
      </p:sp>
    </p:spTree>
    <p:extLst>
      <p:ext uri="{BB962C8B-B14F-4D97-AF65-F5344CB8AC3E}">
        <p14:creationId xmlns:p14="http://schemas.microsoft.com/office/powerpoint/2010/main" val="120978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b="1" dirty="0"/>
              <a:t>Exadata X7-2 and X7-8 </a:t>
            </a:r>
            <a:r>
              <a:rPr lang="en-US" b="1" u="sng" dirty="0"/>
              <a:t>Performance Improvements</a:t>
            </a:r>
            <a:endParaRPr lang="en-US" b="1" dirty="0"/>
          </a:p>
        </p:txBody>
      </p:sp>
      <p:sp>
        <p:nvSpPr>
          <p:cNvPr id="6" name="Content Placeholder 5"/>
          <p:cNvSpPr>
            <a:spLocks noGrp="1"/>
          </p:cNvSpPr>
          <p:nvPr>
            <p:ph idx="1"/>
          </p:nvPr>
        </p:nvSpPr>
        <p:spPr>
          <a:xfrm>
            <a:off x="732933" y="1740097"/>
            <a:ext cx="7711156" cy="4390144"/>
          </a:xfrm>
        </p:spPr>
        <p:txBody>
          <a:bodyPr/>
          <a:lstStyle/>
          <a:p>
            <a:r>
              <a:rPr lang="en-US" b="1" dirty="0">
                <a:solidFill>
                  <a:schemeClr val="accent1"/>
                </a:solidFill>
              </a:rPr>
              <a:t>350 GB/sec </a:t>
            </a:r>
            <a:r>
              <a:rPr lang="en-US" dirty="0"/>
              <a:t>I/O Throughput</a:t>
            </a:r>
          </a:p>
          <a:p>
            <a:pPr lvl="1"/>
            <a:r>
              <a:rPr lang="en-US" b="1" dirty="0"/>
              <a:t>17% </a:t>
            </a:r>
            <a:r>
              <a:rPr lang="en-US" dirty="0"/>
              <a:t>more (</a:t>
            </a:r>
            <a:r>
              <a:rPr lang="en-US" dirty="0" err="1"/>
              <a:t>vs</a:t>
            </a:r>
            <a:r>
              <a:rPr lang="en-US" dirty="0"/>
              <a:t> </a:t>
            </a:r>
            <a:r>
              <a:rPr lang="en-US" dirty="0" err="1"/>
              <a:t>Exadata</a:t>
            </a:r>
            <a:r>
              <a:rPr lang="en-US" dirty="0"/>
              <a:t> X6)</a:t>
            </a:r>
          </a:p>
          <a:p>
            <a:r>
              <a:rPr lang="en-US" b="1" dirty="0">
                <a:solidFill>
                  <a:schemeClr val="accent1"/>
                </a:solidFill>
              </a:rPr>
              <a:t>5.97 Million </a:t>
            </a:r>
            <a:r>
              <a:rPr lang="en-US" dirty="0"/>
              <a:t>OLTP Read IOPS</a:t>
            </a:r>
          </a:p>
          <a:p>
            <a:pPr lvl="1"/>
            <a:r>
              <a:rPr lang="en-US" b="1" dirty="0"/>
              <a:t>50% </a:t>
            </a:r>
            <a:r>
              <a:rPr lang="en-US" dirty="0"/>
              <a:t>more IOPS (</a:t>
            </a:r>
            <a:r>
              <a:rPr lang="en-US" dirty="0" err="1"/>
              <a:t>vs</a:t>
            </a:r>
            <a:r>
              <a:rPr lang="en-US" dirty="0"/>
              <a:t> </a:t>
            </a:r>
            <a:r>
              <a:rPr lang="en-US" dirty="0" err="1"/>
              <a:t>Exadata</a:t>
            </a:r>
            <a:r>
              <a:rPr lang="en-US" dirty="0"/>
              <a:t> X6) under 250 µsec = 3.5M</a:t>
            </a:r>
          </a:p>
          <a:p>
            <a:r>
              <a:rPr lang="en-US" b="1" dirty="0">
                <a:solidFill>
                  <a:schemeClr val="accent1"/>
                </a:solidFill>
              </a:rPr>
              <a:t>40% </a:t>
            </a:r>
            <a:r>
              <a:rPr lang="en-US" dirty="0"/>
              <a:t>CPU improvement for Analytics</a:t>
            </a:r>
          </a:p>
          <a:p>
            <a:r>
              <a:rPr lang="en-US" b="1" dirty="0">
                <a:solidFill>
                  <a:schemeClr val="accent1"/>
                </a:solidFill>
              </a:rPr>
              <a:t>20% </a:t>
            </a:r>
            <a:r>
              <a:rPr lang="en-US" dirty="0"/>
              <a:t>CPU improvement for OLTP</a:t>
            </a:r>
          </a:p>
          <a:p>
            <a:pPr lvl="1"/>
            <a:r>
              <a:rPr lang="en-US" b="1" dirty="0"/>
              <a:t>40%</a:t>
            </a:r>
            <a:r>
              <a:rPr lang="en-US" dirty="0"/>
              <a:t> on X7-8 (</a:t>
            </a:r>
            <a:r>
              <a:rPr lang="en-US" dirty="0" err="1"/>
              <a:t>vs</a:t>
            </a:r>
            <a:r>
              <a:rPr lang="en-US" dirty="0"/>
              <a:t> </a:t>
            </a:r>
            <a:r>
              <a:rPr lang="en-US" dirty="0" err="1"/>
              <a:t>Exadata</a:t>
            </a:r>
            <a:r>
              <a:rPr lang="en-US" dirty="0"/>
              <a:t> X6-8)</a:t>
            </a:r>
          </a:p>
          <a:p>
            <a:r>
              <a:rPr lang="en-US" dirty="0"/>
              <a:t>Dramatically faster than leading </a:t>
            </a:r>
            <a:r>
              <a:rPr lang="en-US" u="sng" dirty="0"/>
              <a:t>all-flash</a:t>
            </a:r>
            <a:r>
              <a:rPr lang="en-US" dirty="0"/>
              <a:t> arrays in every metric</a:t>
            </a:r>
          </a:p>
        </p:txBody>
      </p:sp>
      <p:sp>
        <p:nvSpPr>
          <p:cNvPr id="5" name="Slide Number Placeholder 4"/>
          <p:cNvSpPr>
            <a:spLocks noGrp="1"/>
          </p:cNvSpPr>
          <p:nvPr>
            <p:ph type="sldNum" sz="quarter" idx="12"/>
          </p:nvPr>
        </p:nvSpPr>
        <p:spPr/>
        <p:txBody>
          <a:bodyPr/>
          <a:lstStyle/>
          <a:p>
            <a:fld id="{C51EAA63-D034-42AE-91FA-B13B9518C7BE}" type="slidenum">
              <a:rPr lang="en-US" smtClean="0"/>
              <a:pPr/>
              <a:t>16</a:t>
            </a:fld>
            <a:endParaRPr lang="en-US"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66136" y="1405447"/>
            <a:ext cx="1921163" cy="4790864"/>
          </a:xfrm>
          <a:prstGeom prst="rect">
            <a:avLst/>
          </a:prstGeom>
        </p:spPr>
      </p:pic>
      <p:sp>
        <p:nvSpPr>
          <p:cNvPr id="17" name="Rounded Rectangle 16"/>
          <p:cNvSpPr/>
          <p:nvPr/>
        </p:nvSpPr>
        <p:spPr>
          <a:xfrm>
            <a:off x="8510990" y="3057729"/>
            <a:ext cx="2878372" cy="1097279"/>
          </a:xfrm>
          <a:prstGeom prst="roundRect">
            <a:avLst>
              <a:gd name="adj" fmla="val 8802"/>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 name="TextBox 6"/>
          <p:cNvSpPr txBox="1"/>
          <p:nvPr/>
        </p:nvSpPr>
        <p:spPr>
          <a:xfrm>
            <a:off x="8625869" y="3122363"/>
            <a:ext cx="2593396" cy="914400"/>
          </a:xfrm>
          <a:prstGeom prst="rect">
            <a:avLst/>
          </a:prstGeom>
          <a:solidFill>
            <a:schemeClr val="bg1"/>
          </a:solidFill>
        </p:spPr>
        <p:txBody>
          <a:bodyPr wrap="none" lIns="0" tIns="0" rIns="0" bIns="0" rtlCol="0">
            <a:noAutofit/>
          </a:bodyPr>
          <a:lstStyle/>
          <a:p>
            <a:pPr marL="225425" indent="-225425">
              <a:lnSpc>
                <a:spcPct val="90000"/>
              </a:lnSpc>
            </a:pPr>
            <a:r>
              <a:rPr lang="en-US" sz="2200" dirty="0"/>
              <a:t>Each rack has up to:</a:t>
            </a:r>
          </a:p>
          <a:p>
            <a:pPr marL="225425" indent="-225425">
              <a:lnSpc>
                <a:spcPct val="90000"/>
              </a:lnSpc>
              <a:buFont typeface="Arial" pitchFamily="34" charset="0"/>
              <a:buChar char="•"/>
            </a:pPr>
            <a:r>
              <a:rPr lang="en-US" sz="2200" b="1" dirty="0">
                <a:solidFill>
                  <a:schemeClr val="accent1"/>
                </a:solidFill>
              </a:rPr>
              <a:t>1.7 PB Disk</a:t>
            </a:r>
            <a:endParaRPr lang="en-US" sz="2200" b="1" dirty="0">
              <a:solidFill>
                <a:srgbClr val="FF0000"/>
              </a:solidFill>
            </a:endParaRPr>
          </a:p>
          <a:p>
            <a:pPr marL="225425" indent="-225425">
              <a:lnSpc>
                <a:spcPct val="90000"/>
              </a:lnSpc>
              <a:buFont typeface="Arial" pitchFamily="34" charset="0"/>
              <a:buChar char="•"/>
            </a:pPr>
            <a:r>
              <a:rPr lang="en-US" sz="2200" b="1" dirty="0">
                <a:solidFill>
                  <a:schemeClr val="accent1"/>
                </a:solidFill>
              </a:rPr>
              <a:t>720 TB </a:t>
            </a:r>
            <a:r>
              <a:rPr lang="en-US" sz="2200" b="1" dirty="0" err="1">
                <a:solidFill>
                  <a:schemeClr val="accent1"/>
                </a:solidFill>
              </a:rPr>
              <a:t>NVMe</a:t>
            </a:r>
            <a:r>
              <a:rPr lang="en-US" sz="2200" b="1" dirty="0">
                <a:solidFill>
                  <a:schemeClr val="accent1"/>
                </a:solidFill>
              </a:rPr>
              <a:t> Flash</a:t>
            </a:r>
            <a:endParaRPr lang="en-US" sz="2200" b="1" dirty="0"/>
          </a:p>
          <a:p>
            <a:pPr>
              <a:lnSpc>
                <a:spcPct val="90000"/>
              </a:lnSpc>
            </a:pPr>
            <a:endParaRPr lang="en-US" sz="2000" dirty="0"/>
          </a:p>
        </p:txBody>
      </p:sp>
    </p:spTree>
    <p:extLst>
      <p:ext uri="{BB962C8B-B14F-4D97-AF65-F5344CB8AC3E}">
        <p14:creationId xmlns:p14="http://schemas.microsoft.com/office/powerpoint/2010/main" val="42663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Best Data Warehouse</a:t>
            </a:r>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17</a:t>
            </a:fld>
            <a:endParaRPr lang="en-US" dirty="0"/>
          </a:p>
        </p:txBody>
      </p:sp>
    </p:spTree>
    <p:extLst>
      <p:ext uri="{BB962C8B-B14F-4D97-AF65-F5344CB8AC3E}">
        <p14:creationId xmlns:p14="http://schemas.microsoft.com/office/powerpoint/2010/main" val="191472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b="1" dirty="0"/>
              <a:t>Latest Flash Creates </a:t>
            </a:r>
            <a:r>
              <a:rPr lang="en-US" b="1" u="sng" dirty="0"/>
              <a:t>Giant Bottleneck</a:t>
            </a:r>
            <a:r>
              <a:rPr lang="en-US" b="1" dirty="0"/>
              <a:t> for Shared Storage</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18</a:t>
            </a:fld>
            <a:endParaRPr lang="en-US" dirty="0">
              <a:solidFill>
                <a:srgbClr val="5F5F5F">
                  <a:lumMod val="60000"/>
                  <a:lumOff val="40000"/>
                </a:srgbClr>
              </a:solidFill>
              <a:latin typeface="Calibri"/>
            </a:endParaRPr>
          </a:p>
        </p:txBody>
      </p:sp>
      <p:grpSp>
        <p:nvGrpSpPr>
          <p:cNvPr id="13" name="Group 12"/>
          <p:cNvGrpSpPr/>
          <p:nvPr/>
        </p:nvGrpSpPr>
        <p:grpSpPr>
          <a:xfrm>
            <a:off x="4417453" y="2336323"/>
            <a:ext cx="2316778" cy="1981969"/>
            <a:chOff x="4382625" y="2336323"/>
            <a:chExt cx="2316778" cy="1981969"/>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4199" y="2336323"/>
              <a:ext cx="2293631" cy="1178070"/>
            </a:xfrm>
            <a:prstGeom prst="rect">
              <a:avLst/>
            </a:prstGeom>
          </p:spPr>
        </p:pic>
        <p:sp>
          <p:nvSpPr>
            <p:cNvPr id="10" name="TextBox 9"/>
            <p:cNvSpPr txBox="1"/>
            <p:nvPr/>
          </p:nvSpPr>
          <p:spPr>
            <a:xfrm>
              <a:off x="4382625" y="3591841"/>
              <a:ext cx="2316778" cy="726451"/>
            </a:xfrm>
            <a:prstGeom prst="rect">
              <a:avLst/>
            </a:prstGeom>
            <a:noFill/>
          </p:spPr>
          <p:txBody>
            <a:bodyPr wrap="none" lIns="0" tIns="0" rIns="0" bIns="0" rtlCol="0">
              <a:noAutofit/>
            </a:bodyPr>
            <a:lstStyle/>
            <a:p>
              <a:pPr algn="ctr">
                <a:lnSpc>
                  <a:spcPct val="90000"/>
                </a:lnSpc>
              </a:pPr>
              <a:r>
                <a:rPr lang="en-US" sz="2400" b="1" u="sng" dirty="0"/>
                <a:t>SAN Link = 40 </a:t>
              </a:r>
              <a:r>
                <a:rPr lang="en-US" sz="2400" b="1" u="sng" dirty="0" err="1"/>
                <a:t>Gb</a:t>
              </a:r>
              <a:r>
                <a:rPr lang="en-US" sz="2400" b="1" u="sng" dirty="0"/>
                <a:t>/s</a:t>
              </a:r>
              <a:br>
                <a:rPr lang="en-US" sz="2400" b="1" u="sng" dirty="0"/>
              </a:br>
              <a:r>
                <a:rPr lang="en-US" sz="2400" b="1" dirty="0">
                  <a:solidFill>
                    <a:srgbClr val="FF0000"/>
                  </a:solidFill>
                </a:rPr>
                <a:t>5 GB/sec</a:t>
              </a:r>
            </a:p>
            <a:p>
              <a:pPr algn="ctr">
                <a:lnSpc>
                  <a:spcPct val="90000"/>
                </a:lnSpc>
              </a:pPr>
              <a:r>
                <a:rPr lang="en-US" sz="2400" b="1" dirty="0">
                  <a:solidFill>
                    <a:srgbClr val="FF0000"/>
                  </a:solidFill>
                </a:rPr>
                <a:t>Less than 1 Flash card</a:t>
              </a:r>
            </a:p>
          </p:txBody>
        </p:sp>
      </p:grpSp>
      <p:sp>
        <p:nvSpPr>
          <p:cNvPr id="17" name="TextBox 16"/>
          <p:cNvSpPr txBox="1"/>
          <p:nvPr/>
        </p:nvSpPr>
        <p:spPr>
          <a:xfrm>
            <a:off x="7377012" y="4816810"/>
            <a:ext cx="4373774" cy="664797"/>
          </a:xfrm>
          <a:prstGeom prst="rect">
            <a:avLst/>
          </a:prstGeom>
          <a:solidFill>
            <a:schemeClr val="tx1">
              <a:lumMod val="20000"/>
              <a:lumOff val="80000"/>
            </a:schemeClr>
          </a:solidFill>
        </p:spPr>
        <p:txBody>
          <a:bodyPr wrap="square" lIns="0" tIns="0" rIns="0" bIns="0" rtlCol="0">
            <a:spAutoFit/>
          </a:bodyPr>
          <a:lstStyle/>
          <a:p>
            <a:pPr algn="ctr">
              <a:lnSpc>
                <a:spcPct val="90000"/>
              </a:lnSpc>
            </a:pPr>
            <a:r>
              <a:rPr lang="en-US" sz="2400" b="1" dirty="0"/>
              <a:t>But Should Achieve </a:t>
            </a:r>
          </a:p>
          <a:p>
            <a:pPr algn="ctr">
              <a:lnSpc>
                <a:spcPct val="90000"/>
              </a:lnSpc>
            </a:pPr>
            <a:r>
              <a:rPr lang="en-US" sz="2400" b="1" dirty="0"/>
              <a:t>5.5GB * 480 Drives = </a:t>
            </a:r>
            <a:r>
              <a:rPr lang="en-US" sz="2400" b="1" dirty="0">
                <a:solidFill>
                  <a:schemeClr val="accent1"/>
                </a:solidFill>
              </a:rPr>
              <a:t>2,640 GB/sec</a:t>
            </a:r>
          </a:p>
        </p:txBody>
      </p:sp>
      <p:sp>
        <p:nvSpPr>
          <p:cNvPr id="7" name="TextBox 6"/>
          <p:cNvSpPr txBox="1"/>
          <p:nvPr/>
        </p:nvSpPr>
        <p:spPr>
          <a:xfrm>
            <a:off x="811356" y="3591841"/>
            <a:ext cx="2347387" cy="701767"/>
          </a:xfrm>
          <a:prstGeom prst="rect">
            <a:avLst/>
          </a:prstGeom>
          <a:noFill/>
        </p:spPr>
        <p:txBody>
          <a:bodyPr wrap="none" lIns="0" tIns="0" rIns="0" bIns="0" rtlCol="0">
            <a:noAutofit/>
          </a:bodyPr>
          <a:lstStyle/>
          <a:p>
            <a:pPr algn="ctr">
              <a:lnSpc>
                <a:spcPct val="90000"/>
              </a:lnSpc>
            </a:pPr>
            <a:r>
              <a:rPr lang="en-US" sz="2400" b="1" u="sng" dirty="0"/>
              <a:t>Latest PCIe Flash</a:t>
            </a:r>
            <a:br>
              <a:rPr lang="en-US" sz="2400" b="1" u="sng" dirty="0"/>
            </a:br>
            <a:r>
              <a:rPr lang="en-US" sz="2400" b="1" dirty="0">
                <a:solidFill>
                  <a:srgbClr val="FF0000"/>
                </a:solidFill>
              </a:rPr>
              <a:t>5.5 GB/sec</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99306" y="2081623"/>
            <a:ext cx="2529187" cy="1471058"/>
          </a:xfrm>
          <a:prstGeom prst="rect">
            <a:avLst/>
          </a:prstGeom>
        </p:spPr>
      </p:pic>
      <p:pic>
        <p:nvPicPr>
          <p:cNvPr id="3074" name="Picture 2" descr="Image result for EMC VMAX 95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810414" y="1826608"/>
            <a:ext cx="1506970" cy="1712239"/>
          </a:xfrm>
          <a:prstGeom prst="rect">
            <a:avLst/>
          </a:prstGeom>
          <a:noFill/>
        </p:spPr>
      </p:pic>
      <p:sp>
        <p:nvSpPr>
          <p:cNvPr id="14" name="TextBox 13"/>
          <p:cNvSpPr txBox="1"/>
          <p:nvPr/>
        </p:nvSpPr>
        <p:spPr>
          <a:xfrm>
            <a:off x="7889145" y="3591841"/>
            <a:ext cx="3349508" cy="664797"/>
          </a:xfrm>
          <a:prstGeom prst="rect">
            <a:avLst/>
          </a:prstGeom>
          <a:noFill/>
        </p:spPr>
        <p:txBody>
          <a:bodyPr wrap="none" lIns="0" tIns="0" rIns="0" bIns="0" rtlCol="0">
            <a:spAutoFit/>
          </a:bodyPr>
          <a:lstStyle/>
          <a:p>
            <a:pPr algn="ctr">
              <a:lnSpc>
                <a:spcPct val="90000"/>
              </a:lnSpc>
            </a:pPr>
            <a:r>
              <a:rPr lang="en-US" sz="2400" b="1" u="sng" dirty="0"/>
              <a:t>480 Flash Drive EMC Array</a:t>
            </a:r>
          </a:p>
          <a:p>
            <a:pPr algn="ctr">
              <a:lnSpc>
                <a:spcPct val="90000"/>
              </a:lnSpc>
            </a:pPr>
            <a:r>
              <a:rPr lang="en-US" sz="2400" b="1" dirty="0">
                <a:solidFill>
                  <a:srgbClr val="FF0000"/>
                </a:solidFill>
              </a:rPr>
              <a:t>38 GB/sec</a:t>
            </a:r>
          </a:p>
        </p:txBody>
      </p:sp>
      <p:sp>
        <p:nvSpPr>
          <p:cNvPr id="19" name="Down Arrow 18"/>
          <p:cNvSpPr/>
          <p:nvPr/>
        </p:nvSpPr>
        <p:spPr>
          <a:xfrm>
            <a:off x="9243266" y="4286990"/>
            <a:ext cx="641267" cy="486888"/>
          </a:xfrm>
          <a:prstGeom prst="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079" name="Picture 7"/>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7242" y="2481943"/>
            <a:ext cx="2478490" cy="1104405"/>
          </a:xfrm>
          <a:prstGeom prst="rect">
            <a:avLst/>
          </a:prstGeom>
          <a:noFill/>
          <a:ln w="9525">
            <a:noFill/>
            <a:miter lim="800000"/>
            <a:headEnd/>
            <a:tailEnd/>
          </a:ln>
        </p:spPr>
      </p:pic>
    </p:spTree>
    <p:extLst>
      <p:ext uri="{BB962C8B-B14F-4D97-AF65-F5344CB8AC3E}">
        <p14:creationId xmlns:p14="http://schemas.microsoft.com/office/powerpoint/2010/main" val="213398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b="1" dirty="0" err="1"/>
              <a:t>Exadata</a:t>
            </a:r>
            <a:r>
              <a:rPr lang="en-US" b="1" dirty="0"/>
              <a:t> Approaches Memory Speed with Shared Flash</a:t>
            </a:r>
          </a:p>
        </p:txBody>
      </p:sp>
      <p:sp>
        <p:nvSpPr>
          <p:cNvPr id="3" name="Content Placeholder 2"/>
          <p:cNvSpPr>
            <a:spLocks noGrp="1"/>
          </p:cNvSpPr>
          <p:nvPr>
            <p:ph idx="1"/>
          </p:nvPr>
        </p:nvSpPr>
        <p:spPr>
          <a:xfrm>
            <a:off x="3684895" y="1794091"/>
            <a:ext cx="7972778" cy="4149509"/>
          </a:xfrm>
        </p:spPr>
        <p:txBody>
          <a:bodyPr/>
          <a:lstStyle/>
          <a:p>
            <a:r>
              <a:rPr lang="en-US" sz="2400" b="1" dirty="0"/>
              <a:t>Architecturally, storage arrays can share Flash </a:t>
            </a:r>
            <a:r>
              <a:rPr lang="en-US" sz="2400" b="1" u="sng" dirty="0"/>
              <a:t>capacity</a:t>
            </a:r>
            <a:r>
              <a:rPr lang="en-US" sz="2400" b="1" dirty="0"/>
              <a:t> but not Flash </a:t>
            </a:r>
            <a:r>
              <a:rPr lang="en-US" sz="2400" b="1" u="sng" dirty="0"/>
              <a:t>performance</a:t>
            </a:r>
          </a:p>
          <a:p>
            <a:pPr lvl="1">
              <a:spcBef>
                <a:spcPts val="600"/>
              </a:spcBef>
            </a:pPr>
            <a:r>
              <a:rPr lang="en-US" sz="2000" dirty="0"/>
              <a:t>Even with next gen scale-out, </a:t>
            </a:r>
            <a:r>
              <a:rPr lang="en-US" sz="2000" dirty="0" err="1"/>
              <a:t>PCIe</a:t>
            </a:r>
            <a:r>
              <a:rPr lang="en-US" sz="2000" dirty="0"/>
              <a:t> networks, or </a:t>
            </a:r>
            <a:r>
              <a:rPr lang="en-US" sz="2000" dirty="0" err="1"/>
              <a:t>NVMe</a:t>
            </a:r>
            <a:r>
              <a:rPr lang="en-US" sz="2000" dirty="0"/>
              <a:t> over fabric</a:t>
            </a:r>
          </a:p>
          <a:p>
            <a:pPr lvl="1">
              <a:spcBef>
                <a:spcPts val="600"/>
              </a:spcBef>
            </a:pPr>
            <a:r>
              <a:rPr lang="en-US" sz="2000" u="sng" dirty="0"/>
              <a:t>Network is the bottleneck</a:t>
            </a:r>
          </a:p>
          <a:p>
            <a:pPr>
              <a:spcBef>
                <a:spcPts val="1800"/>
              </a:spcBef>
            </a:pPr>
            <a:r>
              <a:rPr lang="en-US" sz="2400" b="1" dirty="0">
                <a:solidFill>
                  <a:srgbClr val="FF0000"/>
                </a:solidFill>
              </a:rPr>
              <a:t>Must move compute to data to achieve full Flash potential</a:t>
            </a:r>
          </a:p>
          <a:p>
            <a:pPr lvl="1">
              <a:spcBef>
                <a:spcPts val="600"/>
              </a:spcBef>
            </a:pPr>
            <a:r>
              <a:rPr lang="en-US" sz="2000" dirty="0"/>
              <a:t>Requires owning full stack; can’t be solved in storage alone</a:t>
            </a:r>
          </a:p>
          <a:p>
            <a:pPr>
              <a:spcBef>
                <a:spcPts val="1800"/>
              </a:spcBef>
            </a:pPr>
            <a:r>
              <a:rPr lang="en-US" sz="2400" b="1" dirty="0" err="1"/>
              <a:t>Exadata</a:t>
            </a:r>
            <a:r>
              <a:rPr lang="en-US" sz="2400" b="1" dirty="0"/>
              <a:t> X7 delivers 350 GB/s Flash bandwidth to </a:t>
            </a:r>
            <a:r>
              <a:rPr lang="en-US" sz="2400" b="1" u="sng" dirty="0"/>
              <a:t>any</a:t>
            </a:r>
            <a:r>
              <a:rPr lang="en-US" sz="2400" b="1" dirty="0"/>
              <a:t> server</a:t>
            </a:r>
          </a:p>
          <a:p>
            <a:pPr lvl="1">
              <a:spcBef>
                <a:spcPts val="600"/>
              </a:spcBef>
            </a:pPr>
            <a:r>
              <a:rPr lang="en-US" sz="2000" dirty="0"/>
              <a:t>Approaches 800 GB/s aggregate DRAM</a:t>
            </a:r>
            <a:r>
              <a:rPr lang="en-US" sz="2000" dirty="0">
                <a:solidFill>
                  <a:srgbClr val="FF0000"/>
                </a:solidFill>
              </a:rPr>
              <a:t> </a:t>
            </a:r>
            <a:r>
              <a:rPr lang="en-US" sz="2000" dirty="0"/>
              <a:t>bandwidth of DB servers</a:t>
            </a: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19</a:t>
            </a:fld>
            <a:endParaRPr lang="en-US" dirty="0">
              <a:solidFill>
                <a:srgbClr val="5F5F5F">
                  <a:lumMod val="60000"/>
                  <a:lumOff val="40000"/>
                </a:srgbClr>
              </a:solidFill>
              <a:latin typeface="Calibri"/>
            </a:endParaRPr>
          </a:p>
        </p:txBody>
      </p:sp>
      <p:cxnSp>
        <p:nvCxnSpPr>
          <p:cNvPr id="43" name="Straight Connector 42"/>
          <p:cNvCxnSpPr/>
          <p:nvPr/>
        </p:nvCxnSpPr>
        <p:spPr>
          <a:xfrm flipV="1">
            <a:off x="1487300" y="2802940"/>
            <a:ext cx="7317" cy="648556"/>
          </a:xfrm>
          <a:prstGeom prst="line">
            <a:avLst/>
          </a:prstGeom>
          <a:ln w="2857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7907" y="1794092"/>
            <a:ext cx="1526102" cy="605294"/>
          </a:xfrm>
          <a:prstGeom prst="rect">
            <a:avLst/>
          </a:prstGeom>
          <a:noFill/>
        </p:spPr>
        <p:txBody>
          <a:bodyPr wrap="square" rtlCol="0">
            <a:spAutoFit/>
          </a:bodyPr>
          <a:lstStyle/>
          <a:p>
            <a:pPr algn="ctr">
              <a:lnSpc>
                <a:spcPts val="2000"/>
              </a:lnSpc>
            </a:pPr>
            <a:r>
              <a:rPr lang="en-US" sz="2133" b="1" dirty="0" err="1"/>
              <a:t>Exadata</a:t>
            </a:r>
            <a:br>
              <a:rPr lang="en-US" sz="2133" b="1" dirty="0"/>
            </a:br>
            <a:r>
              <a:rPr lang="en-US" sz="2133" b="1" dirty="0"/>
              <a:t>DB Servers</a:t>
            </a:r>
          </a:p>
        </p:txBody>
      </p:sp>
      <p:sp>
        <p:nvSpPr>
          <p:cNvPr id="19" name="TextBox 18"/>
          <p:cNvSpPr txBox="1"/>
          <p:nvPr/>
        </p:nvSpPr>
        <p:spPr>
          <a:xfrm>
            <a:off x="524207" y="5043816"/>
            <a:ext cx="1933503" cy="663577"/>
          </a:xfrm>
          <a:prstGeom prst="rect">
            <a:avLst/>
          </a:prstGeom>
          <a:noFill/>
        </p:spPr>
        <p:txBody>
          <a:bodyPr wrap="none" rtlCol="0">
            <a:spAutoFit/>
          </a:bodyPr>
          <a:lstStyle/>
          <a:p>
            <a:pPr algn="ctr">
              <a:lnSpc>
                <a:spcPts val="2000"/>
              </a:lnSpc>
            </a:pPr>
            <a:r>
              <a:rPr lang="en-US" sz="2133" b="1" dirty="0" err="1"/>
              <a:t>Exadata</a:t>
            </a:r>
            <a:r>
              <a:rPr lang="en-US" sz="2133" b="1" dirty="0"/>
              <a:t> </a:t>
            </a:r>
          </a:p>
          <a:p>
            <a:pPr algn="ctr">
              <a:lnSpc>
                <a:spcPts val="2000"/>
              </a:lnSpc>
            </a:pPr>
            <a:r>
              <a:rPr lang="en-US" sz="2133" b="1" dirty="0"/>
              <a:t>Smart Storage</a:t>
            </a:r>
          </a:p>
        </p:txBody>
      </p:sp>
      <p:cxnSp>
        <p:nvCxnSpPr>
          <p:cNvPr id="52" name="Straight Connector 51"/>
          <p:cNvCxnSpPr/>
          <p:nvPr/>
        </p:nvCxnSpPr>
        <p:spPr>
          <a:xfrm>
            <a:off x="1490958" y="3400122"/>
            <a:ext cx="0" cy="1028919"/>
          </a:xfrm>
          <a:prstGeom prst="line">
            <a:avLst/>
          </a:prstGeom>
          <a:ln w="28575">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7570" y="3150872"/>
            <a:ext cx="1306776" cy="399561"/>
          </a:xfrm>
          <a:prstGeom prst="rect">
            <a:avLst/>
          </a:prstGeom>
          <a:solidFill>
            <a:schemeClr val="tx2"/>
          </a:solidFill>
          <a:ln w="19050">
            <a:solidFill>
              <a:schemeClr val="tx1"/>
            </a:solidFill>
          </a:ln>
        </p:spPr>
        <p:txBody>
          <a:bodyPr wrap="square" rtlCol="0">
            <a:spAutoFit/>
          </a:bodyPr>
          <a:lstStyle/>
          <a:p>
            <a:pPr algn="ctr"/>
            <a:r>
              <a:rPr lang="en-US" b="1" dirty="0" err="1">
                <a:solidFill>
                  <a:schemeClr val="bg1"/>
                </a:solidFill>
              </a:rPr>
              <a:t>InfiniBand</a:t>
            </a:r>
            <a:endParaRPr lang="en-US" b="1" dirty="0">
              <a:solidFill>
                <a:schemeClr val="bg1"/>
              </a:solidFill>
            </a:endParaRPr>
          </a:p>
        </p:txBody>
      </p:sp>
      <p:sp>
        <p:nvSpPr>
          <p:cNvPr id="22" name="Curved Left Arrow 21"/>
          <p:cNvSpPr/>
          <p:nvPr/>
        </p:nvSpPr>
        <p:spPr>
          <a:xfrm>
            <a:off x="2480769" y="2503274"/>
            <a:ext cx="913791" cy="2131355"/>
          </a:xfrm>
          <a:prstGeom prst="curvedLef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chemeClr val="tx1"/>
              </a:solidFill>
            </a:endParaRPr>
          </a:p>
        </p:txBody>
      </p:sp>
      <p:sp>
        <p:nvSpPr>
          <p:cNvPr id="24" name="TextBox 23"/>
          <p:cNvSpPr txBox="1"/>
          <p:nvPr/>
        </p:nvSpPr>
        <p:spPr>
          <a:xfrm>
            <a:off x="2419999" y="3254973"/>
            <a:ext cx="989243" cy="543608"/>
          </a:xfrm>
          <a:prstGeom prst="rect">
            <a:avLst/>
          </a:prstGeom>
          <a:noFill/>
        </p:spPr>
        <p:txBody>
          <a:bodyPr wrap="none" lIns="0" tIns="0" rIns="0" bIns="0" rtlCol="0">
            <a:noAutofit/>
          </a:bodyPr>
          <a:lstStyle/>
          <a:p>
            <a:pPr algn="ctr">
              <a:lnSpc>
                <a:spcPct val="90000"/>
              </a:lnSpc>
            </a:pPr>
            <a:r>
              <a:rPr lang="en-US" sz="2000" b="1" dirty="0">
                <a:solidFill>
                  <a:schemeClr val="accent1"/>
                </a:solidFill>
              </a:rPr>
              <a:t>Query</a:t>
            </a:r>
            <a:br>
              <a:rPr lang="en-US" sz="2000" b="1" dirty="0">
                <a:solidFill>
                  <a:schemeClr val="accent1"/>
                </a:solidFill>
              </a:rPr>
            </a:br>
            <a:r>
              <a:rPr lang="en-US" sz="2000" b="1" dirty="0">
                <a:solidFill>
                  <a:schemeClr val="accent1"/>
                </a:solidFill>
              </a:rPr>
              <a:t>Offload</a:t>
            </a:r>
          </a:p>
        </p:txBody>
      </p:sp>
      <p:pic>
        <p:nvPicPr>
          <p:cNvPr id="2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157" y="3745282"/>
            <a:ext cx="1903602" cy="349593"/>
          </a:xfrm>
          <a:prstGeom prst="rect">
            <a:avLst/>
          </a:prstGeom>
          <a:noFill/>
          <a:ln w="9525">
            <a:noFill/>
            <a:miter lim="800000"/>
            <a:headEnd/>
            <a:tailEnd/>
          </a:ln>
        </p:spPr>
      </p:pic>
      <p:grpSp>
        <p:nvGrpSpPr>
          <p:cNvPr id="30" name="Group 29"/>
          <p:cNvGrpSpPr/>
          <p:nvPr/>
        </p:nvGrpSpPr>
        <p:grpSpPr>
          <a:xfrm>
            <a:off x="550160" y="2354892"/>
            <a:ext cx="1881597" cy="617951"/>
            <a:chOff x="2776660" y="1291240"/>
            <a:chExt cx="2069074" cy="679522"/>
          </a:xfrm>
        </p:grpSpPr>
        <p:pic>
          <p:nvPicPr>
            <p:cNvPr id="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76660" y="1291240"/>
              <a:ext cx="2069074" cy="186832"/>
            </a:xfrm>
            <a:prstGeom prst="rect">
              <a:avLst/>
            </a:prstGeom>
            <a:noFill/>
            <a:ln w="9525">
              <a:noFill/>
              <a:miter lim="800000"/>
              <a:headEnd/>
              <a:tailEnd/>
            </a:ln>
          </p:spPr>
        </p:pic>
        <p:pic>
          <p:nvPicPr>
            <p:cNvPr id="27"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76660" y="1537585"/>
              <a:ext cx="2069074" cy="186832"/>
            </a:xfrm>
            <a:prstGeom prst="rect">
              <a:avLst/>
            </a:prstGeom>
            <a:noFill/>
            <a:ln w="9525">
              <a:noFill/>
              <a:miter lim="800000"/>
              <a:headEnd/>
              <a:tailEnd/>
            </a:ln>
          </p:spPr>
        </p:pic>
        <p:pic>
          <p:nvPicPr>
            <p:cNvPr id="29"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776660" y="1783930"/>
              <a:ext cx="2069074" cy="186832"/>
            </a:xfrm>
            <a:prstGeom prst="rect">
              <a:avLst/>
            </a:prstGeom>
            <a:noFill/>
            <a:ln w="9525">
              <a:noFill/>
              <a:miter lim="800000"/>
              <a:headEnd/>
              <a:tailEnd/>
            </a:ln>
          </p:spPr>
        </p:pic>
      </p:grpSp>
      <p:pic>
        <p:nvPicPr>
          <p:cNvPr id="31"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157" y="4192044"/>
            <a:ext cx="1903602" cy="349593"/>
          </a:xfrm>
          <a:prstGeom prst="rect">
            <a:avLst/>
          </a:prstGeom>
          <a:noFill/>
          <a:ln w="9525">
            <a:noFill/>
            <a:miter lim="800000"/>
            <a:headEnd/>
            <a:tailEnd/>
          </a:ln>
        </p:spPr>
      </p:pic>
      <p:pic>
        <p:nvPicPr>
          <p:cNvPr id="32"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9157" y="4638806"/>
            <a:ext cx="1903602" cy="349593"/>
          </a:xfrm>
          <a:prstGeom prst="rect">
            <a:avLst/>
          </a:prstGeom>
          <a:noFill/>
          <a:ln w="9525">
            <a:noFill/>
            <a:miter lim="800000"/>
            <a:headEnd/>
            <a:tailEnd/>
          </a:ln>
        </p:spPr>
      </p:pic>
      <p:sp>
        <p:nvSpPr>
          <p:cNvPr id="5" name="Left Arrow 4"/>
          <p:cNvSpPr/>
          <p:nvPr/>
        </p:nvSpPr>
        <p:spPr>
          <a:xfrm>
            <a:off x="3512397" y="3409453"/>
            <a:ext cx="335902" cy="251927"/>
          </a:xfrm>
          <a:prstGeom prst="lef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169589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Callout 71"/>
          <p:cNvSpPr/>
          <p:nvPr/>
        </p:nvSpPr>
        <p:spPr>
          <a:xfrm>
            <a:off x="259172" y="2084268"/>
            <a:ext cx="2752725" cy="876300"/>
          </a:xfrm>
          <a:prstGeom prst="wedgeEllipseCallout">
            <a:avLst>
              <a:gd name="adj1" fmla="val -10346"/>
              <a:gd name="adj2" fmla="val 81018"/>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b="1" dirty="0">
                <a:solidFill>
                  <a:srgbClr val="F80000"/>
                </a:solidFill>
                <a:latin typeface="Calibri"/>
              </a:rPr>
              <a:t>What were my sales on Jan 22?</a:t>
            </a:r>
          </a:p>
        </p:txBody>
      </p:sp>
      <p:grpSp>
        <p:nvGrpSpPr>
          <p:cNvPr id="33" name="Group 32"/>
          <p:cNvGrpSpPr/>
          <p:nvPr/>
        </p:nvGrpSpPr>
        <p:grpSpPr>
          <a:xfrm>
            <a:off x="2872685" y="2316285"/>
            <a:ext cx="7807506" cy="2657475"/>
            <a:chOff x="3003044" y="2268888"/>
            <a:chExt cx="7693966" cy="2657475"/>
          </a:xfrm>
        </p:grpSpPr>
        <p:sp>
          <p:nvSpPr>
            <p:cNvPr id="102" name="Arc 101"/>
            <p:cNvSpPr/>
            <p:nvPr/>
          </p:nvSpPr>
          <p:spPr>
            <a:xfrm>
              <a:off x="3003044" y="2268888"/>
              <a:ext cx="7693966" cy="2657475"/>
            </a:xfrm>
            <a:prstGeom prst="arc">
              <a:avLst>
                <a:gd name="adj1" fmla="val 11409435"/>
                <a:gd name="adj2" fmla="val 9434618"/>
              </a:avLst>
            </a:prstGeom>
            <a:ln w="406400">
              <a:solidFill>
                <a:srgbClr val="F80000"/>
              </a:solidFill>
              <a:miter lim="800000"/>
              <a:headEnd type="none" w="med" len="med"/>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F5F5F"/>
                </a:solidFill>
                <a:latin typeface="Calibri"/>
              </a:endParaRPr>
            </a:p>
          </p:txBody>
        </p:sp>
        <p:sp>
          <p:nvSpPr>
            <p:cNvPr id="50" name="Oval 49"/>
            <p:cNvSpPr/>
            <p:nvPr/>
          </p:nvSpPr>
          <p:spPr>
            <a:xfrm>
              <a:off x="3201047" y="2430001"/>
              <a:ext cx="5911703" cy="1286540"/>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sp>
        <p:nvSpPr>
          <p:cNvPr id="36" name="Rectangle 35"/>
          <p:cNvSpPr/>
          <p:nvPr/>
        </p:nvSpPr>
        <p:spPr>
          <a:xfrm>
            <a:off x="3684801" y="4347325"/>
            <a:ext cx="4157330" cy="1233377"/>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34" name="Group 33"/>
          <p:cNvGrpSpPr/>
          <p:nvPr/>
        </p:nvGrpSpPr>
        <p:grpSpPr>
          <a:xfrm>
            <a:off x="2672232" y="2890080"/>
            <a:ext cx="2606081" cy="1575115"/>
            <a:chOff x="4307363" y="1593887"/>
            <a:chExt cx="2606081" cy="1575115"/>
          </a:xfrm>
        </p:grpSpPr>
        <p:grpSp>
          <p:nvGrpSpPr>
            <p:cNvPr id="2" name="Group 32"/>
            <p:cNvGrpSpPr/>
            <p:nvPr/>
          </p:nvGrpSpPr>
          <p:grpSpPr>
            <a:xfrm>
              <a:off x="4307363" y="1874300"/>
              <a:ext cx="2606081" cy="1294702"/>
              <a:chOff x="4533818" y="2387606"/>
              <a:chExt cx="2606081" cy="1294702"/>
            </a:xfrm>
          </p:grpSpPr>
          <p:grpSp>
            <p:nvGrpSpPr>
              <p:cNvPr id="3" name="Group 113"/>
              <p:cNvGrpSpPr/>
              <p:nvPr/>
            </p:nvGrpSpPr>
            <p:grpSpPr>
              <a:xfrm>
                <a:off x="4533818" y="2387606"/>
                <a:ext cx="2599985" cy="639382"/>
                <a:chOff x="4600915" y="2686049"/>
                <a:chExt cx="2245755" cy="552271"/>
              </a:xfrm>
            </p:grpSpPr>
            <p:pic>
              <p:nvPicPr>
                <p:cNvPr id="105" name="Picture 104" descr="x5-2-comput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915" y="2686049"/>
                  <a:ext cx="2245755" cy="280719"/>
                </a:xfrm>
                <a:prstGeom prst="rect">
                  <a:avLst/>
                </a:prstGeom>
                <a:ln>
                  <a:solidFill>
                    <a:schemeClr val="tx1"/>
                  </a:solidFill>
                </a:ln>
              </p:spPr>
            </p:pic>
            <p:pic>
              <p:nvPicPr>
                <p:cNvPr id="106" name="Picture 105" descr="x5-2-comput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915" y="2957601"/>
                  <a:ext cx="2245755" cy="280719"/>
                </a:xfrm>
                <a:prstGeom prst="rect">
                  <a:avLst/>
                </a:prstGeom>
                <a:ln>
                  <a:solidFill>
                    <a:schemeClr val="tx1"/>
                  </a:solidFill>
                </a:ln>
              </p:spPr>
            </p:pic>
          </p:grpSp>
          <p:grpSp>
            <p:nvGrpSpPr>
              <p:cNvPr id="4" name="Group 29"/>
              <p:cNvGrpSpPr/>
              <p:nvPr/>
            </p:nvGrpSpPr>
            <p:grpSpPr>
              <a:xfrm>
                <a:off x="4539914" y="3042926"/>
                <a:ext cx="2599985" cy="639382"/>
                <a:chOff x="4600915" y="2686049"/>
                <a:chExt cx="2245755" cy="552271"/>
              </a:xfrm>
            </p:grpSpPr>
            <p:pic>
              <p:nvPicPr>
                <p:cNvPr id="31" name="Picture 30" descr="x5-2-comput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915" y="2686049"/>
                  <a:ext cx="2245755" cy="280719"/>
                </a:xfrm>
                <a:prstGeom prst="rect">
                  <a:avLst/>
                </a:prstGeom>
                <a:ln>
                  <a:solidFill>
                    <a:schemeClr val="tx1"/>
                  </a:solidFill>
                </a:ln>
              </p:spPr>
            </p:pic>
            <p:pic>
              <p:nvPicPr>
                <p:cNvPr id="32" name="Picture 31" descr="x5-2-comput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915" y="2957601"/>
                  <a:ext cx="2245755" cy="280719"/>
                </a:xfrm>
                <a:prstGeom prst="rect">
                  <a:avLst/>
                </a:prstGeom>
                <a:ln>
                  <a:solidFill>
                    <a:schemeClr val="tx1"/>
                  </a:solidFill>
                </a:ln>
              </p:spPr>
            </p:pic>
          </p:grpSp>
        </p:grpSp>
        <p:sp>
          <p:nvSpPr>
            <p:cNvPr id="212" name="TextBox 211"/>
            <p:cNvSpPr txBox="1"/>
            <p:nvPr/>
          </p:nvSpPr>
          <p:spPr>
            <a:xfrm>
              <a:off x="4376053" y="1593887"/>
              <a:ext cx="2465804" cy="279391"/>
            </a:xfrm>
            <a:prstGeom prst="rect">
              <a:avLst/>
            </a:prstGeom>
            <a:noFill/>
          </p:spPr>
          <p:txBody>
            <a:bodyPr wrap="square" lIns="0" tIns="0" rIns="0" bIns="0" rtlCol="0">
              <a:noAutofit/>
            </a:bodyPr>
            <a:lstStyle/>
            <a:p>
              <a:pPr algn="ctr">
                <a:lnSpc>
                  <a:spcPct val="90000"/>
                </a:lnSpc>
              </a:pPr>
              <a:r>
                <a:rPr lang="en-US" b="1">
                  <a:solidFill>
                    <a:srgbClr val="5F5F5F">
                      <a:lumMod val="50000"/>
                    </a:srgbClr>
                  </a:solidFill>
                  <a:latin typeface="Calibri"/>
                </a:rPr>
                <a:t>Exadata Database Servers</a:t>
              </a:r>
            </a:p>
          </p:txBody>
        </p:sp>
      </p:grpSp>
      <p:pic>
        <p:nvPicPr>
          <p:cNvPr id="80" name="Picture 79" descr="salesrpt.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0351" y="4572532"/>
            <a:ext cx="1480432" cy="916596"/>
          </a:xfrm>
          <a:prstGeom prst="rect">
            <a:avLst/>
          </a:prstGeom>
          <a:ln w="57150">
            <a:solidFill>
              <a:schemeClr val="tx1"/>
            </a:solidFill>
          </a:ln>
        </p:spPr>
      </p:pic>
      <p:grpSp>
        <p:nvGrpSpPr>
          <p:cNvPr id="35" name="Group 34"/>
          <p:cNvGrpSpPr/>
          <p:nvPr/>
        </p:nvGrpSpPr>
        <p:grpSpPr>
          <a:xfrm>
            <a:off x="7412395" y="4209607"/>
            <a:ext cx="2933947" cy="1899693"/>
            <a:chOff x="7412395" y="4209607"/>
            <a:chExt cx="2933947" cy="1899693"/>
          </a:xfrm>
        </p:grpSpPr>
        <p:sp>
          <p:nvSpPr>
            <p:cNvPr id="211" name="TextBox 210"/>
            <p:cNvSpPr txBox="1"/>
            <p:nvPr/>
          </p:nvSpPr>
          <p:spPr>
            <a:xfrm>
              <a:off x="7412395" y="5790024"/>
              <a:ext cx="2933947" cy="319276"/>
            </a:xfrm>
            <a:prstGeom prst="rect">
              <a:avLst/>
            </a:prstGeom>
            <a:noFill/>
          </p:spPr>
          <p:txBody>
            <a:bodyPr wrap="square" lIns="0" tIns="0" rIns="0" bIns="0" rtlCol="0">
              <a:noAutofit/>
            </a:bodyPr>
            <a:lstStyle/>
            <a:p>
              <a:pPr algn="ctr">
                <a:lnSpc>
                  <a:spcPct val="90000"/>
                </a:lnSpc>
              </a:pPr>
              <a:r>
                <a:rPr lang="en-US" b="1">
                  <a:solidFill>
                    <a:srgbClr val="5F5F5F">
                      <a:lumMod val="50000"/>
                    </a:srgbClr>
                  </a:solidFill>
                  <a:latin typeface="Calibri"/>
                </a:rPr>
                <a:t>Exadata Smart Storage </a:t>
              </a:r>
              <a:r>
                <a:rPr lang="en-US" b="1" dirty="0">
                  <a:solidFill>
                    <a:srgbClr val="5F5F5F">
                      <a:lumMod val="50000"/>
                    </a:srgbClr>
                  </a:solidFill>
                  <a:latin typeface="Calibri"/>
                </a:rPr>
                <a:t>Servers</a:t>
              </a:r>
            </a:p>
          </p:txBody>
        </p:sp>
        <p:pic>
          <p:nvPicPr>
            <p:cNvPr id="111" name="Picture 110" descr="x5-2-high-capacity-storag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1817" y="4209607"/>
              <a:ext cx="2599933" cy="487487"/>
            </a:xfrm>
            <a:prstGeom prst="rect">
              <a:avLst/>
            </a:prstGeom>
            <a:ln>
              <a:solidFill>
                <a:schemeClr val="tx1"/>
              </a:solidFill>
            </a:ln>
          </p:spPr>
        </p:pic>
        <p:pic>
          <p:nvPicPr>
            <p:cNvPr id="115" name="Picture 114" descr="x5-2-high-capacity-storag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81817" y="4699523"/>
              <a:ext cx="2599933" cy="487487"/>
            </a:xfrm>
            <a:prstGeom prst="rect">
              <a:avLst/>
            </a:prstGeom>
            <a:ln>
              <a:solidFill>
                <a:schemeClr val="tx1"/>
              </a:solidFill>
            </a:ln>
          </p:spPr>
        </p:pic>
        <p:pic>
          <p:nvPicPr>
            <p:cNvPr id="116" name="Picture 115" descr="x5-2-high-capacity-storag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9402" y="5181135"/>
              <a:ext cx="2599933" cy="487487"/>
            </a:xfrm>
            <a:prstGeom prst="rect">
              <a:avLst/>
            </a:prstGeom>
            <a:ln>
              <a:solidFill>
                <a:schemeClr val="tx1"/>
              </a:solidFill>
            </a:ln>
          </p:spPr>
        </p:pic>
      </p:grpSp>
      <p:sp>
        <p:nvSpPr>
          <p:cNvPr id="62" name="Text Box 13"/>
          <p:cNvSpPr txBox="1">
            <a:spLocks noChangeArrowheads="1"/>
          </p:cNvSpPr>
          <p:nvPr/>
        </p:nvSpPr>
        <p:spPr bwMode="auto">
          <a:xfrm>
            <a:off x="7135742" y="4477817"/>
            <a:ext cx="1711842" cy="1261884"/>
          </a:xfrm>
          <a:prstGeom prst="rect">
            <a:avLst/>
          </a:prstGeom>
          <a:solidFill>
            <a:srgbClr val="000000"/>
          </a:solidFill>
          <a:ln w="19050">
            <a:noFill/>
            <a:prstDash val="sysDot"/>
            <a:miter lim="800000"/>
            <a:headEnd/>
            <a:tailEnd/>
          </a:ln>
          <a:effectLst/>
        </p:spPr>
        <p:txBody>
          <a:bodyPr wrap="square" lIns="91440" tIns="91440" rIns="91440" bIns="91440">
            <a:spAutoFit/>
          </a:bodyPr>
          <a:lstStyle/>
          <a:p>
            <a:pPr algn="ctr">
              <a:lnSpc>
                <a:spcPct val="90000"/>
              </a:lnSpc>
              <a:spcBef>
                <a:spcPct val="50000"/>
              </a:spcBef>
              <a:buClr>
                <a:srgbClr val="F80000"/>
              </a:buClr>
            </a:pPr>
            <a:r>
              <a:rPr lang="en-US" sz="1400" b="1" dirty="0">
                <a:solidFill>
                  <a:srgbClr val="FFFFFF"/>
                </a:solidFill>
                <a:latin typeface="Calibri"/>
                <a:cs typeface="Courier New" pitchFamily="49" charset="0"/>
              </a:rPr>
              <a:t>Scanning and filtering  executes locally in storage</a:t>
            </a:r>
          </a:p>
          <a:p>
            <a:pPr algn="ctr">
              <a:lnSpc>
                <a:spcPct val="90000"/>
              </a:lnSpc>
              <a:spcBef>
                <a:spcPct val="50000"/>
              </a:spcBef>
              <a:buClr>
                <a:srgbClr val="F80000"/>
              </a:buClr>
            </a:pPr>
            <a:r>
              <a:rPr lang="en-US" sz="1400" b="1" dirty="0">
                <a:solidFill>
                  <a:srgbClr val="FFFFFF"/>
                </a:solidFill>
                <a:latin typeface="Calibri"/>
                <a:cs typeface="Courier New" pitchFamily="49" charset="0"/>
              </a:rPr>
              <a:t>Return only sales amounts for Jan 22</a:t>
            </a:r>
          </a:p>
        </p:txBody>
      </p:sp>
      <p:sp>
        <p:nvSpPr>
          <p:cNvPr id="65" name="Arc 64"/>
          <p:cNvSpPr/>
          <p:nvPr/>
        </p:nvSpPr>
        <p:spPr>
          <a:xfrm flipV="1">
            <a:off x="8075142" y="3747676"/>
            <a:ext cx="2060921" cy="641908"/>
          </a:xfrm>
          <a:prstGeom prst="arc">
            <a:avLst>
              <a:gd name="adj1" fmla="val 16200000"/>
              <a:gd name="adj2" fmla="val 21156410"/>
            </a:avLst>
          </a:prstGeom>
          <a:ln w="117475">
            <a:solidFill>
              <a:schemeClr val="accent1"/>
            </a:solidFill>
            <a:miter lim="800000"/>
            <a:headEnd type="triangle" w="sm"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F5F5F"/>
              </a:solidFill>
              <a:latin typeface="Calibri"/>
            </a:endParaRPr>
          </a:p>
        </p:txBody>
      </p:sp>
      <p:sp>
        <p:nvSpPr>
          <p:cNvPr id="64" name="Arc 63"/>
          <p:cNvSpPr/>
          <p:nvPr/>
        </p:nvSpPr>
        <p:spPr>
          <a:xfrm rot="20709449" flipV="1">
            <a:off x="7395790" y="4058931"/>
            <a:ext cx="2867723" cy="748345"/>
          </a:xfrm>
          <a:prstGeom prst="arc">
            <a:avLst>
              <a:gd name="adj1" fmla="val 16530032"/>
              <a:gd name="adj2" fmla="val 21499954"/>
            </a:avLst>
          </a:prstGeom>
          <a:ln w="117475">
            <a:solidFill>
              <a:schemeClr val="accent1"/>
            </a:solidFill>
            <a:miter lim="800000"/>
            <a:headEnd type="triangle" w="sm"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F5F5F"/>
              </a:solidFill>
              <a:latin typeface="Calibri"/>
            </a:endParaRPr>
          </a:p>
        </p:txBody>
      </p:sp>
      <p:sp>
        <p:nvSpPr>
          <p:cNvPr id="66" name="Arc 65"/>
          <p:cNvSpPr/>
          <p:nvPr/>
        </p:nvSpPr>
        <p:spPr>
          <a:xfrm rot="20327949" flipV="1">
            <a:off x="6883103" y="3713474"/>
            <a:ext cx="3769247" cy="1386722"/>
          </a:xfrm>
          <a:prstGeom prst="arc">
            <a:avLst>
              <a:gd name="adj1" fmla="val 15139731"/>
              <a:gd name="adj2" fmla="val 21095257"/>
            </a:avLst>
          </a:prstGeom>
          <a:ln w="117475">
            <a:solidFill>
              <a:schemeClr val="accent1"/>
            </a:solidFill>
            <a:miter lim="800000"/>
            <a:headEnd type="triangle" w="sm"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F5F5F"/>
              </a:solidFill>
              <a:latin typeface="Calibri"/>
            </a:endParaRPr>
          </a:p>
        </p:txBody>
      </p:sp>
      <p:sp>
        <p:nvSpPr>
          <p:cNvPr id="70" name="Arc 69"/>
          <p:cNvSpPr/>
          <p:nvPr/>
        </p:nvSpPr>
        <p:spPr>
          <a:xfrm rot="20110248" flipV="1">
            <a:off x="6074322" y="4127710"/>
            <a:ext cx="4866335" cy="1337751"/>
          </a:xfrm>
          <a:prstGeom prst="arc">
            <a:avLst>
              <a:gd name="adj1" fmla="val 15139731"/>
              <a:gd name="adj2" fmla="val 21377527"/>
            </a:avLst>
          </a:prstGeom>
          <a:ln w="117475">
            <a:solidFill>
              <a:schemeClr val="accent1"/>
            </a:solidFill>
            <a:miter lim="800000"/>
            <a:headEnd type="triangle" w="sm" len="med"/>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F5F5F"/>
              </a:solidFill>
              <a:latin typeface="Calibri"/>
            </a:endParaRPr>
          </a:p>
        </p:txBody>
      </p:sp>
      <p:sp>
        <p:nvSpPr>
          <p:cNvPr id="25" name="TextBox 24"/>
          <p:cNvSpPr txBox="1"/>
          <p:nvPr/>
        </p:nvSpPr>
        <p:spPr>
          <a:xfrm>
            <a:off x="5415393" y="4674957"/>
            <a:ext cx="1609344" cy="874209"/>
          </a:xfrm>
          <a:prstGeom prst="rect">
            <a:avLst/>
          </a:prstGeom>
          <a:solidFill>
            <a:schemeClr val="bg1"/>
          </a:solidFill>
          <a:ln w="19050">
            <a:solidFill>
              <a:srgbClr val="000000"/>
            </a:solidFill>
          </a:ln>
        </p:spPr>
        <p:txBody>
          <a:bodyPr wrap="square" lIns="91440" tIns="91440" rIns="91440" bIns="182880" rtlCol="0">
            <a:noAutofit/>
          </a:bodyPr>
          <a:lstStyle/>
          <a:p>
            <a:pPr algn="ctr">
              <a:lnSpc>
                <a:spcPct val="90000"/>
              </a:lnSpc>
            </a:pPr>
            <a:r>
              <a:rPr lang="en-US" sz="1600" b="1" dirty="0">
                <a:solidFill>
                  <a:srgbClr val="5F5F5F">
                    <a:lumMod val="50000"/>
                  </a:srgbClr>
                </a:solidFill>
                <a:latin typeface="Calibri"/>
              </a:rPr>
              <a:t>10 TB scanned</a:t>
            </a:r>
          </a:p>
          <a:p>
            <a:pPr algn="ctr">
              <a:lnSpc>
                <a:spcPct val="90000"/>
              </a:lnSpc>
            </a:pPr>
            <a:r>
              <a:rPr lang="en-US" sz="1600" b="1" dirty="0">
                <a:solidFill>
                  <a:srgbClr val="5F5F5F">
                    <a:lumMod val="50000"/>
                  </a:srgbClr>
                </a:solidFill>
                <a:latin typeface="Calibri"/>
              </a:rPr>
              <a:t>100 GB returned to servers</a:t>
            </a:r>
          </a:p>
        </p:txBody>
      </p:sp>
      <p:pic>
        <p:nvPicPr>
          <p:cNvPr id="98" name="Picture 97" descr="downloa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4228" y="3122871"/>
            <a:ext cx="1492678" cy="1492678"/>
          </a:xfrm>
          <a:prstGeom prst="rect">
            <a:avLst/>
          </a:prstGeom>
        </p:spPr>
      </p:pic>
      <p:sp>
        <p:nvSpPr>
          <p:cNvPr id="69" name="Text Box 13"/>
          <p:cNvSpPr txBox="1">
            <a:spLocks noChangeArrowheads="1"/>
          </p:cNvSpPr>
          <p:nvPr/>
        </p:nvSpPr>
        <p:spPr bwMode="auto">
          <a:xfrm>
            <a:off x="3518486" y="4482997"/>
            <a:ext cx="789808" cy="378565"/>
          </a:xfrm>
          <a:prstGeom prst="rect">
            <a:avLst/>
          </a:prstGeom>
          <a:solidFill>
            <a:srgbClr val="000000"/>
          </a:solidFill>
          <a:ln w="19050">
            <a:noFill/>
            <a:prstDash val="sysDot"/>
            <a:miter lim="800000"/>
            <a:headEnd/>
            <a:tailEnd/>
          </a:ln>
          <a:effectLst/>
        </p:spPr>
        <p:txBody>
          <a:bodyPr wrap="square" lIns="91440" tIns="91440" rIns="91440" bIns="91440">
            <a:spAutoFit/>
          </a:bodyPr>
          <a:lstStyle/>
          <a:p>
            <a:pPr algn="ctr">
              <a:lnSpc>
                <a:spcPct val="90000"/>
              </a:lnSpc>
              <a:spcBef>
                <a:spcPct val="50000"/>
              </a:spcBef>
              <a:buClr>
                <a:srgbClr val="F80000"/>
              </a:buClr>
            </a:pPr>
            <a:r>
              <a:rPr lang="en-US" sz="1400" b="1">
                <a:solidFill>
                  <a:srgbClr val="FFFFFF"/>
                </a:solidFill>
                <a:latin typeface="Calibri"/>
                <a:cs typeface="Courier New" pitchFamily="49" charset="0"/>
              </a:rPr>
              <a:t>Sum</a:t>
            </a:r>
            <a:endParaRPr lang="en-US" sz="1400" b="1" dirty="0">
              <a:solidFill>
                <a:srgbClr val="FFFFFF"/>
              </a:solidFill>
              <a:latin typeface="Calibri"/>
              <a:cs typeface="Courier New" pitchFamily="49" charset="0"/>
            </a:endParaRPr>
          </a:p>
        </p:txBody>
      </p:sp>
      <p:sp>
        <p:nvSpPr>
          <p:cNvPr id="61" name="Text Box 13"/>
          <p:cNvSpPr txBox="1">
            <a:spLocks noChangeArrowheads="1"/>
          </p:cNvSpPr>
          <p:nvPr/>
        </p:nvSpPr>
        <p:spPr bwMode="auto">
          <a:xfrm>
            <a:off x="2244494" y="3317774"/>
            <a:ext cx="2771779" cy="572464"/>
          </a:xfrm>
          <a:prstGeom prst="rect">
            <a:avLst/>
          </a:prstGeom>
          <a:solidFill>
            <a:srgbClr val="000000"/>
          </a:solidFill>
          <a:ln w="19050">
            <a:noFill/>
            <a:prstDash val="sysDot"/>
            <a:miter lim="800000"/>
            <a:headEnd/>
            <a:tailEnd/>
          </a:ln>
          <a:effectLst/>
        </p:spPr>
        <p:txBody>
          <a:bodyPr wrap="square" lIns="91440" tIns="91440" rIns="91440" bIns="91440">
            <a:spAutoFit/>
          </a:bodyPr>
          <a:lstStyle/>
          <a:p>
            <a:pPr>
              <a:lnSpc>
                <a:spcPct val="90000"/>
              </a:lnSpc>
              <a:spcBef>
                <a:spcPct val="50000"/>
              </a:spcBef>
              <a:buClr>
                <a:srgbClr val="F80000"/>
              </a:buClr>
            </a:pPr>
            <a:r>
              <a:rPr lang="en-US" sz="1400" b="1">
                <a:solidFill>
                  <a:srgbClr val="FFFFFF"/>
                </a:solidFill>
                <a:latin typeface="Courier New" pitchFamily="49" charset="0"/>
                <a:cs typeface="Courier New" pitchFamily="49" charset="0"/>
              </a:rPr>
              <a:t>SELECT SUM(sales)</a:t>
            </a:r>
            <a:br>
              <a:rPr lang="en-US" sz="1400" b="1">
                <a:solidFill>
                  <a:srgbClr val="FFFFFF"/>
                </a:solidFill>
                <a:latin typeface="Courier New" pitchFamily="49" charset="0"/>
                <a:cs typeface="Courier New" pitchFamily="49" charset="0"/>
              </a:rPr>
            </a:br>
            <a:r>
              <a:rPr lang="en-US" sz="1400" b="1">
                <a:solidFill>
                  <a:srgbClr val="FFFFFF"/>
                </a:solidFill>
                <a:latin typeface="Courier New" pitchFamily="49" charset="0"/>
                <a:cs typeface="Courier New" pitchFamily="49" charset="0"/>
              </a:rPr>
              <a:t>WHERE date=‘22-Jan-2016’</a:t>
            </a:r>
            <a:endParaRPr lang="en-US" sz="1400" b="1" dirty="0">
              <a:solidFill>
                <a:srgbClr val="FFFFFF"/>
              </a:solidFill>
              <a:latin typeface="Courier New" pitchFamily="49" charset="0"/>
              <a:cs typeface="Courier New" pitchFamily="49" charset="0"/>
            </a:endParaRPr>
          </a:p>
        </p:txBody>
      </p:sp>
      <p:sp>
        <p:nvSpPr>
          <p:cNvPr id="137" name="Text Box 13"/>
          <p:cNvSpPr txBox="1">
            <a:spLocks noChangeArrowheads="1"/>
          </p:cNvSpPr>
          <p:nvPr/>
        </p:nvSpPr>
        <p:spPr bwMode="auto">
          <a:xfrm>
            <a:off x="5316462" y="2748134"/>
            <a:ext cx="1819280" cy="572464"/>
          </a:xfrm>
          <a:prstGeom prst="rect">
            <a:avLst/>
          </a:prstGeom>
          <a:solidFill>
            <a:srgbClr val="000000"/>
          </a:solidFill>
          <a:ln w="19050">
            <a:noFill/>
            <a:prstDash val="sysDot"/>
            <a:miter lim="800000"/>
            <a:headEnd/>
            <a:tailEnd/>
          </a:ln>
          <a:effectLst/>
        </p:spPr>
        <p:txBody>
          <a:bodyPr wrap="square" lIns="91440" tIns="91440" rIns="91440" bIns="91440">
            <a:spAutoFit/>
          </a:bodyPr>
          <a:lstStyle/>
          <a:p>
            <a:pPr algn="ctr">
              <a:lnSpc>
                <a:spcPct val="90000"/>
              </a:lnSpc>
              <a:spcBef>
                <a:spcPct val="50000"/>
              </a:spcBef>
              <a:buClr>
                <a:srgbClr val="F80000"/>
              </a:buClr>
            </a:pPr>
            <a:r>
              <a:rPr lang="en-US" sz="1400" b="1" dirty="0">
                <a:solidFill>
                  <a:srgbClr val="FFFFFF"/>
                </a:solidFill>
                <a:latin typeface="Calibri"/>
                <a:cs typeface="Courier New" pitchFamily="49" charset="0"/>
              </a:rPr>
              <a:t>Optimizer chooses access plan</a:t>
            </a:r>
          </a:p>
        </p:txBody>
      </p:sp>
      <p:sp>
        <p:nvSpPr>
          <p:cNvPr id="26" name="Title 25"/>
          <p:cNvSpPr>
            <a:spLocks noGrp="1"/>
          </p:cNvSpPr>
          <p:nvPr>
            <p:ph type="title"/>
          </p:nvPr>
        </p:nvSpPr>
        <p:spPr>
          <a:xfrm>
            <a:off x="531812" y="228600"/>
            <a:ext cx="11125200" cy="889000"/>
          </a:xfrm>
        </p:spPr>
        <p:txBody>
          <a:bodyPr anchor="b"/>
          <a:lstStyle/>
          <a:p>
            <a:r>
              <a:rPr lang="en-US" sz="3200" dirty="0"/>
              <a:t>Exadata Smart Scan</a:t>
            </a:r>
          </a:p>
        </p:txBody>
      </p:sp>
      <p:sp>
        <p:nvSpPr>
          <p:cNvPr id="8" name="Text Placeholder 7"/>
          <p:cNvSpPr>
            <a:spLocks noGrp="1"/>
          </p:cNvSpPr>
          <p:nvPr>
            <p:ph type="body" sz="quarter" idx="13"/>
          </p:nvPr>
        </p:nvSpPr>
        <p:spPr>
          <a:xfrm>
            <a:off x="531813" y="1081641"/>
            <a:ext cx="11125199" cy="343299"/>
          </a:xfrm>
        </p:spPr>
        <p:txBody>
          <a:bodyPr/>
          <a:lstStyle/>
          <a:p>
            <a:r>
              <a:rPr lang="en-US" sz="2800" dirty="0"/>
              <a:t>Move Queries to Data, Not Data to Queries</a:t>
            </a:r>
            <a:endParaRPr lang="en-US" sz="2800" i="1" dirty="0">
              <a:solidFill>
                <a:schemeClr val="accent1"/>
              </a:solidFill>
            </a:endParaRPr>
          </a:p>
        </p:txBody>
      </p:sp>
    </p:spTree>
    <p:extLst>
      <p:ext uri="{BB962C8B-B14F-4D97-AF65-F5344CB8AC3E}">
        <p14:creationId xmlns:p14="http://schemas.microsoft.com/office/powerpoint/2010/main" val="250304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dissolv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dissolve">
                                      <p:cBhvr>
                                        <p:cTn id="15" dur="500"/>
                                        <p:tgtEl>
                                          <p:spTgt spid="1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par>
                          <p:cTn id="20" fill="hold">
                            <p:stCondLst>
                              <p:cond delay="0"/>
                            </p:stCondLst>
                            <p:childTnLst>
                              <p:par>
                                <p:cTn id="21" presetID="22" presetClass="entr" presetSubtype="8" fill="hold" nodeType="after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childTnLst>
                          </p:cTn>
                        </p:par>
                        <p:par>
                          <p:cTn id="24" fill="hold">
                            <p:stCondLst>
                              <p:cond delay="1000"/>
                            </p:stCondLst>
                            <p:childTnLst>
                              <p:par>
                                <p:cTn id="25" presetID="22" presetClass="entr" presetSubtype="2"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right)">
                                      <p:cBhvr>
                                        <p:cTn id="27" dur="500"/>
                                        <p:tgtEl>
                                          <p:spTgt spid="65"/>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wipe(right)">
                                      <p:cBhvr>
                                        <p:cTn id="30" dur="500"/>
                                        <p:tgtEl>
                                          <p:spTgt spid="64"/>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right)">
                                      <p:cBhvr>
                                        <p:cTn id="33" dur="500"/>
                                        <p:tgtEl>
                                          <p:spTgt spid="66"/>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wipe(right)">
                                      <p:cBhvr>
                                        <p:cTn id="36" dur="500"/>
                                        <p:tgtEl>
                                          <p:spTgt spid="70"/>
                                        </p:tgtEl>
                                      </p:cBhvr>
                                    </p:animEffect>
                                  </p:childTnLst>
                                </p:cTn>
                              </p:par>
                            </p:childTnLst>
                          </p:cTn>
                        </p:par>
                        <p:par>
                          <p:cTn id="37" fill="hold">
                            <p:stCondLst>
                              <p:cond delay="1500"/>
                            </p:stCondLst>
                            <p:childTnLst>
                              <p:par>
                                <p:cTn id="38" presetID="9" presetClass="entr" presetSubtype="0" fill="hold" grpId="0"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dissolve">
                                      <p:cBhvr>
                                        <p:cTn id="40" dur="500"/>
                                        <p:tgtEl>
                                          <p:spTgt spid="6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xit" presetSubtype="2" fill="hold" grpId="0" nodeType="clickEffect">
                                  <p:stCondLst>
                                    <p:cond delay="0"/>
                                  </p:stCondLst>
                                  <p:childTnLst>
                                    <p:animEffect transition="out" filter="wipe(right)">
                                      <p:cBhvr>
                                        <p:cTn id="48" dur="500"/>
                                        <p:tgtEl>
                                          <p:spTgt spid="36"/>
                                        </p:tgtEl>
                                      </p:cBhvr>
                                    </p:animEffect>
                                    <p:set>
                                      <p:cBhvr>
                                        <p:cTn id="49" dur="1" fill="hold">
                                          <p:stCondLst>
                                            <p:cond delay="499"/>
                                          </p:stCondLst>
                                        </p:cTn>
                                        <p:tgtEl>
                                          <p:spTgt spid="36"/>
                                        </p:tgtEl>
                                        <p:attrNameLst>
                                          <p:attrName>style.visibility</p:attrName>
                                        </p:attrNameLst>
                                      </p:cBhvr>
                                      <p:to>
                                        <p:strVal val="hidden"/>
                                      </p:to>
                                    </p:set>
                                  </p:childTnLst>
                                </p:cTn>
                              </p:par>
                            </p:childTnLst>
                          </p:cTn>
                        </p:par>
                        <p:par>
                          <p:cTn id="50" fill="hold">
                            <p:stCondLst>
                              <p:cond delay="500"/>
                            </p:stCondLst>
                            <p:childTnLst>
                              <p:par>
                                <p:cTn id="51" presetID="1" presetClass="entr" presetSubtype="0" fill="hold" nodeType="afterEffect">
                                  <p:stCondLst>
                                    <p:cond delay="500"/>
                                  </p:stCondLst>
                                  <p:childTnLst>
                                    <p:set>
                                      <p:cBhvr>
                                        <p:cTn id="52" dur="1" fill="hold">
                                          <p:stCondLst>
                                            <p:cond delay="0"/>
                                          </p:stCondLst>
                                        </p:cTn>
                                        <p:tgtEl>
                                          <p:spTgt spid="80"/>
                                        </p:tgtEl>
                                        <p:attrNameLst>
                                          <p:attrName>style.visibility</p:attrName>
                                        </p:attrNameLst>
                                      </p:cBhvr>
                                      <p:to>
                                        <p:strVal val="visible"/>
                                      </p:to>
                                    </p:se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dissolve">
                                      <p:cBhvr>
                                        <p:cTn id="5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2" grpId="0" animBg="1"/>
      <p:bldP spid="65" grpId="0" animBg="1"/>
      <p:bldP spid="64" grpId="0" animBg="1"/>
      <p:bldP spid="66" grpId="0" animBg="1"/>
      <p:bldP spid="70" grpId="0" animBg="1"/>
      <p:bldP spid="25" grpId="0" animBg="1"/>
      <p:bldP spid="69" grpId="0" animBg="1"/>
      <p:bldP spid="61" grpId="0" animBg="1"/>
      <p:bldP spid="1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406400"/>
            <a:ext cx="11125200" cy="573314"/>
          </a:xfrm>
        </p:spPr>
        <p:txBody>
          <a:bodyPr/>
          <a:lstStyle/>
          <a:p>
            <a:r>
              <a:rPr lang="en-US" b="1" dirty="0"/>
              <a:t>Benefits</a:t>
            </a:r>
            <a:r>
              <a:rPr lang="en-US" dirty="0"/>
              <a:t> of Exadata Smart Scan</a:t>
            </a:r>
          </a:p>
        </p:txBody>
      </p:sp>
      <p:sp>
        <p:nvSpPr>
          <p:cNvPr id="7" name="Content Placeholder 6"/>
          <p:cNvSpPr>
            <a:spLocks noGrp="1"/>
          </p:cNvSpPr>
          <p:nvPr>
            <p:ph idx="1"/>
          </p:nvPr>
        </p:nvSpPr>
        <p:spPr>
          <a:xfrm>
            <a:off x="654579" y="1511300"/>
            <a:ext cx="11126522" cy="4571999"/>
          </a:xfrm>
        </p:spPr>
        <p:txBody>
          <a:bodyPr/>
          <a:lstStyle/>
          <a:p>
            <a:pPr>
              <a:lnSpc>
                <a:spcPct val="100000"/>
              </a:lnSpc>
              <a:spcBef>
                <a:spcPts val="600"/>
              </a:spcBef>
            </a:pPr>
            <a:r>
              <a:rPr lang="en-US" sz="2400" dirty="0"/>
              <a:t>Intelligent storage reduces communication traffic by orders of magnitude</a:t>
            </a:r>
          </a:p>
          <a:p>
            <a:pPr lvl="1">
              <a:lnSpc>
                <a:spcPct val="100000"/>
              </a:lnSpc>
              <a:spcBef>
                <a:spcPts val="600"/>
              </a:spcBef>
            </a:pPr>
            <a:r>
              <a:rPr lang="en-US" sz="2000" dirty="0"/>
              <a:t>Eliminates all three bottlenecks: getting data out of storage, across SAN, and into any server</a:t>
            </a:r>
          </a:p>
          <a:p>
            <a:pPr>
              <a:lnSpc>
                <a:spcPct val="100000"/>
              </a:lnSpc>
            </a:pPr>
            <a:r>
              <a:rPr lang="en-US" sz="2400" dirty="0"/>
              <a:t>CPU cost of scanning, decrypting, decompressing, filtering, and projecting data is offloaded to storage</a:t>
            </a:r>
          </a:p>
          <a:p>
            <a:pPr>
              <a:lnSpc>
                <a:spcPct val="100000"/>
              </a:lnSpc>
            </a:pPr>
            <a:r>
              <a:rPr lang="en-US" sz="2400" dirty="0"/>
              <a:t>Queries are parallelized across all storage servers for further speedup</a:t>
            </a:r>
          </a:p>
          <a:p>
            <a:pPr>
              <a:lnSpc>
                <a:spcPct val="100000"/>
              </a:lnSpc>
            </a:pPr>
            <a:r>
              <a:rPr lang="en-US" sz="2400" dirty="0"/>
              <a:t>End result is Exadata achieves over </a:t>
            </a:r>
            <a:r>
              <a:rPr lang="en-US" sz="2400" b="1" dirty="0">
                <a:solidFill>
                  <a:srgbClr val="FF0000"/>
                </a:solidFill>
              </a:rPr>
              <a:t>300 GB/s </a:t>
            </a:r>
            <a:r>
              <a:rPr lang="en-US" sz="2400" dirty="0"/>
              <a:t>query throughput from flash per rack</a:t>
            </a:r>
          </a:p>
          <a:p>
            <a:pPr lvl="1">
              <a:lnSpc>
                <a:spcPct val="100000"/>
              </a:lnSpc>
            </a:pPr>
            <a:r>
              <a:rPr lang="en-US" dirty="0"/>
              <a:t>Dramatically more than fastest all-flash scale-out storage</a:t>
            </a:r>
          </a:p>
          <a:p>
            <a:pPr>
              <a:lnSpc>
                <a:spcPct val="100000"/>
              </a:lnSpc>
              <a:buNone/>
            </a:pPr>
            <a:endParaRPr lang="en-US" sz="2400" dirty="0"/>
          </a:p>
          <a:p>
            <a:pPr>
              <a:lnSpc>
                <a:spcPct val="100000"/>
              </a:lnSpc>
              <a:spcBef>
                <a:spcPts val="600"/>
              </a:spcBef>
            </a:pPr>
            <a:endParaRPr lang="en-US" sz="2400"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21</a:t>
            </a:fld>
            <a:endParaRPr lang="en-US" dirty="0"/>
          </a:p>
        </p:txBody>
      </p:sp>
    </p:spTree>
    <p:extLst>
      <p:ext uri="{BB962C8B-B14F-4D97-AF65-F5344CB8AC3E}">
        <p14:creationId xmlns:p14="http://schemas.microsoft.com/office/powerpoint/2010/main" val="372404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4"/>
          <p:cNvSpPr>
            <a:spLocks noGrp="1" noChangeArrowheads="1"/>
          </p:cNvSpPr>
          <p:nvPr>
            <p:ph type="title"/>
          </p:nvPr>
        </p:nvSpPr>
        <p:spPr>
          <a:xfrm>
            <a:off x="392112" y="190500"/>
            <a:ext cx="11125200" cy="889000"/>
          </a:xfrm>
        </p:spPr>
        <p:txBody>
          <a:bodyPr/>
          <a:lstStyle/>
          <a:p>
            <a:r>
              <a:rPr lang="en-US" sz="4000" dirty="0"/>
              <a:t>Exadata Smart Scan – Not Just Query Offloading</a:t>
            </a:r>
            <a:endParaRPr lang="en-US" sz="4000" dirty="0">
              <a:latin typeface="Arial" charset="0"/>
              <a:ea typeface="MS PGothic" charset="0"/>
              <a:cs typeface="MS PGothic" charset="0"/>
            </a:endParaRPr>
          </a:p>
        </p:txBody>
      </p:sp>
      <p:sp>
        <p:nvSpPr>
          <p:cNvPr id="157698" name="Rectangle 25"/>
          <p:cNvSpPr>
            <a:spLocks noGrp="1" noChangeArrowheads="1"/>
          </p:cNvSpPr>
          <p:nvPr>
            <p:ph idx="1"/>
          </p:nvPr>
        </p:nvSpPr>
        <p:spPr>
          <a:xfrm>
            <a:off x="4622799" y="1524001"/>
            <a:ext cx="7034873" cy="4419600"/>
          </a:xfrm>
        </p:spPr>
        <p:txBody>
          <a:bodyPr/>
          <a:lstStyle/>
          <a:p>
            <a:pPr eaLnBrk="1" hangingPunct="1">
              <a:lnSpc>
                <a:spcPct val="90000"/>
              </a:lnSpc>
            </a:pPr>
            <a:r>
              <a:rPr lang="en-US" sz="2100" dirty="0">
                <a:latin typeface="Arial" charset="0"/>
                <a:ea typeface="MS PGothic" charset="0"/>
                <a:cs typeface="MS PGothic" charset="0"/>
              </a:rPr>
              <a:t>Exadata storage servers run complex operations in storage</a:t>
            </a:r>
          </a:p>
          <a:p>
            <a:pPr lvl="1" eaLnBrk="1" hangingPunct="1">
              <a:lnSpc>
                <a:spcPct val="90000"/>
              </a:lnSpc>
            </a:pPr>
            <a:r>
              <a:rPr lang="en-US" sz="1900" b="1" dirty="0">
                <a:solidFill>
                  <a:schemeClr val="accent1"/>
                </a:solidFill>
                <a:latin typeface="Arial" charset="0"/>
                <a:ea typeface="MS PGothic" charset="0"/>
              </a:rPr>
              <a:t>Row filtering based on “where” predicate</a:t>
            </a:r>
          </a:p>
          <a:p>
            <a:pPr lvl="1" eaLnBrk="1" hangingPunct="1">
              <a:lnSpc>
                <a:spcPct val="90000"/>
              </a:lnSpc>
            </a:pPr>
            <a:r>
              <a:rPr lang="en-US" sz="1900" b="1" dirty="0">
                <a:solidFill>
                  <a:schemeClr val="accent1"/>
                </a:solidFill>
                <a:latin typeface="Arial" charset="0"/>
                <a:ea typeface="MS PGothic" charset="0"/>
              </a:rPr>
              <a:t>Column filtering</a:t>
            </a:r>
          </a:p>
          <a:p>
            <a:pPr lvl="1" eaLnBrk="1" hangingPunct="1">
              <a:lnSpc>
                <a:spcPct val="90000"/>
              </a:lnSpc>
            </a:pPr>
            <a:r>
              <a:rPr lang="en-US" sz="1900" b="1" dirty="0">
                <a:solidFill>
                  <a:schemeClr val="accent1"/>
                </a:solidFill>
                <a:latin typeface="Arial" charset="0"/>
                <a:ea typeface="MS PGothic" charset="0"/>
              </a:rPr>
              <a:t>Join filtering</a:t>
            </a:r>
          </a:p>
          <a:p>
            <a:pPr lvl="1" eaLnBrk="1" hangingPunct="1">
              <a:lnSpc>
                <a:spcPct val="90000"/>
              </a:lnSpc>
            </a:pPr>
            <a:r>
              <a:rPr lang="en-US" sz="1900" b="1" dirty="0">
                <a:solidFill>
                  <a:schemeClr val="accent1"/>
                </a:solidFill>
                <a:latin typeface="Arial" charset="0"/>
                <a:ea typeface="MS PGothic" charset="0"/>
              </a:rPr>
              <a:t>Incremental backup filtering</a:t>
            </a:r>
          </a:p>
          <a:p>
            <a:pPr lvl="1" eaLnBrk="1" hangingPunct="1">
              <a:lnSpc>
                <a:spcPct val="90000"/>
              </a:lnSpc>
            </a:pPr>
            <a:r>
              <a:rPr lang="en-US" sz="1900" b="1" dirty="0">
                <a:solidFill>
                  <a:schemeClr val="accent1"/>
                </a:solidFill>
                <a:latin typeface="Arial" charset="0"/>
                <a:ea typeface="MS PGothic" charset="0"/>
              </a:rPr>
              <a:t>I/O prioritization</a:t>
            </a:r>
          </a:p>
          <a:p>
            <a:pPr lvl="1" eaLnBrk="1" hangingPunct="1">
              <a:lnSpc>
                <a:spcPct val="90000"/>
              </a:lnSpc>
            </a:pPr>
            <a:r>
              <a:rPr lang="en-US" sz="1900" b="1" dirty="0">
                <a:solidFill>
                  <a:srgbClr val="FF0000"/>
                </a:solidFill>
                <a:latin typeface="Arial" charset="0"/>
                <a:ea typeface="MS PGothic" charset="0"/>
              </a:rPr>
              <a:t>Storage Indexing</a:t>
            </a:r>
          </a:p>
          <a:p>
            <a:pPr lvl="1" eaLnBrk="1" hangingPunct="1">
              <a:lnSpc>
                <a:spcPct val="90000"/>
              </a:lnSpc>
            </a:pPr>
            <a:r>
              <a:rPr lang="en-US" sz="1900" b="1" dirty="0">
                <a:solidFill>
                  <a:srgbClr val="FF0000"/>
                </a:solidFill>
                <a:latin typeface="Arial" charset="0"/>
                <a:ea typeface="MS PGothic" charset="0"/>
              </a:rPr>
              <a:t>Database level security</a:t>
            </a:r>
          </a:p>
          <a:p>
            <a:pPr lvl="1" eaLnBrk="1" hangingPunct="1">
              <a:lnSpc>
                <a:spcPct val="90000"/>
              </a:lnSpc>
            </a:pPr>
            <a:r>
              <a:rPr lang="en-US" sz="1900" b="1" dirty="0">
                <a:solidFill>
                  <a:srgbClr val="FF0000"/>
                </a:solidFill>
                <a:latin typeface="Arial" charset="0"/>
                <a:ea typeface="MS PGothic" charset="0"/>
              </a:rPr>
              <a:t>Offloaded scans on encrypted data</a:t>
            </a:r>
          </a:p>
          <a:p>
            <a:pPr lvl="1" eaLnBrk="1" hangingPunct="1">
              <a:lnSpc>
                <a:spcPct val="90000"/>
              </a:lnSpc>
            </a:pPr>
            <a:r>
              <a:rPr lang="en-US" sz="1900" b="1" dirty="0">
                <a:solidFill>
                  <a:srgbClr val="FF0000"/>
                </a:solidFill>
                <a:latin typeface="Arial" charset="0"/>
                <a:ea typeface="MS PGothic" charset="0"/>
              </a:rPr>
              <a:t>Smart File Creation</a:t>
            </a:r>
          </a:p>
          <a:p>
            <a:pPr lvl="1" eaLnBrk="1" hangingPunct="1">
              <a:lnSpc>
                <a:spcPct val="90000"/>
              </a:lnSpc>
            </a:pPr>
            <a:endParaRPr lang="en-US" sz="1900" dirty="0">
              <a:latin typeface="Arial" charset="0"/>
              <a:ea typeface="MS PGothic" charset="0"/>
            </a:endParaRPr>
          </a:p>
          <a:p>
            <a:pPr eaLnBrk="1" hangingPunct="1">
              <a:lnSpc>
                <a:spcPct val="90000"/>
              </a:lnSpc>
            </a:pPr>
            <a:r>
              <a:rPr lang="en-US" sz="2100" dirty="0">
                <a:latin typeface="Arial" charset="0"/>
                <a:ea typeface="MS PGothic" charset="0"/>
                <a:cs typeface="MS PGothic" charset="0"/>
              </a:rPr>
              <a:t>10x reduction in data sent to DB servers is common</a:t>
            </a:r>
          </a:p>
          <a:p>
            <a:pPr eaLnBrk="1" hangingPunct="1">
              <a:lnSpc>
                <a:spcPct val="90000"/>
              </a:lnSpc>
            </a:pPr>
            <a:endParaRPr lang="en-US" sz="2100" dirty="0">
              <a:latin typeface="Arial" charset="0"/>
              <a:ea typeface="MS PGothic" charset="0"/>
              <a:cs typeface="MS PGothic" charset="0"/>
            </a:endParaRPr>
          </a:p>
        </p:txBody>
      </p:sp>
      <p:pic>
        <p:nvPicPr>
          <p:cNvPr id="157699" name="Picture 12" descr="X4275_front-above.png                                          000BF015Macintosh HD                   C45B530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4761" y="4370390"/>
            <a:ext cx="3745524" cy="1095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7700" name="Group 9"/>
          <p:cNvGrpSpPr>
            <a:grpSpLocks/>
          </p:cNvGrpSpPr>
          <p:nvPr/>
        </p:nvGrpSpPr>
        <p:grpSpPr bwMode="auto">
          <a:xfrm>
            <a:off x="497288" y="1930400"/>
            <a:ext cx="3529681" cy="2252840"/>
            <a:chOff x="284480" y="2359152"/>
            <a:chExt cx="2647090" cy="2253392"/>
          </a:xfrm>
        </p:grpSpPr>
        <p:sp>
          <p:nvSpPr>
            <p:cNvPr id="157703" name="TextBox 10"/>
            <p:cNvSpPr txBox="1">
              <a:spLocks noChangeArrowheads="1"/>
            </p:cNvSpPr>
            <p:nvPr/>
          </p:nvSpPr>
          <p:spPr bwMode="auto">
            <a:xfrm>
              <a:off x="284480" y="4212336"/>
              <a:ext cx="2647090" cy="400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r>
                <a:rPr lang="en-US" dirty="0"/>
                <a:t>Exadata Storage Servers</a:t>
              </a:r>
            </a:p>
          </p:txBody>
        </p:sp>
        <p:grpSp>
          <p:nvGrpSpPr>
            <p:cNvPr id="157704" name="Group 23"/>
            <p:cNvGrpSpPr>
              <a:grpSpLocks/>
            </p:cNvGrpSpPr>
            <p:nvPr/>
          </p:nvGrpSpPr>
          <p:grpSpPr bwMode="auto">
            <a:xfrm>
              <a:off x="742393" y="2359152"/>
              <a:ext cx="1731264" cy="1860726"/>
              <a:chOff x="969264" y="2090928"/>
              <a:chExt cx="1731264" cy="1860726"/>
            </a:xfrm>
          </p:grpSpPr>
          <p:pic>
            <p:nvPicPr>
              <p:cNvPr id="157705" name="Picture 32" descr="storage_wh"/>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69264" y="2090928"/>
                <a:ext cx="1731264" cy="18607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7706" name="Picture 20" descr="Tables: Table with Header with Row Being Removed"/>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54347" y="2575560"/>
                <a:ext cx="1324845" cy="1046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pic>
        <p:nvPicPr>
          <p:cNvPr id="14" name="Picture 34" descr="intel_sandybridge1.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2049381" y="1184714"/>
            <a:ext cx="1013619" cy="1155057"/>
          </a:xfrm>
          <a:prstGeom prst="rect">
            <a:avLst/>
          </a:prstGeom>
          <a:noFill/>
          <a:ln w="9525">
            <a:noFill/>
            <a:miter lim="800000"/>
            <a:headEnd/>
            <a:tailEnd/>
          </a:ln>
        </p:spPr>
      </p:pic>
      <p:pic>
        <p:nvPicPr>
          <p:cNvPr id="13" name="Picture 34" descr="intel_sandybridge1.pn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855273" y="1501905"/>
            <a:ext cx="1013619" cy="1155057"/>
          </a:xfrm>
          <a:prstGeom prst="rect">
            <a:avLst/>
          </a:prstGeom>
          <a:noFill/>
          <a:ln w="9525">
            <a:noFill/>
            <a:miter lim="800000"/>
            <a:headEnd/>
            <a:tailEnd/>
          </a:ln>
        </p:spPr>
      </p:pic>
    </p:spTree>
    <p:extLst>
      <p:ext uri="{BB962C8B-B14F-4D97-AF65-F5344CB8AC3E}">
        <p14:creationId xmlns:p14="http://schemas.microsoft.com/office/powerpoint/2010/main" val="335774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can’t be off-loaded?</a:t>
            </a:r>
          </a:p>
        </p:txBody>
      </p:sp>
      <p:sp>
        <p:nvSpPr>
          <p:cNvPr id="3" name="Content Placeholder 2"/>
          <p:cNvSpPr>
            <a:spLocks noGrp="1"/>
          </p:cNvSpPr>
          <p:nvPr>
            <p:ph idx="1"/>
          </p:nvPr>
        </p:nvSpPr>
        <p:spPr/>
        <p:txBody>
          <a:bodyPr/>
          <a:lstStyle/>
          <a:p>
            <a:r>
              <a:rPr lang="en-US" u="sng" dirty="0"/>
              <a:t>Most table scans are off-loadable</a:t>
            </a:r>
          </a:p>
          <a:p>
            <a:pPr lvl="1"/>
            <a:r>
              <a:rPr lang="en-US" dirty="0"/>
              <a:t>Limitations on large number of columns for row-major tables</a:t>
            </a:r>
          </a:p>
          <a:p>
            <a:pPr lvl="1"/>
            <a:r>
              <a:rPr lang="en-US" dirty="0"/>
              <a:t>In 11.2, no LOBs</a:t>
            </a:r>
          </a:p>
          <a:p>
            <a:pPr lvl="2"/>
            <a:r>
              <a:rPr lang="en-US" dirty="0"/>
              <a:t>Inline LOBs are supported in 12.1</a:t>
            </a:r>
          </a:p>
          <a:p>
            <a:pPr lvl="1"/>
            <a:r>
              <a:rPr lang="en-US" dirty="0"/>
              <a:t>Functions that need RDBMS support </a:t>
            </a:r>
          </a:p>
          <a:p>
            <a:pPr lvl="2"/>
            <a:r>
              <a:rPr lang="en-US" dirty="0"/>
              <a:t>PL/SQL, system functions, aggregates, analytics</a:t>
            </a:r>
          </a:p>
          <a:p>
            <a:pPr lvl="2"/>
            <a:r>
              <a:rPr lang="en-US" dirty="0" err="1"/>
              <a:t>v$sqlfn_metadata</a:t>
            </a:r>
            <a:r>
              <a:rPr lang="en-US" dirty="0"/>
              <a:t>, </a:t>
            </a:r>
            <a:r>
              <a:rPr lang="en-US" dirty="0" err="1"/>
              <a:t>offloadable</a:t>
            </a:r>
            <a:r>
              <a:rPr lang="en-US" dirty="0"/>
              <a:t> = ‘NO’</a:t>
            </a:r>
          </a:p>
          <a:p>
            <a:pPr lvl="1"/>
            <a:r>
              <a:rPr lang="en-US" u="sng" dirty="0"/>
              <a:t>BUT</a:t>
            </a:r>
            <a:r>
              <a:rPr lang="en-US" dirty="0"/>
              <a:t> still get some benefit from offload if some </a:t>
            </a:r>
            <a:r>
              <a:rPr lang="en-US" dirty="0" err="1"/>
              <a:t>offloadable</a:t>
            </a:r>
            <a:r>
              <a:rPr lang="en-US" dirty="0"/>
              <a:t> predicates</a:t>
            </a:r>
          </a:p>
          <a:p>
            <a:pPr lvl="2"/>
            <a:r>
              <a:rPr lang="en-US" dirty="0"/>
              <a:t>Also with no predicates but few columns selected</a:t>
            </a:r>
          </a:p>
          <a:p>
            <a:pPr lvl="2"/>
            <a:r>
              <a:rPr lang="en-US" dirty="0"/>
              <a:t>Even Select * with HCC because decompression is offloaded</a:t>
            </a:r>
          </a:p>
          <a:p>
            <a:pPr lvl="1"/>
            <a:endParaRPr lang="en-US" sz="2100" dirty="0"/>
          </a:p>
        </p:txBody>
      </p:sp>
    </p:spTree>
    <p:extLst>
      <p:ext uri="{BB962C8B-B14F-4D97-AF65-F5344CB8AC3E}">
        <p14:creationId xmlns:p14="http://schemas.microsoft.com/office/powerpoint/2010/main" val="5428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Storage Index - Motivation</a:t>
            </a:r>
          </a:p>
        </p:txBody>
      </p:sp>
      <p:graphicFrame>
        <p:nvGraphicFramePr>
          <p:cNvPr id="7" name="Group 4"/>
          <p:cNvGraphicFramePr>
            <a:graphicFrameLocks noGrp="1"/>
          </p:cNvGraphicFramePr>
          <p:nvPr>
            <p:ph idx="1"/>
            <p:extLst/>
          </p:nvPr>
        </p:nvGraphicFramePr>
        <p:xfrm>
          <a:off x="9774905" y="1540075"/>
          <a:ext cx="1379538" cy="4291016"/>
        </p:xfrm>
        <a:graphic>
          <a:graphicData uri="http://schemas.openxmlformats.org/drawingml/2006/table">
            <a:tbl>
              <a:tblPr/>
              <a:tblGrid>
                <a:gridCol w="411163">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2263">
                  <a:extLst>
                    <a:ext uri="{9D8B030D-6E8A-4147-A177-3AD203B41FA5}">
                      <a16:colId xmlns:a16="http://schemas.microsoft.com/office/drawing/2014/main" val="20003"/>
                    </a:ext>
                  </a:extLst>
                </a:gridCol>
              </a:tblGrid>
              <a:tr h="442913">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A</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B</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C</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D</a:t>
                      </a: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extLst>
                  <a:ext uri="{0D108BD9-81ED-4DB2-BD59-A6C34878D82A}">
                    <a16:rowId xmlns:a16="http://schemas.microsoft.com/office/drawing/2014/main" val="10000"/>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3</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1"/>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2"/>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2</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3"/>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9</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4"/>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8</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5"/>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8</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6"/>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6</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7"/>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7</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8"/>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5</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9"/>
                  </a:ext>
                </a:extLst>
              </a:tr>
            </a:tbl>
          </a:graphicData>
        </a:graphic>
      </p:graphicFrame>
      <p:sp>
        <p:nvSpPr>
          <p:cNvPr id="8" name="Text Box 1071"/>
          <p:cNvSpPr txBox="1">
            <a:spLocks noChangeArrowheads="1"/>
          </p:cNvSpPr>
          <p:nvPr/>
        </p:nvSpPr>
        <p:spPr bwMode="auto">
          <a:xfrm>
            <a:off x="7859535" y="2308356"/>
            <a:ext cx="1374775" cy="631584"/>
          </a:xfrm>
          <a:prstGeom prst="rect">
            <a:avLst/>
          </a:prstGeom>
          <a:noFill/>
          <a:ln w="9525">
            <a:noFill/>
            <a:miter lim="800000"/>
            <a:headEnd/>
            <a:tailEnd/>
          </a:ln>
        </p:spPr>
        <p:txBody>
          <a:bodyPr lIns="92075" tIns="46038" rIns="92075" bIns="46038">
            <a:spAutoFit/>
          </a:bodyPr>
          <a:lstStyle/>
          <a:p>
            <a:pPr algn="l">
              <a:lnSpc>
                <a:spcPct val="70000"/>
              </a:lnSpc>
              <a:spcBef>
                <a:spcPct val="30000"/>
              </a:spcBef>
            </a:pPr>
            <a:r>
              <a:rPr lang="en-US" sz="2000" dirty="0">
                <a:ea typeface="ＭＳ Ｐゴシック" pitchFamily="-111" charset="-128"/>
              </a:rPr>
              <a:t>Min B = 1</a:t>
            </a:r>
          </a:p>
          <a:p>
            <a:pPr algn="l">
              <a:lnSpc>
                <a:spcPct val="70000"/>
              </a:lnSpc>
              <a:spcBef>
                <a:spcPct val="30000"/>
              </a:spcBef>
            </a:pPr>
            <a:r>
              <a:rPr lang="en-US" sz="2000" dirty="0">
                <a:ea typeface="ＭＳ Ｐゴシック" pitchFamily="-111" charset="-128"/>
              </a:rPr>
              <a:t>Max B = 3</a:t>
            </a:r>
          </a:p>
        </p:txBody>
      </p:sp>
      <p:sp>
        <p:nvSpPr>
          <p:cNvPr id="9" name="AutoShape 1070"/>
          <p:cNvSpPr>
            <a:spLocks/>
          </p:cNvSpPr>
          <p:nvPr/>
        </p:nvSpPr>
        <p:spPr bwMode="auto">
          <a:xfrm rot="10800000">
            <a:off x="9371691" y="2046482"/>
            <a:ext cx="241124" cy="1257300"/>
          </a:xfrm>
          <a:prstGeom prst="rightBrace">
            <a:avLst>
              <a:gd name="adj1" fmla="val 41250"/>
              <a:gd name="adj2" fmla="val 54690"/>
            </a:avLst>
          </a:prstGeom>
          <a:noFill/>
          <a:ln w="38100">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a typeface="ＭＳ Ｐゴシック" pitchFamily="-111" charset="-128"/>
            </a:endParaRPr>
          </a:p>
        </p:txBody>
      </p:sp>
      <p:sp>
        <p:nvSpPr>
          <p:cNvPr id="10" name="AutoShape 1070"/>
          <p:cNvSpPr>
            <a:spLocks/>
          </p:cNvSpPr>
          <p:nvPr/>
        </p:nvSpPr>
        <p:spPr bwMode="auto">
          <a:xfrm rot="10800000">
            <a:off x="9379417" y="3340208"/>
            <a:ext cx="241124" cy="1257300"/>
          </a:xfrm>
          <a:prstGeom prst="rightBrace">
            <a:avLst>
              <a:gd name="adj1" fmla="val 41250"/>
              <a:gd name="adj2" fmla="val 54690"/>
            </a:avLst>
          </a:prstGeom>
          <a:noFill/>
          <a:ln w="38100">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a typeface="ＭＳ Ｐゴシック" pitchFamily="-111" charset="-128"/>
            </a:endParaRPr>
          </a:p>
        </p:txBody>
      </p:sp>
      <p:sp>
        <p:nvSpPr>
          <p:cNvPr id="11" name="AutoShape 1070"/>
          <p:cNvSpPr>
            <a:spLocks/>
          </p:cNvSpPr>
          <p:nvPr/>
        </p:nvSpPr>
        <p:spPr bwMode="auto">
          <a:xfrm rot="10800000">
            <a:off x="9419292" y="4569633"/>
            <a:ext cx="241124" cy="1257300"/>
          </a:xfrm>
          <a:prstGeom prst="rightBrace">
            <a:avLst>
              <a:gd name="adj1" fmla="val 41250"/>
              <a:gd name="adj2" fmla="val 54690"/>
            </a:avLst>
          </a:prstGeom>
          <a:noFill/>
          <a:ln w="38100">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a typeface="ＭＳ Ｐゴシック" pitchFamily="-111" charset="-128"/>
            </a:endParaRPr>
          </a:p>
        </p:txBody>
      </p:sp>
      <p:sp>
        <p:nvSpPr>
          <p:cNvPr id="13" name="Text Box 1071"/>
          <p:cNvSpPr txBox="1">
            <a:spLocks noChangeArrowheads="1"/>
          </p:cNvSpPr>
          <p:nvPr/>
        </p:nvSpPr>
        <p:spPr bwMode="auto">
          <a:xfrm>
            <a:off x="7995860" y="3586007"/>
            <a:ext cx="1374775" cy="631584"/>
          </a:xfrm>
          <a:prstGeom prst="rect">
            <a:avLst/>
          </a:prstGeom>
          <a:noFill/>
          <a:ln w="9525">
            <a:noFill/>
            <a:miter lim="800000"/>
            <a:headEnd/>
            <a:tailEnd/>
          </a:ln>
        </p:spPr>
        <p:txBody>
          <a:bodyPr lIns="92075" tIns="46038" rIns="92075" bIns="46038">
            <a:spAutoFit/>
          </a:bodyPr>
          <a:lstStyle/>
          <a:p>
            <a:pPr algn="l">
              <a:lnSpc>
                <a:spcPct val="70000"/>
              </a:lnSpc>
              <a:spcBef>
                <a:spcPct val="30000"/>
              </a:spcBef>
            </a:pPr>
            <a:r>
              <a:rPr lang="en-US" sz="2000" dirty="0">
                <a:ea typeface="ＭＳ Ｐゴシック" pitchFamily="-111" charset="-128"/>
              </a:rPr>
              <a:t>Min B = 8</a:t>
            </a:r>
          </a:p>
          <a:p>
            <a:pPr algn="l">
              <a:lnSpc>
                <a:spcPct val="70000"/>
              </a:lnSpc>
              <a:spcBef>
                <a:spcPct val="30000"/>
              </a:spcBef>
            </a:pPr>
            <a:r>
              <a:rPr lang="en-US" sz="2000" dirty="0">
                <a:ea typeface="ＭＳ Ｐゴシック" pitchFamily="-111" charset="-128"/>
              </a:rPr>
              <a:t>Max B = 9</a:t>
            </a:r>
          </a:p>
        </p:txBody>
      </p:sp>
      <p:sp>
        <p:nvSpPr>
          <p:cNvPr id="14" name="Text Box 1071"/>
          <p:cNvSpPr txBox="1">
            <a:spLocks noChangeArrowheads="1"/>
          </p:cNvSpPr>
          <p:nvPr/>
        </p:nvSpPr>
        <p:spPr bwMode="auto">
          <a:xfrm>
            <a:off x="7963711" y="4855932"/>
            <a:ext cx="1374775" cy="631584"/>
          </a:xfrm>
          <a:prstGeom prst="rect">
            <a:avLst/>
          </a:prstGeom>
          <a:noFill/>
          <a:ln w="9525">
            <a:noFill/>
            <a:miter lim="800000"/>
            <a:headEnd/>
            <a:tailEnd/>
          </a:ln>
        </p:spPr>
        <p:txBody>
          <a:bodyPr lIns="92075" tIns="46038" rIns="92075" bIns="46038">
            <a:spAutoFit/>
          </a:bodyPr>
          <a:lstStyle/>
          <a:p>
            <a:pPr algn="l">
              <a:lnSpc>
                <a:spcPct val="70000"/>
              </a:lnSpc>
              <a:spcBef>
                <a:spcPct val="30000"/>
              </a:spcBef>
            </a:pPr>
            <a:r>
              <a:rPr lang="en-US" sz="2000" dirty="0">
                <a:ea typeface="ＭＳ Ｐゴシック" pitchFamily="-111" charset="-128"/>
              </a:rPr>
              <a:t>Min B = 5</a:t>
            </a:r>
          </a:p>
          <a:p>
            <a:pPr algn="l">
              <a:lnSpc>
                <a:spcPct val="70000"/>
              </a:lnSpc>
              <a:spcBef>
                <a:spcPct val="30000"/>
              </a:spcBef>
            </a:pPr>
            <a:r>
              <a:rPr lang="en-US" sz="2000" dirty="0">
                <a:ea typeface="ＭＳ Ｐゴシック" pitchFamily="-111" charset="-128"/>
              </a:rPr>
              <a:t>Max B = 7</a:t>
            </a:r>
          </a:p>
        </p:txBody>
      </p:sp>
      <p:sp>
        <p:nvSpPr>
          <p:cNvPr id="16" name="Content Placeholder 2"/>
          <p:cNvSpPr txBox="1">
            <a:spLocks/>
          </p:cNvSpPr>
          <p:nvPr/>
        </p:nvSpPr>
        <p:spPr>
          <a:xfrm>
            <a:off x="531151" y="1524001"/>
            <a:ext cx="6936449"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a:t>Smart Scans:</a:t>
            </a:r>
          </a:p>
          <a:p>
            <a:pPr lvl="1"/>
            <a:r>
              <a:rPr lang="en-US" dirty="0"/>
              <a:t>DB sends list of table extents along with the predicate to the Exadata storage cells</a:t>
            </a:r>
          </a:p>
          <a:p>
            <a:pPr lvl="1"/>
            <a:r>
              <a:rPr lang="en-US" dirty="0"/>
              <a:t>Exadata cells read the table extents, apply predicate on the read data and only return back filtered results</a:t>
            </a:r>
          </a:p>
          <a:p>
            <a:pPr lvl="1"/>
            <a:r>
              <a:rPr lang="en-US" dirty="0"/>
              <a:t>Network IO (as perceived by Database) is reduced drastically – DB CPU usage also reduces</a:t>
            </a:r>
          </a:p>
          <a:p>
            <a:pPr lvl="1"/>
            <a:r>
              <a:rPr lang="en-US" dirty="0"/>
              <a:t>But we are still performing disk IO on Exadata storage cells</a:t>
            </a:r>
          </a:p>
          <a:p>
            <a:r>
              <a:rPr lang="en-US" dirty="0"/>
              <a:t>Can we reduce disk IO too ?</a:t>
            </a:r>
          </a:p>
        </p:txBody>
      </p:sp>
      <p:sp>
        <p:nvSpPr>
          <p:cNvPr id="17" name="TextBox 16"/>
          <p:cNvSpPr txBox="1"/>
          <p:nvPr/>
        </p:nvSpPr>
        <p:spPr>
          <a:xfrm>
            <a:off x="8840293" y="5949310"/>
            <a:ext cx="2807503" cy="467924"/>
          </a:xfrm>
          <a:prstGeom prst="rect">
            <a:avLst/>
          </a:prstGeom>
          <a:noFill/>
        </p:spPr>
        <p:txBody>
          <a:bodyPr wrap="square" lIns="0" tIns="0" rIns="0" bIns="0" rtlCol="0">
            <a:noAutofit/>
          </a:bodyPr>
          <a:lstStyle/>
          <a:p>
            <a:pPr>
              <a:lnSpc>
                <a:spcPct val="90000"/>
              </a:lnSpc>
            </a:pPr>
            <a:r>
              <a:rPr lang="en-US" dirty="0"/>
              <a:t>Select * from table where B=6</a:t>
            </a:r>
          </a:p>
        </p:txBody>
      </p:sp>
    </p:spTree>
    <p:extLst>
      <p:ext uri="{BB962C8B-B14F-4D97-AF65-F5344CB8AC3E}">
        <p14:creationId xmlns:p14="http://schemas.microsoft.com/office/powerpoint/2010/main" val="13793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Storage (Anti)- Index </a:t>
            </a:r>
          </a:p>
        </p:txBody>
      </p:sp>
      <p:graphicFrame>
        <p:nvGraphicFramePr>
          <p:cNvPr id="7" name="Group 4"/>
          <p:cNvGraphicFramePr>
            <a:graphicFrameLocks noGrp="1"/>
          </p:cNvGraphicFramePr>
          <p:nvPr>
            <p:ph idx="1"/>
            <p:extLst/>
          </p:nvPr>
        </p:nvGraphicFramePr>
        <p:xfrm>
          <a:off x="9774905" y="1540075"/>
          <a:ext cx="1057275" cy="3009902"/>
        </p:xfrm>
        <a:graphic>
          <a:graphicData uri="http://schemas.openxmlformats.org/drawingml/2006/table">
            <a:tbl>
              <a:tblPr/>
              <a:tblGrid>
                <a:gridCol w="481801">
                  <a:extLst>
                    <a:ext uri="{9D8B030D-6E8A-4147-A177-3AD203B41FA5}">
                      <a16:colId xmlns:a16="http://schemas.microsoft.com/office/drawing/2014/main" val="20000"/>
                    </a:ext>
                  </a:extLst>
                </a:gridCol>
                <a:gridCol w="253212">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tblGrid>
              <a:tr h="442913">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A</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B</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C</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extLst>
                  <a:ext uri="{0D108BD9-81ED-4DB2-BD59-A6C34878D82A}">
                    <a16:rowId xmlns:a16="http://schemas.microsoft.com/office/drawing/2014/main" val="10000"/>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9</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3</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1"/>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10</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2"/>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8</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2</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3"/>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11</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9</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4"/>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10</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8</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5"/>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10</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8</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6"/>
                  </a:ext>
                </a:extLst>
              </a:tr>
            </a:tbl>
          </a:graphicData>
        </a:graphic>
      </p:graphicFrame>
      <p:sp>
        <p:nvSpPr>
          <p:cNvPr id="9" name="AutoShape 1070"/>
          <p:cNvSpPr>
            <a:spLocks/>
          </p:cNvSpPr>
          <p:nvPr/>
        </p:nvSpPr>
        <p:spPr bwMode="auto">
          <a:xfrm rot="10800000">
            <a:off x="9371691" y="2046482"/>
            <a:ext cx="241124" cy="1257300"/>
          </a:xfrm>
          <a:prstGeom prst="rightBrace">
            <a:avLst>
              <a:gd name="adj1" fmla="val 41250"/>
              <a:gd name="adj2" fmla="val 54690"/>
            </a:avLst>
          </a:prstGeom>
          <a:noFill/>
          <a:ln w="38100">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a typeface="ＭＳ Ｐゴシック" pitchFamily="-111" charset="-128"/>
            </a:endParaRPr>
          </a:p>
        </p:txBody>
      </p:sp>
      <p:sp>
        <p:nvSpPr>
          <p:cNvPr id="10" name="AutoShape 1070"/>
          <p:cNvSpPr>
            <a:spLocks/>
          </p:cNvSpPr>
          <p:nvPr/>
        </p:nvSpPr>
        <p:spPr bwMode="auto">
          <a:xfrm rot="10800000">
            <a:off x="9379417" y="3340208"/>
            <a:ext cx="241124" cy="1257300"/>
          </a:xfrm>
          <a:prstGeom prst="rightBrace">
            <a:avLst>
              <a:gd name="adj1" fmla="val 41250"/>
              <a:gd name="adj2" fmla="val 54690"/>
            </a:avLst>
          </a:prstGeom>
          <a:noFill/>
          <a:ln w="38100">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a typeface="ＭＳ Ｐゴシック" pitchFamily="-111" charset="-128"/>
            </a:endParaRPr>
          </a:p>
        </p:txBody>
      </p:sp>
      <p:sp>
        <p:nvSpPr>
          <p:cNvPr id="14" name="Text Box 1071"/>
          <p:cNvSpPr txBox="1">
            <a:spLocks noChangeArrowheads="1"/>
          </p:cNvSpPr>
          <p:nvPr/>
        </p:nvSpPr>
        <p:spPr bwMode="auto">
          <a:xfrm>
            <a:off x="7963711" y="4855931"/>
            <a:ext cx="2987959" cy="631584"/>
          </a:xfrm>
          <a:prstGeom prst="rect">
            <a:avLst/>
          </a:prstGeom>
          <a:noFill/>
          <a:ln w="9525">
            <a:noFill/>
            <a:miter lim="800000"/>
            <a:headEnd/>
            <a:tailEnd/>
          </a:ln>
        </p:spPr>
        <p:txBody>
          <a:bodyPr wrap="square" lIns="92075" tIns="46038" rIns="92075" bIns="46038">
            <a:spAutoFit/>
          </a:bodyPr>
          <a:lstStyle/>
          <a:p>
            <a:pPr algn="l">
              <a:lnSpc>
                <a:spcPct val="70000"/>
              </a:lnSpc>
              <a:spcBef>
                <a:spcPct val="30000"/>
              </a:spcBef>
            </a:pPr>
            <a:r>
              <a:rPr lang="en-US" sz="2000" dirty="0">
                <a:ea typeface="ＭＳ Ｐゴシック" pitchFamily="-111" charset="-128"/>
              </a:rPr>
              <a:t>Min B = 5</a:t>
            </a:r>
          </a:p>
          <a:p>
            <a:pPr algn="l">
              <a:lnSpc>
                <a:spcPct val="70000"/>
              </a:lnSpc>
              <a:spcBef>
                <a:spcPct val="30000"/>
              </a:spcBef>
            </a:pPr>
            <a:r>
              <a:rPr lang="en-US" sz="2000" dirty="0">
                <a:ea typeface="ＭＳ Ｐゴシック" pitchFamily="-111" charset="-128"/>
              </a:rPr>
              <a:t>Max B = 7</a:t>
            </a:r>
          </a:p>
        </p:txBody>
      </p:sp>
      <p:sp>
        <p:nvSpPr>
          <p:cNvPr id="16" name="Content Placeholder 2"/>
          <p:cNvSpPr txBox="1">
            <a:spLocks/>
          </p:cNvSpPr>
          <p:nvPr/>
        </p:nvSpPr>
        <p:spPr>
          <a:xfrm>
            <a:off x="531151" y="1524001"/>
            <a:ext cx="6936449" cy="441960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a:t>Storage Index helps filter out data on disk (whereas Index helps find data)</a:t>
            </a:r>
          </a:p>
          <a:p>
            <a:r>
              <a:rPr lang="en-US" dirty="0"/>
              <a:t>Array on –in-memory entries (called region Indexes)</a:t>
            </a:r>
          </a:p>
          <a:p>
            <a:r>
              <a:rPr lang="en-US" dirty="0"/>
              <a:t>Each region index stores column summaries (</a:t>
            </a:r>
            <a:r>
              <a:rPr lang="en-US" dirty="0" err="1"/>
              <a:t>eg</a:t>
            </a:r>
            <a:r>
              <a:rPr lang="en-US" dirty="0"/>
              <a:t> min/max) for 1MB region on disk</a:t>
            </a:r>
          </a:p>
          <a:p>
            <a:r>
              <a:rPr lang="en-US" dirty="0"/>
              <a:t>Transparent to the  database and maintained automatically</a:t>
            </a:r>
          </a:p>
          <a:p>
            <a:r>
              <a:rPr lang="en-US" dirty="0"/>
              <a:t>Min/Max can help eliminate IOs if data cannot match the where clause</a:t>
            </a:r>
          </a:p>
        </p:txBody>
      </p:sp>
      <p:sp>
        <p:nvSpPr>
          <p:cNvPr id="17" name="TextBox 16"/>
          <p:cNvSpPr txBox="1"/>
          <p:nvPr/>
        </p:nvSpPr>
        <p:spPr>
          <a:xfrm>
            <a:off x="8840293" y="5949310"/>
            <a:ext cx="2807503" cy="467924"/>
          </a:xfrm>
          <a:prstGeom prst="rect">
            <a:avLst/>
          </a:prstGeom>
          <a:noFill/>
        </p:spPr>
        <p:txBody>
          <a:bodyPr wrap="square" lIns="0" tIns="0" rIns="0" bIns="0" rtlCol="0">
            <a:noAutofit/>
          </a:bodyPr>
          <a:lstStyle/>
          <a:p>
            <a:pPr>
              <a:lnSpc>
                <a:spcPct val="90000"/>
              </a:lnSpc>
            </a:pPr>
            <a:r>
              <a:rPr lang="en-US" dirty="0"/>
              <a:t>Select * from table where B=6</a:t>
            </a:r>
          </a:p>
        </p:txBody>
      </p:sp>
      <p:sp>
        <p:nvSpPr>
          <p:cNvPr id="12" name="TextBox 11"/>
          <p:cNvSpPr txBox="1"/>
          <p:nvPr/>
        </p:nvSpPr>
        <p:spPr>
          <a:xfrm>
            <a:off x="7468759" y="1529710"/>
            <a:ext cx="1971164" cy="332957"/>
          </a:xfrm>
          <a:prstGeom prst="rect">
            <a:avLst/>
          </a:prstGeom>
          <a:noFill/>
        </p:spPr>
        <p:txBody>
          <a:bodyPr wrap="square" lIns="0" tIns="0" rIns="0" bIns="0" rtlCol="0">
            <a:noAutofit/>
          </a:bodyPr>
          <a:lstStyle/>
          <a:p>
            <a:pPr algn="ctr">
              <a:lnSpc>
                <a:spcPct val="90000"/>
              </a:lnSpc>
            </a:pPr>
            <a:r>
              <a:rPr lang="en-US" u="sng" dirty="0"/>
              <a:t>Region Index</a:t>
            </a:r>
          </a:p>
        </p:txBody>
      </p:sp>
      <p:graphicFrame>
        <p:nvGraphicFramePr>
          <p:cNvPr id="15" name="Group 4"/>
          <p:cNvGraphicFramePr>
            <a:graphicFrameLocks/>
          </p:cNvGraphicFramePr>
          <p:nvPr>
            <p:extLst/>
          </p:nvPr>
        </p:nvGraphicFramePr>
        <p:xfrm>
          <a:off x="9774905" y="1540075"/>
          <a:ext cx="1379538" cy="4291016"/>
        </p:xfrm>
        <a:graphic>
          <a:graphicData uri="http://schemas.openxmlformats.org/drawingml/2006/table">
            <a:tbl>
              <a:tblPr/>
              <a:tblGrid>
                <a:gridCol w="411163">
                  <a:extLst>
                    <a:ext uri="{9D8B030D-6E8A-4147-A177-3AD203B41FA5}">
                      <a16:colId xmlns:a16="http://schemas.microsoft.com/office/drawing/2014/main" val="20000"/>
                    </a:ext>
                  </a:extLst>
                </a:gridCol>
                <a:gridCol w="323850">
                  <a:extLst>
                    <a:ext uri="{9D8B030D-6E8A-4147-A177-3AD203B41FA5}">
                      <a16:colId xmlns:a16="http://schemas.microsoft.com/office/drawing/2014/main" val="20001"/>
                    </a:ext>
                  </a:extLst>
                </a:gridCol>
                <a:gridCol w="322262">
                  <a:extLst>
                    <a:ext uri="{9D8B030D-6E8A-4147-A177-3AD203B41FA5}">
                      <a16:colId xmlns:a16="http://schemas.microsoft.com/office/drawing/2014/main" val="20002"/>
                    </a:ext>
                  </a:extLst>
                </a:gridCol>
                <a:gridCol w="322263">
                  <a:extLst>
                    <a:ext uri="{9D8B030D-6E8A-4147-A177-3AD203B41FA5}">
                      <a16:colId xmlns:a16="http://schemas.microsoft.com/office/drawing/2014/main" val="20003"/>
                    </a:ext>
                  </a:extLst>
                </a:gridCol>
              </a:tblGrid>
              <a:tr h="442913">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A</a:t>
                      </a: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B</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C</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D</a:t>
                      </a: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750000"/>
                        </a:gs>
                        <a:gs pos="100000">
                          <a:srgbClr val="FD0000"/>
                        </a:gs>
                      </a:gsLst>
                      <a:lin ang="5400000" scaled="1"/>
                    </a:gradFill>
                  </a:tcPr>
                </a:tc>
                <a:extLst>
                  <a:ext uri="{0D108BD9-81ED-4DB2-BD59-A6C34878D82A}">
                    <a16:rowId xmlns:a16="http://schemas.microsoft.com/office/drawing/2014/main" val="10000"/>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3</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1"/>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1</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2"/>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2</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3"/>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9</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4"/>
                  </a:ext>
                </a:extLst>
              </a:tr>
              <a:tr h="428625">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a:ln>
                            <a:noFill/>
                          </a:ln>
                          <a:solidFill>
                            <a:schemeClr val="bg1"/>
                          </a:solidFill>
                          <a:effectLst/>
                          <a:latin typeface="Arial" charset="0"/>
                          <a:ea typeface="ＭＳ Ｐゴシック" pitchFamily="-111" charset="-128"/>
                        </a:rPr>
                        <a:t>8</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5"/>
                  </a:ext>
                </a:extLst>
              </a:tr>
              <a:tr h="427038">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8</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defPPr>
                        <a:defRPr lang="en-US"/>
                      </a:defPPr>
                      <a:lvl1pPr marL="0" algn="l" defTabSz="571145" rtl="0" eaLnBrk="1" latinLnBrk="0" hangingPunct="1">
                        <a:defRPr sz="1100" kern="1200">
                          <a:solidFill>
                            <a:schemeClr val="tx1"/>
                          </a:solidFill>
                          <a:latin typeface="Arial"/>
                        </a:defRPr>
                      </a:lvl1pPr>
                      <a:lvl2pPr marL="285573" algn="l" defTabSz="571145" rtl="0" eaLnBrk="1" latinLnBrk="0" hangingPunct="1">
                        <a:defRPr sz="1100" kern="1200">
                          <a:solidFill>
                            <a:schemeClr val="tx1"/>
                          </a:solidFill>
                          <a:latin typeface="Arial"/>
                        </a:defRPr>
                      </a:lvl2pPr>
                      <a:lvl3pPr marL="571145" algn="l" defTabSz="571145" rtl="0" eaLnBrk="1" latinLnBrk="0" hangingPunct="1">
                        <a:defRPr sz="1100" kern="1200">
                          <a:solidFill>
                            <a:schemeClr val="tx1"/>
                          </a:solidFill>
                          <a:latin typeface="Arial"/>
                        </a:defRPr>
                      </a:lvl3pPr>
                      <a:lvl4pPr marL="856718" algn="l" defTabSz="571145" rtl="0" eaLnBrk="1" latinLnBrk="0" hangingPunct="1">
                        <a:defRPr sz="1100" kern="1200">
                          <a:solidFill>
                            <a:schemeClr val="tx1"/>
                          </a:solidFill>
                          <a:latin typeface="Arial"/>
                        </a:defRPr>
                      </a:lvl4pPr>
                      <a:lvl5pPr marL="1142291" algn="l" defTabSz="571145" rtl="0" eaLnBrk="1" latinLnBrk="0" hangingPunct="1">
                        <a:defRPr sz="1100" kern="1200">
                          <a:solidFill>
                            <a:schemeClr val="tx1"/>
                          </a:solidFill>
                          <a:latin typeface="Arial"/>
                        </a:defRPr>
                      </a:lvl5pPr>
                      <a:lvl6pPr marL="1427864" algn="l" defTabSz="571145" rtl="0" eaLnBrk="1" latinLnBrk="0" hangingPunct="1">
                        <a:defRPr sz="1100" kern="1200">
                          <a:solidFill>
                            <a:schemeClr val="tx1"/>
                          </a:solidFill>
                          <a:latin typeface="Arial"/>
                        </a:defRPr>
                      </a:lvl6pPr>
                      <a:lvl7pPr marL="1713437" algn="l" defTabSz="571145" rtl="0" eaLnBrk="1" latinLnBrk="0" hangingPunct="1">
                        <a:defRPr sz="1100" kern="1200">
                          <a:solidFill>
                            <a:schemeClr val="tx1"/>
                          </a:solidFill>
                          <a:latin typeface="Arial"/>
                        </a:defRPr>
                      </a:lvl7pPr>
                      <a:lvl8pPr marL="1999011" algn="l" defTabSz="571145" rtl="0" eaLnBrk="1" latinLnBrk="0" hangingPunct="1">
                        <a:defRPr sz="1100" kern="1200">
                          <a:solidFill>
                            <a:schemeClr val="tx1"/>
                          </a:solidFill>
                          <a:latin typeface="Arial"/>
                        </a:defRPr>
                      </a:lvl8pPr>
                      <a:lvl9pPr marL="2284583" algn="l" defTabSz="571145" rtl="0" eaLnBrk="1" latinLnBrk="0" hangingPunct="1">
                        <a:defRPr sz="11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6"/>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6</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7"/>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7</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8"/>
                  </a:ext>
                </a:extLst>
              </a:tr>
              <a:tr h="427038">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r>
                        <a:rPr kumimoji="0" lang="en-US" sz="2000" b="1" i="0" u="none" strike="noStrike" cap="none" normalizeH="0" baseline="0" dirty="0">
                          <a:ln>
                            <a:noFill/>
                          </a:ln>
                          <a:solidFill>
                            <a:schemeClr val="bg1"/>
                          </a:solidFill>
                          <a:effectLst/>
                          <a:latin typeface="Arial" charset="0"/>
                          <a:ea typeface="ＭＳ Ｐゴシック" pitchFamily="-111" charset="-128"/>
                        </a:rPr>
                        <a:t>5</a:t>
                      </a: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Tx/>
                        <a:buFontTx/>
                        <a:buNone/>
                        <a:tabLst/>
                      </a:pPr>
                      <a:endParaRPr kumimoji="0" lang="en-US" sz="2000" b="1" i="0" u="none" strike="noStrike" cap="none" normalizeH="0" baseline="0" dirty="0">
                        <a:ln>
                          <a:noFill/>
                        </a:ln>
                        <a:solidFill>
                          <a:schemeClr val="bg1"/>
                        </a:solidFill>
                        <a:effectLst/>
                        <a:latin typeface="Arial" charset="0"/>
                        <a:ea typeface="ＭＳ Ｐゴシック" pitchFamily="-111" charset="-128"/>
                      </a:endParaRPr>
                    </a:p>
                  </a:txBody>
                  <a:tcPr marL="92075" marR="92075" marT="46038" marB="460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47"/>
                        </a:gs>
                        <a:gs pos="100000">
                          <a:srgbClr val="006699"/>
                        </a:gs>
                      </a:gsLst>
                      <a:lin ang="5400000" scaled="1"/>
                    </a:gradFill>
                  </a:tcPr>
                </a:tc>
                <a:extLst>
                  <a:ext uri="{0D108BD9-81ED-4DB2-BD59-A6C34878D82A}">
                    <a16:rowId xmlns:a16="http://schemas.microsoft.com/office/drawing/2014/main" val="10009"/>
                  </a:ext>
                </a:extLst>
              </a:tr>
            </a:tbl>
          </a:graphicData>
        </a:graphic>
      </p:graphicFrame>
      <p:sp>
        <p:nvSpPr>
          <p:cNvPr id="18" name="Text Box 1071"/>
          <p:cNvSpPr txBox="1">
            <a:spLocks noChangeArrowheads="1"/>
          </p:cNvSpPr>
          <p:nvPr/>
        </p:nvSpPr>
        <p:spPr bwMode="auto">
          <a:xfrm>
            <a:off x="7836724" y="3690491"/>
            <a:ext cx="1374775" cy="631584"/>
          </a:xfrm>
          <a:prstGeom prst="rect">
            <a:avLst/>
          </a:prstGeom>
          <a:noFill/>
          <a:ln w="9525">
            <a:noFill/>
            <a:miter lim="800000"/>
            <a:headEnd/>
            <a:tailEnd/>
          </a:ln>
        </p:spPr>
        <p:txBody>
          <a:bodyPr lIns="92075" tIns="46038" rIns="92075" bIns="46038">
            <a:spAutoFit/>
          </a:bodyPr>
          <a:lstStyle/>
          <a:p>
            <a:pPr algn="l">
              <a:lnSpc>
                <a:spcPct val="70000"/>
              </a:lnSpc>
              <a:spcBef>
                <a:spcPct val="30000"/>
              </a:spcBef>
            </a:pPr>
            <a:r>
              <a:rPr lang="en-US" sz="2000" dirty="0">
                <a:ea typeface="ＭＳ Ｐゴシック" pitchFamily="-111" charset="-128"/>
              </a:rPr>
              <a:t>Min B = 8</a:t>
            </a:r>
          </a:p>
          <a:p>
            <a:pPr algn="l">
              <a:lnSpc>
                <a:spcPct val="70000"/>
              </a:lnSpc>
              <a:spcBef>
                <a:spcPct val="30000"/>
              </a:spcBef>
            </a:pPr>
            <a:r>
              <a:rPr lang="en-US" sz="2000" dirty="0">
                <a:ea typeface="ＭＳ Ｐゴシック" pitchFamily="-111" charset="-128"/>
              </a:rPr>
              <a:t>Max B = 9</a:t>
            </a:r>
          </a:p>
        </p:txBody>
      </p:sp>
      <p:sp>
        <p:nvSpPr>
          <p:cNvPr id="19" name="Text Box 1071"/>
          <p:cNvSpPr txBox="1">
            <a:spLocks noChangeArrowheads="1"/>
          </p:cNvSpPr>
          <p:nvPr/>
        </p:nvSpPr>
        <p:spPr bwMode="auto">
          <a:xfrm>
            <a:off x="7859535" y="2308356"/>
            <a:ext cx="1374775" cy="631584"/>
          </a:xfrm>
          <a:prstGeom prst="rect">
            <a:avLst/>
          </a:prstGeom>
          <a:noFill/>
          <a:ln w="9525">
            <a:noFill/>
            <a:miter lim="800000"/>
            <a:headEnd/>
            <a:tailEnd/>
          </a:ln>
        </p:spPr>
        <p:txBody>
          <a:bodyPr lIns="92075" tIns="46038" rIns="92075" bIns="46038">
            <a:spAutoFit/>
          </a:bodyPr>
          <a:lstStyle/>
          <a:p>
            <a:pPr algn="l">
              <a:lnSpc>
                <a:spcPct val="70000"/>
              </a:lnSpc>
              <a:spcBef>
                <a:spcPct val="30000"/>
              </a:spcBef>
            </a:pPr>
            <a:r>
              <a:rPr lang="en-US" sz="2000" dirty="0">
                <a:ea typeface="ＭＳ Ｐゴシック" pitchFamily="-111" charset="-128"/>
              </a:rPr>
              <a:t>Min B = 1</a:t>
            </a:r>
          </a:p>
          <a:p>
            <a:pPr algn="l">
              <a:lnSpc>
                <a:spcPct val="70000"/>
              </a:lnSpc>
              <a:spcBef>
                <a:spcPct val="30000"/>
              </a:spcBef>
            </a:pPr>
            <a:r>
              <a:rPr lang="en-US" sz="2000" dirty="0">
                <a:ea typeface="ＭＳ Ｐゴシック" pitchFamily="-111" charset="-128"/>
              </a:rPr>
              <a:t>Max B = 3</a:t>
            </a:r>
          </a:p>
        </p:txBody>
      </p:sp>
      <p:sp>
        <p:nvSpPr>
          <p:cNvPr id="20" name="AutoShape 1070"/>
          <p:cNvSpPr>
            <a:spLocks/>
          </p:cNvSpPr>
          <p:nvPr/>
        </p:nvSpPr>
        <p:spPr bwMode="auto">
          <a:xfrm rot="10800000">
            <a:off x="9340103" y="4618637"/>
            <a:ext cx="241124" cy="1257300"/>
          </a:xfrm>
          <a:prstGeom prst="rightBrace">
            <a:avLst>
              <a:gd name="adj1" fmla="val 41250"/>
              <a:gd name="adj2" fmla="val 54690"/>
            </a:avLst>
          </a:prstGeom>
          <a:noFill/>
          <a:ln w="38100">
            <a:solidFill>
              <a:srgbClr val="000000"/>
            </a:solidFill>
            <a:round/>
            <a:headEnd/>
            <a:tailEnd/>
          </a:ln>
        </p:spPr>
        <p:txBody>
          <a:bodyPr wrap="square" lIns="92075" tIns="46038" rIns="92075" bIns="46038"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ysClr val="windowText" lastClr="000000"/>
              </a:solidFill>
              <a:effectLst/>
              <a:uLnTx/>
              <a:uFillTx/>
              <a:ea typeface="ＭＳ Ｐゴシック" pitchFamily="-111" charset="-128"/>
            </a:endParaRPr>
          </a:p>
        </p:txBody>
      </p:sp>
    </p:spTree>
    <p:extLst>
      <p:ext uri="{BB962C8B-B14F-4D97-AF65-F5344CB8AC3E}">
        <p14:creationId xmlns:p14="http://schemas.microsoft.com/office/powerpoint/2010/main" val="281426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Exadata</a:t>
            </a:r>
            <a:r>
              <a:rPr lang="en-US" dirty="0"/>
              <a:t> Smart Flash Cache</a:t>
            </a:r>
          </a:p>
        </p:txBody>
      </p:sp>
      <p:sp>
        <p:nvSpPr>
          <p:cNvPr id="2" name="Content Placeholder 1"/>
          <p:cNvSpPr>
            <a:spLocks noGrp="1"/>
          </p:cNvSpPr>
          <p:nvPr>
            <p:ph idx="1"/>
          </p:nvPr>
        </p:nvSpPr>
        <p:spPr>
          <a:xfrm>
            <a:off x="3099335" y="1475876"/>
            <a:ext cx="8710863" cy="4915300"/>
          </a:xfrm>
        </p:spPr>
        <p:txBody>
          <a:bodyPr/>
          <a:lstStyle/>
          <a:p>
            <a:r>
              <a:rPr lang="en-US" sz="2400" dirty="0"/>
              <a:t>Understands different types of I/</a:t>
            </a:r>
            <a:r>
              <a:rPr lang="en-US" sz="2400" dirty="0" err="1"/>
              <a:t>Os</a:t>
            </a:r>
            <a:r>
              <a:rPr lang="en-US" sz="2400" dirty="0"/>
              <a:t> from database</a:t>
            </a:r>
          </a:p>
          <a:p>
            <a:pPr lvl="1"/>
            <a:r>
              <a:rPr lang="en-US" sz="2000" dirty="0"/>
              <a:t>Skips caching I/</a:t>
            </a:r>
            <a:r>
              <a:rPr lang="en-US" sz="2000" dirty="0" err="1"/>
              <a:t>Os</a:t>
            </a:r>
            <a:r>
              <a:rPr lang="en-US" sz="2000" dirty="0"/>
              <a:t> to backups, data pump I/O, archive logs, </a:t>
            </a:r>
            <a:r>
              <a:rPr lang="en-US" sz="2000" dirty="0" err="1"/>
              <a:t>tablespace</a:t>
            </a:r>
            <a:r>
              <a:rPr lang="en-US" sz="2000" dirty="0"/>
              <a:t> formatting</a:t>
            </a:r>
          </a:p>
          <a:p>
            <a:pPr lvl="1"/>
            <a:r>
              <a:rPr lang="en-US" sz="2000" dirty="0"/>
              <a:t>Caches Control File Reads and Writes, file headers, data and index blocks</a:t>
            </a:r>
          </a:p>
          <a:p>
            <a:r>
              <a:rPr lang="en-US" sz="2400" dirty="0"/>
              <a:t>Immediately adapts to changing workloads</a:t>
            </a:r>
          </a:p>
          <a:p>
            <a:pPr lvl="1"/>
            <a:r>
              <a:rPr lang="en-US" sz="2000" dirty="0"/>
              <a:t>Unlike </a:t>
            </a:r>
            <a:r>
              <a:rPr lang="en-US" sz="2000" dirty="0" err="1"/>
              <a:t>tiering</a:t>
            </a:r>
            <a:r>
              <a:rPr lang="en-US" sz="2000" dirty="0"/>
              <a:t> that relies on historical statistics and is slow to move</a:t>
            </a:r>
          </a:p>
          <a:p>
            <a:pPr lvl="1"/>
            <a:r>
              <a:rPr lang="en-US" sz="2000" dirty="0" err="1"/>
              <a:t>Tiering</a:t>
            </a:r>
            <a:r>
              <a:rPr lang="en-US" sz="2000" dirty="0"/>
              <a:t> caches yesterday’s hot data not today’s</a:t>
            </a:r>
          </a:p>
          <a:p>
            <a:pPr lvl="1"/>
            <a:r>
              <a:rPr lang="en-US" sz="2000" dirty="0" err="1"/>
              <a:t>Tiering</a:t>
            </a:r>
            <a:r>
              <a:rPr lang="en-US" sz="2000" dirty="0"/>
              <a:t> uses large chunks (1MB) while cache responds faster with 64KB chunks</a:t>
            </a:r>
          </a:p>
          <a:p>
            <a:r>
              <a:rPr lang="en-US" sz="2400" dirty="0"/>
              <a:t>Write-back flash cache </a:t>
            </a:r>
          </a:p>
          <a:p>
            <a:pPr lvl="1"/>
            <a:r>
              <a:rPr lang="en-US" sz="2000" dirty="0"/>
              <a:t>Caches writes from the database not just reads</a:t>
            </a:r>
          </a:p>
          <a:p>
            <a:r>
              <a:rPr lang="en-US" sz="2400" dirty="0"/>
              <a:t>RAC-aware from day one</a:t>
            </a:r>
          </a:p>
          <a:p>
            <a:r>
              <a:rPr lang="en-US" sz="2400" dirty="0"/>
              <a:t>Doesn’t need to mirror in flash for read intensive workloads</a:t>
            </a:r>
          </a:p>
          <a:p>
            <a:pPr marL="0" indent="0">
              <a:buNone/>
            </a:pPr>
            <a:endParaRPr lang="en-US" sz="2400" dirty="0"/>
          </a:p>
          <a:p>
            <a:endParaRPr lang="en-US" sz="2400"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26</a:t>
            </a:fld>
            <a:endParaRPr lang="en-US" dirty="0"/>
          </a:p>
        </p:txBody>
      </p:sp>
      <p:pic>
        <p:nvPicPr>
          <p:cNvPr id="6" name="Picture 5"/>
          <p:cNvPicPr/>
          <p:nvPr/>
        </p:nvPicPr>
        <p:blipFill>
          <a:blip r:embed="rId3" cstate="email">
            <a:extLst>
              <a:ext uri="{28A0092B-C50C-407E-A947-70E740481C1C}">
                <a14:useLocalDpi xmlns:a14="http://schemas.microsoft.com/office/drawing/2010/main"/>
              </a:ext>
            </a:extLst>
          </a:blip>
          <a:stretch>
            <a:fillRect/>
          </a:stretch>
        </p:blipFill>
        <p:spPr>
          <a:xfrm>
            <a:off x="575937" y="2894575"/>
            <a:ext cx="1970463" cy="858978"/>
          </a:xfrm>
          <a:prstGeom prst="rect">
            <a:avLst/>
          </a:prstGeom>
        </p:spPr>
      </p:pic>
    </p:spTree>
    <p:extLst>
      <p:ext uri="{BB962C8B-B14F-4D97-AF65-F5344CB8AC3E}">
        <p14:creationId xmlns:p14="http://schemas.microsoft.com/office/powerpoint/2010/main" val="396277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851951" y="1451022"/>
            <a:ext cx="8426370" cy="1632030"/>
          </a:xfrm>
          <a:prstGeom prst="rect">
            <a:avLst/>
          </a:prstGeom>
          <a:noFill/>
        </p:spPr>
        <p:txBody>
          <a:bodyPr wrap="square" lIns="0" tIns="0" rIns="0" bIns="0" rtlCol="0" anchor="ctr">
            <a:noAutofit/>
          </a:bodyPr>
          <a:lstStyle/>
          <a:p>
            <a:pPr algn="ctr">
              <a:lnSpc>
                <a:spcPct val="90000"/>
              </a:lnSpc>
            </a:pPr>
            <a:endParaRPr lang="en-US" sz="6600" b="1" dirty="0"/>
          </a:p>
        </p:txBody>
      </p:sp>
      <p:sp>
        <p:nvSpPr>
          <p:cNvPr id="2" name="Title 1"/>
          <p:cNvSpPr>
            <a:spLocks noGrp="1"/>
          </p:cNvSpPr>
          <p:nvPr>
            <p:ph type="title"/>
          </p:nvPr>
        </p:nvSpPr>
        <p:spPr/>
        <p:txBody>
          <a:bodyPr/>
          <a:lstStyle/>
          <a:p>
            <a:r>
              <a:rPr lang="en-US" dirty="0"/>
              <a:t>Exadata I/O Elimination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0037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ontent Placeholder 209"/>
          <p:cNvSpPr>
            <a:spLocks noGrp="1"/>
          </p:cNvSpPr>
          <p:nvPr>
            <p:ph idx="1"/>
          </p:nvPr>
        </p:nvSpPr>
        <p:spPr>
          <a:xfrm>
            <a:off x="531151" y="3054484"/>
            <a:ext cx="7357981" cy="2889115"/>
          </a:xfrm>
        </p:spPr>
        <p:txBody>
          <a:bodyPr/>
          <a:lstStyle/>
          <a:p>
            <a:pPr marL="457200" indent="-457200">
              <a:buFont typeface="+mj-lt"/>
              <a:buAutoNum type="arabicPeriod"/>
            </a:pPr>
            <a:r>
              <a:rPr lang="en-US" sz="2400" b="1" dirty="0"/>
              <a:t>SQL offload to storage</a:t>
            </a:r>
          </a:p>
        </p:txBody>
      </p:sp>
      <p:cxnSp>
        <p:nvCxnSpPr>
          <p:cNvPr id="91" name="Straight Connector 90"/>
          <p:cNvCxnSpPr/>
          <p:nvPr/>
        </p:nvCxnSpPr>
        <p:spPr>
          <a:xfrm>
            <a:off x="216816" y="2422692"/>
            <a:ext cx="11755225"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5423244" y="2305455"/>
            <a:ext cx="0" cy="1072254"/>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4529625" y="3928427"/>
            <a:ext cx="2171700" cy="19431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Title 25"/>
          <p:cNvSpPr>
            <a:spLocks noGrp="1"/>
          </p:cNvSpPr>
          <p:nvPr>
            <p:ph type="title"/>
          </p:nvPr>
        </p:nvSpPr>
        <p:spPr/>
        <p:txBody>
          <a:bodyPr anchor="ctr"/>
          <a:lstStyle/>
          <a:p>
            <a:r>
              <a:rPr lang="en-US"/>
              <a:t>Exadata Minimizes I/O - Dramatically Improves Performance</a:t>
            </a:r>
          </a:p>
        </p:txBody>
      </p:sp>
      <p:sp>
        <p:nvSpPr>
          <p:cNvPr id="320" name="Freeform 319"/>
          <p:cNvSpPr/>
          <p:nvPr/>
        </p:nvSpPr>
        <p:spPr>
          <a:xfrm>
            <a:off x="6546714" y="4369883"/>
            <a:ext cx="1246749" cy="1886551"/>
          </a:xfrm>
          <a:custGeom>
            <a:avLst/>
            <a:gdLst>
              <a:gd name="connsiteX0" fmla="*/ 0 w 1299410"/>
              <a:gd name="connsiteY0" fmla="*/ 1039528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1039528 h 1886551"/>
              <a:gd name="connsiteX0" fmla="*/ 0 w 1299410"/>
              <a:gd name="connsiteY0" fmla="*/ 644674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644674 h 188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410" h="1886551">
                <a:moveTo>
                  <a:pt x="0" y="644674"/>
                </a:moveTo>
                <a:lnTo>
                  <a:pt x="1299410" y="0"/>
                </a:lnTo>
                <a:lnTo>
                  <a:pt x="1299410" y="1886551"/>
                </a:lnTo>
                <a:lnTo>
                  <a:pt x="9625" y="1357162"/>
                </a:lnTo>
                <a:lnTo>
                  <a:pt x="0" y="644674"/>
                </a:lnTo>
                <a:close/>
              </a:path>
            </a:pathLst>
          </a:custGeom>
          <a:solidFill>
            <a:srgbClr val="000000">
              <a:alpha val="25098"/>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0" name="Rectangle 169"/>
          <p:cNvSpPr/>
          <p:nvPr/>
        </p:nvSpPr>
        <p:spPr>
          <a:xfrm>
            <a:off x="7782235" y="4368281"/>
            <a:ext cx="3262964" cy="1876926"/>
          </a:xfrm>
          <a:prstGeom prst="rect">
            <a:avLst/>
          </a:prstGeom>
          <a:solidFill>
            <a:schemeClr val="bg1"/>
          </a:solid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3" name="Group 90"/>
          <p:cNvGrpSpPr/>
          <p:nvPr/>
        </p:nvGrpSpPr>
        <p:grpSpPr>
          <a:xfrm>
            <a:off x="7859237" y="4544769"/>
            <a:ext cx="3108960" cy="0"/>
            <a:chOff x="6063916" y="2199373"/>
            <a:chExt cx="3108960" cy="0"/>
          </a:xfrm>
          <a:solidFill>
            <a:schemeClr val="bg1"/>
          </a:solidFill>
        </p:grpSpPr>
        <p:cxnSp>
          <p:nvCxnSpPr>
            <p:cNvPr id="239" name="Straight Connector 238"/>
            <p:cNvCxnSpPr/>
            <p:nvPr/>
          </p:nvCxnSpPr>
          <p:spPr>
            <a:xfrm>
              <a:off x="6063916" y="2199373"/>
              <a:ext cx="875899"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9007642" y="2199373"/>
              <a:ext cx="16523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7039677" y="2199373"/>
              <a:ext cx="381802"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7521341" y="2199373"/>
              <a:ext cx="50051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8121717" y="2199373"/>
              <a:ext cx="78606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grpSp>
      <p:grpSp>
        <p:nvGrpSpPr>
          <p:cNvPr id="4" name="Group 90"/>
          <p:cNvGrpSpPr/>
          <p:nvPr/>
        </p:nvGrpSpPr>
        <p:grpSpPr>
          <a:xfrm>
            <a:off x="7859237" y="5307571"/>
            <a:ext cx="3108960" cy="0"/>
            <a:chOff x="6063916" y="2199373"/>
            <a:chExt cx="3108960" cy="0"/>
          </a:xfrm>
          <a:solidFill>
            <a:schemeClr val="bg1"/>
          </a:solidFill>
        </p:grpSpPr>
        <p:cxnSp>
          <p:nvCxnSpPr>
            <p:cNvPr id="245" name="Straight Connector 244"/>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5" name="Group 90"/>
          <p:cNvGrpSpPr/>
          <p:nvPr/>
        </p:nvGrpSpPr>
        <p:grpSpPr>
          <a:xfrm>
            <a:off x="7859237" y="4926170"/>
            <a:ext cx="3108960" cy="0"/>
            <a:chOff x="6063916" y="2199373"/>
            <a:chExt cx="3108960" cy="0"/>
          </a:xfrm>
          <a:solidFill>
            <a:schemeClr val="bg1"/>
          </a:solidFill>
        </p:grpSpPr>
        <p:cxnSp>
          <p:nvCxnSpPr>
            <p:cNvPr id="251" name="Straight Connector 250"/>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6" name="Group 90"/>
          <p:cNvGrpSpPr/>
          <p:nvPr/>
        </p:nvGrpSpPr>
        <p:grpSpPr>
          <a:xfrm>
            <a:off x="7859237" y="5688972"/>
            <a:ext cx="3108960" cy="0"/>
            <a:chOff x="6063916" y="2199373"/>
            <a:chExt cx="3108960" cy="0"/>
          </a:xfrm>
          <a:solidFill>
            <a:schemeClr val="bg1"/>
          </a:solidFill>
        </p:grpSpPr>
        <p:cxnSp>
          <p:nvCxnSpPr>
            <p:cNvPr id="257" name="Straight Connector 256"/>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 name="Group 90"/>
          <p:cNvGrpSpPr/>
          <p:nvPr/>
        </p:nvGrpSpPr>
        <p:grpSpPr>
          <a:xfrm>
            <a:off x="7859237" y="6070374"/>
            <a:ext cx="3108960" cy="0"/>
            <a:chOff x="6063916" y="2199373"/>
            <a:chExt cx="3108960" cy="0"/>
          </a:xfrm>
          <a:solidFill>
            <a:schemeClr val="bg1"/>
          </a:solidFill>
        </p:grpSpPr>
        <p:cxnSp>
          <p:nvCxnSpPr>
            <p:cNvPr id="263" name="Straight Connector 26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21" name="TextBox 320"/>
          <p:cNvSpPr txBox="1"/>
          <p:nvPr/>
        </p:nvSpPr>
        <p:spPr>
          <a:xfrm>
            <a:off x="7835978" y="4812644"/>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22" name="TextBox 321"/>
          <p:cNvSpPr txBox="1"/>
          <p:nvPr/>
        </p:nvSpPr>
        <p:spPr>
          <a:xfrm>
            <a:off x="9884537" y="4820665"/>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1500.75</a:t>
            </a:r>
          </a:p>
        </p:txBody>
      </p:sp>
      <p:sp>
        <p:nvSpPr>
          <p:cNvPr id="329" name="TextBox 328"/>
          <p:cNvSpPr txBox="1"/>
          <p:nvPr/>
        </p:nvSpPr>
        <p:spPr>
          <a:xfrm>
            <a:off x="7835978" y="5966071"/>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30" name="TextBox 329"/>
          <p:cNvSpPr txBox="1"/>
          <p:nvPr/>
        </p:nvSpPr>
        <p:spPr>
          <a:xfrm>
            <a:off x="9884537" y="5964467"/>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525.20</a:t>
            </a:r>
          </a:p>
        </p:txBody>
      </p:sp>
      <p:sp>
        <p:nvSpPr>
          <p:cNvPr id="70" name="TextBox 69"/>
          <p:cNvSpPr txBox="1"/>
          <p:nvPr/>
        </p:nvSpPr>
        <p:spPr>
          <a:xfrm>
            <a:off x="5066452" y="4023352"/>
            <a:ext cx="1087655" cy="221599"/>
          </a:xfrm>
          <a:prstGeom prst="rect">
            <a:avLst/>
          </a:prstGeom>
          <a:noFill/>
        </p:spPr>
        <p:txBody>
          <a:bodyPr wrap="square" lIns="0" tIns="0" rIns="0" bIns="0" rtlCol="0">
            <a:spAutoFit/>
          </a:bodyPr>
          <a:lstStyle/>
          <a:p>
            <a:pPr algn="ctr">
              <a:lnSpc>
                <a:spcPct val="90000"/>
              </a:lnSpc>
            </a:pPr>
            <a:r>
              <a:rPr lang="en-US" sz="1600" b="1"/>
              <a:t>Partition 1</a:t>
            </a:r>
          </a:p>
        </p:txBody>
      </p:sp>
      <p:sp>
        <p:nvSpPr>
          <p:cNvPr id="54" name="Rectangle 53"/>
          <p:cNvSpPr/>
          <p:nvPr/>
        </p:nvSpPr>
        <p:spPr>
          <a:xfrm>
            <a:off x="4624346" y="4215871"/>
            <a:ext cx="1925053" cy="393033"/>
          </a:xfrm>
          <a:prstGeom prst="rect">
            <a:avLst/>
          </a:prstGeom>
          <a:solidFill>
            <a:schemeClr val="bg1"/>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8" name="Group 315"/>
          <p:cNvGrpSpPr/>
          <p:nvPr/>
        </p:nvGrpSpPr>
        <p:grpSpPr>
          <a:xfrm>
            <a:off x="4676249" y="4239933"/>
            <a:ext cx="1831658" cy="338789"/>
            <a:chOff x="2370789" y="4511039"/>
            <a:chExt cx="1831658" cy="338789"/>
          </a:xfrm>
        </p:grpSpPr>
        <p:pic>
          <p:nvPicPr>
            <p:cNvPr id="31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31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31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sp>
        <p:nvSpPr>
          <p:cNvPr id="71" name="TextBox 70"/>
          <p:cNvSpPr txBox="1"/>
          <p:nvPr/>
        </p:nvSpPr>
        <p:spPr>
          <a:xfrm>
            <a:off x="5080753" y="4773296"/>
            <a:ext cx="1087655" cy="221599"/>
          </a:xfrm>
          <a:prstGeom prst="rect">
            <a:avLst/>
          </a:prstGeom>
          <a:noFill/>
        </p:spPr>
        <p:txBody>
          <a:bodyPr wrap="square" lIns="0" tIns="0" rIns="0" bIns="0" rtlCol="0">
            <a:spAutoFit/>
          </a:bodyPr>
          <a:lstStyle/>
          <a:p>
            <a:pPr algn="ctr">
              <a:lnSpc>
                <a:spcPct val="90000"/>
              </a:lnSpc>
            </a:pPr>
            <a:r>
              <a:rPr lang="en-US" sz="1600" b="1"/>
              <a:t>Partition N</a:t>
            </a:r>
          </a:p>
        </p:txBody>
      </p:sp>
      <p:sp>
        <p:nvSpPr>
          <p:cNvPr id="66" name="Rectangle 65"/>
          <p:cNvSpPr/>
          <p:nvPr/>
        </p:nvSpPr>
        <p:spPr>
          <a:xfrm>
            <a:off x="4624347" y="4973833"/>
            <a:ext cx="1925053" cy="819752"/>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915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9832" y="5013936"/>
            <a:ext cx="581979" cy="338789"/>
          </a:xfrm>
          <a:prstGeom prst="rect">
            <a:avLst/>
          </a:prstGeom>
          <a:noFill/>
          <a:ln w="9525">
            <a:noFill/>
            <a:miter lim="800000"/>
            <a:headEnd/>
            <a:tailEnd/>
          </a:ln>
        </p:spPr>
      </p:pic>
      <p:pic>
        <p:nvPicPr>
          <p:cNvPr id="26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4671" y="5013936"/>
            <a:ext cx="581979" cy="338789"/>
          </a:xfrm>
          <a:prstGeom prst="rect">
            <a:avLst/>
          </a:prstGeom>
          <a:noFill/>
          <a:ln w="9525">
            <a:noFill/>
            <a:miter lim="800000"/>
            <a:headEnd/>
            <a:tailEnd/>
          </a:ln>
        </p:spPr>
      </p:pic>
      <p:pic>
        <p:nvPicPr>
          <p:cNvPr id="27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9511" y="5013936"/>
            <a:ext cx="581979" cy="338789"/>
          </a:xfrm>
          <a:prstGeom prst="rect">
            <a:avLst/>
          </a:prstGeom>
          <a:noFill/>
          <a:ln w="9525">
            <a:noFill/>
            <a:miter lim="800000"/>
            <a:headEnd/>
            <a:tailEnd/>
          </a:ln>
        </p:spPr>
      </p:pic>
      <p:grpSp>
        <p:nvGrpSpPr>
          <p:cNvPr id="9" name="Group 311"/>
          <p:cNvGrpSpPr/>
          <p:nvPr/>
        </p:nvGrpSpPr>
        <p:grpSpPr>
          <a:xfrm>
            <a:off x="4668228" y="5406968"/>
            <a:ext cx="1831658" cy="338789"/>
            <a:chOff x="2370789" y="4511039"/>
            <a:chExt cx="1831658" cy="338789"/>
          </a:xfrm>
        </p:grpSpPr>
        <p:pic>
          <p:nvPicPr>
            <p:cNvPr id="30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3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31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sp>
        <p:nvSpPr>
          <p:cNvPr id="207" name="Oval 206"/>
          <p:cNvSpPr/>
          <p:nvPr/>
        </p:nvSpPr>
        <p:spPr>
          <a:xfrm>
            <a:off x="5960313" y="3040410"/>
            <a:ext cx="177841" cy="198907"/>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8" name="TextBox 197"/>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199" name="TextBox 198"/>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sp>
        <p:nvSpPr>
          <p:cNvPr id="85" name="TextBox 84"/>
          <p:cNvSpPr txBox="1"/>
          <p:nvPr/>
        </p:nvSpPr>
        <p:spPr>
          <a:xfrm>
            <a:off x="4914088" y="3007534"/>
            <a:ext cx="374072" cy="332509"/>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a:rPr>
              <a:t></a:t>
            </a:r>
            <a:endParaRPr lang="en-US" sz="3200" dirty="0">
              <a:solidFill>
                <a:schemeClr val="accent1"/>
              </a:solidFill>
            </a:endParaRPr>
          </a:p>
        </p:txBody>
      </p:sp>
      <p:pic>
        <p:nvPicPr>
          <p:cNvPr id="86" name="Picture 85" descr="x5-2-high-capacity-storag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7181" y="3421571"/>
            <a:ext cx="1812999" cy="339937"/>
          </a:xfrm>
          <a:prstGeom prst="rect">
            <a:avLst/>
          </a:prstGeom>
        </p:spPr>
      </p:pic>
      <p:pic>
        <p:nvPicPr>
          <p:cNvPr id="87" name="Picture 86" descr="x5-2-comput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39016" y="2514599"/>
            <a:ext cx="1829328" cy="228666"/>
          </a:xfrm>
          <a:prstGeom prst="rect">
            <a:avLst/>
          </a:prstGeom>
        </p:spPr>
      </p:pic>
      <p:grpSp>
        <p:nvGrpSpPr>
          <p:cNvPr id="72" name="Group 71"/>
          <p:cNvGrpSpPr/>
          <p:nvPr/>
        </p:nvGrpSpPr>
        <p:grpSpPr>
          <a:xfrm>
            <a:off x="4477669" y="1245134"/>
            <a:ext cx="2497135" cy="1148307"/>
            <a:chOff x="4477669" y="1245134"/>
            <a:chExt cx="2497135" cy="1148307"/>
          </a:xfrm>
        </p:grpSpPr>
        <p:pic>
          <p:nvPicPr>
            <p:cNvPr id="88" name="Picture 87" descr="Cloud graphic arts available for use in Cloud Campaign layouts"/>
            <p:cNvPicPr>
              <a:picLocks noChangeAspect="1"/>
            </p:cNvPicPr>
            <p:nvPr/>
          </p:nvPicPr>
          <p:blipFill>
            <a:blip r:embed="rId6" cstate="email">
              <a:lum bright="10000"/>
              <a:extLst>
                <a:ext uri="{28A0092B-C50C-407E-A947-70E740481C1C}">
                  <a14:useLocalDpi xmlns:a14="http://schemas.microsoft.com/office/drawing/2010/main"/>
                </a:ext>
              </a:extLst>
            </a:blip>
            <a:stretch>
              <a:fillRect/>
            </a:stretch>
          </p:blipFill>
          <p:spPr>
            <a:xfrm>
              <a:off x="4477669" y="1245134"/>
              <a:ext cx="2497135" cy="1148307"/>
            </a:xfrm>
            <a:prstGeom prst="rect">
              <a:avLst/>
            </a:prstGeom>
          </p:spPr>
        </p:pic>
        <p:sp>
          <p:nvSpPr>
            <p:cNvPr id="89" name="Text Box 13"/>
            <p:cNvSpPr txBox="1">
              <a:spLocks noChangeArrowheads="1"/>
            </p:cNvSpPr>
            <p:nvPr/>
          </p:nvSpPr>
          <p:spPr bwMode="auto">
            <a:xfrm>
              <a:off x="4659622" y="1433438"/>
              <a:ext cx="2071991" cy="941796"/>
            </a:xfrm>
            <a:prstGeom prst="rect">
              <a:avLst/>
            </a:prstGeom>
            <a:noFill/>
            <a:ln w="19050">
              <a:noFill/>
              <a:prstDash val="sysDot"/>
              <a:miter lim="800000"/>
              <a:headEnd/>
              <a:tailEnd/>
            </a:ln>
          </p:spPr>
          <p:txBody>
            <a:bodyPr wrap="square" lIns="91440" tIns="137160" rIns="91440" bIns="137160">
              <a:spAutoFit/>
            </a:bodyPr>
            <a:lstStyle/>
            <a:p>
              <a:pPr algn="ctr">
                <a:lnSpc>
                  <a:spcPct val="90000"/>
                </a:lnSpc>
                <a:spcBef>
                  <a:spcPct val="50000"/>
                </a:spcBef>
                <a:buClr>
                  <a:schemeClr val="accent1"/>
                </a:buClr>
              </a:pPr>
              <a:r>
                <a:rPr lang="en-US" sz="1600" b="1">
                  <a:solidFill>
                    <a:schemeClr val="tx1">
                      <a:lumMod val="50000"/>
                    </a:schemeClr>
                  </a:solidFill>
                </a:rPr>
                <a:t>SELECT SUM(amount)</a:t>
              </a:r>
              <a:br>
                <a:rPr lang="en-US" sz="1600" b="1">
                  <a:solidFill>
                    <a:schemeClr val="tx1">
                      <a:lumMod val="50000"/>
                    </a:schemeClr>
                  </a:solidFill>
                </a:rPr>
              </a:br>
              <a:r>
                <a:rPr lang="en-US" sz="1600" b="1">
                  <a:solidFill>
                    <a:schemeClr val="tx1">
                      <a:lumMod val="50000"/>
                    </a:schemeClr>
                  </a:solidFill>
                </a:rPr>
                <a:t>WHERE </a:t>
              </a:r>
              <a:r>
                <a:rPr lang="en-US" sz="1600" b="1" dirty="0">
                  <a:solidFill>
                    <a:schemeClr val="tx1">
                      <a:lumMod val="50000"/>
                    </a:schemeClr>
                  </a:solidFill>
                </a:rPr>
                <a:t>salesdate=</a:t>
              </a:r>
              <a:br>
                <a:rPr lang="en-US" sz="1600" b="1" dirty="0">
                  <a:solidFill>
                    <a:schemeClr val="tx1">
                      <a:lumMod val="50000"/>
                    </a:schemeClr>
                  </a:solidFill>
                </a:rPr>
              </a:br>
              <a:r>
                <a:rPr lang="en-US" sz="1600" b="1">
                  <a:solidFill>
                    <a:schemeClr val="tx1">
                      <a:lumMod val="50000"/>
                    </a:schemeClr>
                  </a:solidFill>
                </a:rPr>
                <a:t>‘22-Jan-2016’…</a:t>
              </a:r>
              <a:endParaRPr lang="en-US" sz="1600" b="1" dirty="0">
                <a:solidFill>
                  <a:schemeClr val="tx1">
                    <a:lumMod val="50000"/>
                  </a:schemeClr>
                </a:solidFill>
              </a:endParaRPr>
            </a:p>
          </p:txBody>
        </p:sp>
      </p:grpSp>
      <p:pic>
        <p:nvPicPr>
          <p:cNvPr id="90" name="Picture 89"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2317" y="1508291"/>
            <a:ext cx="965462" cy="965462"/>
          </a:xfrm>
          <a:prstGeom prst="rect">
            <a:avLst/>
          </a:prstGeom>
        </p:spPr>
      </p:pic>
      <p:sp>
        <p:nvSpPr>
          <p:cNvPr id="69" name="Oval 68"/>
          <p:cNvSpPr/>
          <p:nvPr/>
        </p:nvSpPr>
        <p:spPr>
          <a:xfrm>
            <a:off x="518509" y="3072384"/>
            <a:ext cx="260604" cy="24231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2" name="TextBox 91"/>
          <p:cNvSpPr txBox="1"/>
          <p:nvPr/>
        </p:nvSpPr>
        <p:spPr>
          <a:xfrm>
            <a:off x="458371" y="3056239"/>
            <a:ext cx="374072" cy="332509"/>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a:rPr>
              <a:t></a:t>
            </a:r>
            <a:endParaRPr lang="en-US" sz="3200" dirty="0">
              <a:solidFill>
                <a:schemeClr val="accent1"/>
              </a:solidFill>
            </a:endParaRPr>
          </a:p>
        </p:txBody>
      </p:sp>
      <p:sp>
        <p:nvSpPr>
          <p:cNvPr id="73" name="TextBox 72"/>
          <p:cNvSpPr txBox="1"/>
          <p:nvPr/>
        </p:nvSpPr>
        <p:spPr>
          <a:xfrm>
            <a:off x="4727052" y="5925076"/>
            <a:ext cx="1766455" cy="290945"/>
          </a:xfrm>
          <a:prstGeom prst="rect">
            <a:avLst/>
          </a:prstGeom>
          <a:noFill/>
        </p:spPr>
        <p:txBody>
          <a:bodyPr wrap="square" lIns="0" tIns="0" rIns="0" bIns="0" rtlCol="0">
            <a:noAutofit/>
          </a:bodyPr>
          <a:lstStyle/>
          <a:p>
            <a:pPr algn="ctr">
              <a:lnSpc>
                <a:spcPct val="90000"/>
              </a:lnSpc>
            </a:pPr>
            <a:r>
              <a:rPr lang="en-US" b="1" dirty="0">
                <a:solidFill>
                  <a:schemeClr val="tx1">
                    <a:lumMod val="50000"/>
                  </a:schemeClr>
                </a:solidFill>
              </a:rPr>
              <a:t>10 Terabyte Table (100 billion rows)</a:t>
            </a:r>
          </a:p>
        </p:txBody>
      </p:sp>
      <p:grpSp>
        <p:nvGrpSpPr>
          <p:cNvPr id="74" name="Group 73"/>
          <p:cNvGrpSpPr/>
          <p:nvPr/>
        </p:nvGrpSpPr>
        <p:grpSpPr>
          <a:xfrm>
            <a:off x="7832735" y="4423538"/>
            <a:ext cx="3135462" cy="240632"/>
            <a:chOff x="7832735" y="4423538"/>
            <a:chExt cx="3135462" cy="240632"/>
          </a:xfrm>
        </p:grpSpPr>
        <p:cxnSp>
          <p:nvCxnSpPr>
            <p:cNvPr id="75" name="Straight Connector 74"/>
            <p:cNvCxnSpPr/>
            <p:nvPr/>
          </p:nvCxnSpPr>
          <p:spPr>
            <a:xfrm>
              <a:off x="7859237" y="4544769"/>
              <a:ext cx="875899"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802963" y="4544769"/>
              <a:ext cx="16523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8834998" y="4544769"/>
              <a:ext cx="381802"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9316662" y="4544769"/>
              <a:ext cx="50051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917038" y="4544769"/>
              <a:ext cx="78606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81" name="TextBox 80"/>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grpSp>
    </p:spTree>
    <p:extLst>
      <p:ext uri="{BB962C8B-B14F-4D97-AF65-F5344CB8AC3E}">
        <p14:creationId xmlns:p14="http://schemas.microsoft.com/office/powerpoint/2010/main" val="41618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wipe(up)">
                                      <p:cBhvr>
                                        <p:cTn id="7" dur="200"/>
                                        <p:tgtEl>
                                          <p:spTgt spid="84"/>
                                        </p:tgtEl>
                                      </p:cBhvr>
                                    </p:animEffect>
                                  </p:childTnLst>
                                </p:cTn>
                              </p:par>
                            </p:childTnLst>
                          </p:cTn>
                        </p:par>
                        <p:par>
                          <p:cTn id="8" fill="hold">
                            <p:stCondLst>
                              <p:cond delay="200"/>
                            </p:stCondLst>
                            <p:childTnLst>
                              <p:par>
                                <p:cTn id="9" presetID="1" presetClass="entr" presetSubtype="0" fill="hold" grpId="0" nodeType="afterEffect">
                                  <p:stCondLst>
                                    <p:cond delay="500"/>
                                  </p:stCondLst>
                                  <p:childTnLst>
                                    <p:set>
                                      <p:cBhvr>
                                        <p:cTn id="10" dur="1" fill="hold">
                                          <p:stCondLst>
                                            <p:cond delay="0"/>
                                          </p:stCondLst>
                                        </p:cTn>
                                        <p:tgtEl>
                                          <p:spTgt spid="92"/>
                                        </p:tgtEl>
                                        <p:attrNameLst>
                                          <p:attrName>style.visibility</p:attrName>
                                        </p:attrNameLst>
                                      </p:cBhvr>
                                      <p:to>
                                        <p:strVal val="visible"/>
                                      </p:to>
                                    </p:set>
                                  </p:childTnLst>
                                </p:cTn>
                              </p:par>
                            </p:childTnLst>
                          </p:cTn>
                        </p:par>
                        <p:par>
                          <p:cTn id="11" fill="hold">
                            <p:stCondLst>
                              <p:cond delay="700"/>
                            </p:stCondLst>
                            <p:childTnLst>
                              <p:par>
                                <p:cTn id="12" presetID="1" presetClass="entr" presetSubtype="0" fill="hold" grpId="0" nodeType="afterEffect">
                                  <p:stCondLst>
                                    <p:cond delay="0"/>
                                  </p:stCondLst>
                                  <p:childTnLst>
                                    <p:set>
                                      <p:cBhvr>
                                        <p:cTn id="13" dur="1" fill="hold">
                                          <p:stCondLst>
                                            <p:cond delay="0"/>
                                          </p:stCondLst>
                                        </p:cTn>
                                        <p:tgtEl>
                                          <p:spTgt spid="83">
                                            <p:txEl>
                                              <p:pRg st="0" end="0"/>
                                            </p:txEl>
                                          </p:spTgt>
                                        </p:tgtEl>
                                        <p:attrNameLst>
                                          <p:attrName>style.visibility</p:attrName>
                                        </p:attrNameLst>
                                      </p:cBhvr>
                                      <p:to>
                                        <p:strVal val="visible"/>
                                      </p:to>
                                    </p:set>
                                  </p:childTnLst>
                                </p:cTn>
                              </p:par>
                            </p:childTnLst>
                          </p:cTn>
                        </p:par>
                        <p:par>
                          <p:cTn id="14" fill="hold">
                            <p:stCondLst>
                              <p:cond delay="700"/>
                            </p:stCondLst>
                            <p:childTnLst>
                              <p:par>
                                <p:cTn id="15" presetID="1" presetClass="entr" presetSubtype="0" fill="hold" grpId="1" nodeType="after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par>
                          <p:cTn id="17" fill="hold">
                            <p:stCondLst>
                              <p:cond delay="700"/>
                            </p:stCondLst>
                            <p:childTnLst>
                              <p:par>
                                <p:cTn id="18" presetID="1" presetClass="entr" presetSubtype="0" fill="hold" grpId="0" nodeType="after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par>
                          <p:cTn id="20" fill="hold">
                            <p:stCondLst>
                              <p:cond delay="700"/>
                            </p:stCondLst>
                            <p:childTnLst>
                              <p:par>
                                <p:cTn id="21" presetID="1" presetClass="entr" presetSubtype="0" fill="hold" grpId="1" nodeType="afterEffect">
                                  <p:stCondLst>
                                    <p:cond delay="0"/>
                                  </p:stCondLst>
                                  <p:childTnLst>
                                    <p:set>
                                      <p:cBhvr>
                                        <p:cTn id="22" dur="1" fill="hold">
                                          <p:stCondLst>
                                            <p:cond delay="0"/>
                                          </p:stCondLst>
                                        </p:cTn>
                                        <p:tgtEl>
                                          <p:spTgt spid="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P spid="83" grpId="1" build="p"/>
      <p:bldP spid="85" grpId="0"/>
      <p:bldP spid="92" grpId="0"/>
      <p:bldP spid="92"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p:cNvCxnSpPr/>
          <p:nvPr/>
        </p:nvCxnSpPr>
        <p:spPr>
          <a:xfrm>
            <a:off x="216816" y="2422692"/>
            <a:ext cx="11755225"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4529625" y="3928427"/>
            <a:ext cx="2171700" cy="1943100"/>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Title 25"/>
          <p:cNvSpPr>
            <a:spLocks noGrp="1"/>
          </p:cNvSpPr>
          <p:nvPr>
            <p:ph type="title"/>
          </p:nvPr>
        </p:nvSpPr>
        <p:spPr/>
        <p:txBody>
          <a:bodyPr anchor="ctr"/>
          <a:lstStyle/>
          <a:p>
            <a:r>
              <a:rPr lang="en-US"/>
              <a:t>Exadata Minimizes I/O - Dramatically Improves Performance</a:t>
            </a:r>
          </a:p>
        </p:txBody>
      </p:sp>
      <p:sp>
        <p:nvSpPr>
          <p:cNvPr id="320" name="Freeform 319"/>
          <p:cNvSpPr/>
          <p:nvPr/>
        </p:nvSpPr>
        <p:spPr>
          <a:xfrm>
            <a:off x="6546714" y="4369883"/>
            <a:ext cx="1246749" cy="1886551"/>
          </a:xfrm>
          <a:custGeom>
            <a:avLst/>
            <a:gdLst>
              <a:gd name="connsiteX0" fmla="*/ 0 w 1299410"/>
              <a:gd name="connsiteY0" fmla="*/ 1039528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1039528 h 1886551"/>
              <a:gd name="connsiteX0" fmla="*/ 0 w 1299410"/>
              <a:gd name="connsiteY0" fmla="*/ 644674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644674 h 188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410" h="1886551">
                <a:moveTo>
                  <a:pt x="0" y="644674"/>
                </a:moveTo>
                <a:lnTo>
                  <a:pt x="1299410" y="0"/>
                </a:lnTo>
                <a:lnTo>
                  <a:pt x="1299410" y="1886551"/>
                </a:lnTo>
                <a:lnTo>
                  <a:pt x="9625" y="1357162"/>
                </a:lnTo>
                <a:lnTo>
                  <a:pt x="0" y="644674"/>
                </a:lnTo>
                <a:close/>
              </a:path>
            </a:pathLst>
          </a:custGeom>
          <a:solidFill>
            <a:srgbClr val="000000">
              <a:alpha val="25098"/>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0" name="Rectangle 169"/>
          <p:cNvSpPr/>
          <p:nvPr/>
        </p:nvSpPr>
        <p:spPr>
          <a:xfrm>
            <a:off x="7782235" y="4368281"/>
            <a:ext cx="3262964" cy="1876926"/>
          </a:xfrm>
          <a:prstGeom prst="rect">
            <a:avLst/>
          </a:prstGeom>
          <a:solidFill>
            <a:schemeClr val="bg1"/>
          </a:solid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22" name="Group 90"/>
          <p:cNvGrpSpPr/>
          <p:nvPr/>
        </p:nvGrpSpPr>
        <p:grpSpPr>
          <a:xfrm>
            <a:off x="7859237" y="5307571"/>
            <a:ext cx="3108960" cy="0"/>
            <a:chOff x="6063916" y="2199373"/>
            <a:chExt cx="3108960" cy="0"/>
          </a:xfrm>
          <a:solidFill>
            <a:schemeClr val="bg1"/>
          </a:solidFill>
        </p:grpSpPr>
        <p:cxnSp>
          <p:nvCxnSpPr>
            <p:cNvPr id="245" name="Straight Connector 244"/>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3" name="Group 90"/>
          <p:cNvGrpSpPr/>
          <p:nvPr/>
        </p:nvGrpSpPr>
        <p:grpSpPr>
          <a:xfrm>
            <a:off x="7859237" y="4926170"/>
            <a:ext cx="3108960" cy="0"/>
            <a:chOff x="6063916" y="2199373"/>
            <a:chExt cx="3108960" cy="0"/>
          </a:xfrm>
          <a:solidFill>
            <a:schemeClr val="bg1"/>
          </a:solidFill>
        </p:grpSpPr>
        <p:cxnSp>
          <p:nvCxnSpPr>
            <p:cNvPr id="251" name="Straight Connector 250"/>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4" name="Group 90"/>
          <p:cNvGrpSpPr/>
          <p:nvPr/>
        </p:nvGrpSpPr>
        <p:grpSpPr>
          <a:xfrm>
            <a:off x="7859237" y="5688972"/>
            <a:ext cx="3108960" cy="0"/>
            <a:chOff x="6063916" y="2199373"/>
            <a:chExt cx="3108960" cy="0"/>
          </a:xfrm>
          <a:solidFill>
            <a:schemeClr val="bg1"/>
          </a:solidFill>
        </p:grpSpPr>
        <p:cxnSp>
          <p:nvCxnSpPr>
            <p:cNvPr id="257" name="Straight Connector 256"/>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5" name="Group 90"/>
          <p:cNvGrpSpPr/>
          <p:nvPr/>
        </p:nvGrpSpPr>
        <p:grpSpPr>
          <a:xfrm>
            <a:off x="7859237" y="6070374"/>
            <a:ext cx="3108960" cy="0"/>
            <a:chOff x="6063916" y="2199373"/>
            <a:chExt cx="3108960" cy="0"/>
          </a:xfrm>
          <a:solidFill>
            <a:schemeClr val="bg1"/>
          </a:solidFill>
        </p:grpSpPr>
        <p:cxnSp>
          <p:nvCxnSpPr>
            <p:cNvPr id="263" name="Straight Connector 26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21" name="TextBox 320"/>
          <p:cNvSpPr txBox="1"/>
          <p:nvPr/>
        </p:nvSpPr>
        <p:spPr>
          <a:xfrm>
            <a:off x="7835978" y="4812644"/>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22" name="TextBox 321"/>
          <p:cNvSpPr txBox="1"/>
          <p:nvPr/>
        </p:nvSpPr>
        <p:spPr>
          <a:xfrm>
            <a:off x="9884537" y="4820665"/>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1500.75</a:t>
            </a:r>
          </a:p>
        </p:txBody>
      </p:sp>
      <p:sp>
        <p:nvSpPr>
          <p:cNvPr id="329" name="TextBox 328"/>
          <p:cNvSpPr txBox="1"/>
          <p:nvPr/>
        </p:nvSpPr>
        <p:spPr>
          <a:xfrm>
            <a:off x="7835978" y="5966071"/>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30" name="TextBox 329"/>
          <p:cNvSpPr txBox="1"/>
          <p:nvPr/>
        </p:nvSpPr>
        <p:spPr>
          <a:xfrm>
            <a:off x="9884537" y="5964467"/>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525.20</a:t>
            </a:r>
          </a:p>
        </p:txBody>
      </p:sp>
      <p:sp>
        <p:nvSpPr>
          <p:cNvPr id="70" name="TextBox 69"/>
          <p:cNvSpPr txBox="1"/>
          <p:nvPr/>
        </p:nvSpPr>
        <p:spPr>
          <a:xfrm>
            <a:off x="5066452" y="4023352"/>
            <a:ext cx="1087655" cy="221599"/>
          </a:xfrm>
          <a:prstGeom prst="rect">
            <a:avLst/>
          </a:prstGeom>
          <a:noFill/>
        </p:spPr>
        <p:txBody>
          <a:bodyPr wrap="square" lIns="0" tIns="0" rIns="0" bIns="0" rtlCol="0">
            <a:spAutoFit/>
          </a:bodyPr>
          <a:lstStyle/>
          <a:p>
            <a:pPr algn="ctr">
              <a:lnSpc>
                <a:spcPct val="90000"/>
              </a:lnSpc>
            </a:pPr>
            <a:r>
              <a:rPr lang="en-US" sz="1600" b="1"/>
              <a:t>Partition 1</a:t>
            </a:r>
          </a:p>
        </p:txBody>
      </p:sp>
      <p:grpSp>
        <p:nvGrpSpPr>
          <p:cNvPr id="27" name="Group 315"/>
          <p:cNvGrpSpPr/>
          <p:nvPr/>
        </p:nvGrpSpPr>
        <p:grpSpPr>
          <a:xfrm>
            <a:off x="4676249" y="4239933"/>
            <a:ext cx="1831658" cy="338789"/>
            <a:chOff x="2370789" y="4511039"/>
            <a:chExt cx="1831658" cy="338789"/>
          </a:xfrm>
        </p:grpSpPr>
        <p:pic>
          <p:nvPicPr>
            <p:cNvPr id="31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31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31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sp>
        <p:nvSpPr>
          <p:cNvPr id="71" name="TextBox 70"/>
          <p:cNvSpPr txBox="1"/>
          <p:nvPr/>
        </p:nvSpPr>
        <p:spPr>
          <a:xfrm>
            <a:off x="5085306" y="4773296"/>
            <a:ext cx="1087655" cy="221599"/>
          </a:xfrm>
          <a:prstGeom prst="rect">
            <a:avLst/>
          </a:prstGeom>
          <a:noFill/>
        </p:spPr>
        <p:txBody>
          <a:bodyPr wrap="square" lIns="0" tIns="0" rIns="0" bIns="0" rtlCol="0">
            <a:spAutoFit/>
          </a:bodyPr>
          <a:lstStyle/>
          <a:p>
            <a:pPr algn="ctr">
              <a:lnSpc>
                <a:spcPct val="90000"/>
              </a:lnSpc>
            </a:pPr>
            <a:r>
              <a:rPr lang="en-US" sz="1600" b="1"/>
              <a:t>Partition N</a:t>
            </a:r>
          </a:p>
        </p:txBody>
      </p:sp>
      <p:sp>
        <p:nvSpPr>
          <p:cNvPr id="66" name="Rectangle 65"/>
          <p:cNvSpPr/>
          <p:nvPr/>
        </p:nvSpPr>
        <p:spPr>
          <a:xfrm>
            <a:off x="4624347" y="4973833"/>
            <a:ext cx="1925053" cy="819752"/>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915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9832" y="5013936"/>
            <a:ext cx="581979" cy="338789"/>
          </a:xfrm>
          <a:prstGeom prst="rect">
            <a:avLst/>
          </a:prstGeom>
          <a:noFill/>
          <a:ln w="9525">
            <a:noFill/>
            <a:miter lim="800000"/>
            <a:headEnd/>
            <a:tailEnd/>
          </a:ln>
        </p:spPr>
      </p:pic>
      <p:pic>
        <p:nvPicPr>
          <p:cNvPr id="26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4671" y="5013936"/>
            <a:ext cx="581979" cy="338789"/>
          </a:xfrm>
          <a:prstGeom prst="rect">
            <a:avLst/>
          </a:prstGeom>
          <a:noFill/>
          <a:ln w="9525">
            <a:noFill/>
            <a:miter lim="800000"/>
            <a:headEnd/>
            <a:tailEnd/>
          </a:ln>
        </p:spPr>
      </p:pic>
      <p:pic>
        <p:nvPicPr>
          <p:cNvPr id="27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9511" y="5013936"/>
            <a:ext cx="581979" cy="338789"/>
          </a:xfrm>
          <a:prstGeom prst="rect">
            <a:avLst/>
          </a:prstGeom>
          <a:noFill/>
          <a:ln w="9525">
            <a:noFill/>
            <a:miter lim="800000"/>
            <a:headEnd/>
            <a:tailEnd/>
          </a:ln>
        </p:spPr>
      </p:pic>
      <p:grpSp>
        <p:nvGrpSpPr>
          <p:cNvPr id="29" name="Group 311"/>
          <p:cNvGrpSpPr/>
          <p:nvPr/>
        </p:nvGrpSpPr>
        <p:grpSpPr>
          <a:xfrm>
            <a:off x="4668228" y="5406968"/>
            <a:ext cx="1831658" cy="338789"/>
            <a:chOff x="2370789" y="4511039"/>
            <a:chExt cx="1831658" cy="338789"/>
          </a:xfrm>
        </p:grpSpPr>
        <p:pic>
          <p:nvPicPr>
            <p:cNvPr id="30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3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31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cxnSp>
        <p:nvCxnSpPr>
          <p:cNvPr id="185" name="Straight Arrow Connector 184"/>
          <p:cNvCxnSpPr/>
          <p:nvPr/>
        </p:nvCxnSpPr>
        <p:spPr>
          <a:xfrm>
            <a:off x="5423244" y="2305455"/>
            <a:ext cx="0" cy="1072254"/>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4914088" y="3007534"/>
            <a:ext cx="374072" cy="332509"/>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96" name="TextBox 195"/>
          <p:cNvSpPr txBox="1"/>
          <p:nvPr/>
        </p:nvSpPr>
        <p:spPr>
          <a:xfrm>
            <a:off x="4200469" y="4294099"/>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207" name="Oval 206"/>
          <p:cNvSpPr/>
          <p:nvPr/>
        </p:nvSpPr>
        <p:spPr>
          <a:xfrm>
            <a:off x="5960313" y="3040410"/>
            <a:ext cx="177841" cy="198907"/>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75" name="Group 74"/>
          <p:cNvGrpSpPr/>
          <p:nvPr/>
        </p:nvGrpSpPr>
        <p:grpSpPr>
          <a:xfrm>
            <a:off x="7832735" y="4423538"/>
            <a:ext cx="3135462" cy="240632"/>
            <a:chOff x="7832735" y="4423538"/>
            <a:chExt cx="3135462" cy="240632"/>
          </a:xfrm>
        </p:grpSpPr>
        <p:cxnSp>
          <p:nvCxnSpPr>
            <p:cNvPr id="239" name="Straight Connector 238"/>
            <p:cNvCxnSpPr/>
            <p:nvPr/>
          </p:nvCxnSpPr>
          <p:spPr>
            <a:xfrm>
              <a:off x="7859237" y="4544769"/>
              <a:ext cx="875899"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10802963" y="4544769"/>
              <a:ext cx="16523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8834998" y="4544769"/>
              <a:ext cx="381802"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9316662" y="4544769"/>
              <a:ext cx="50051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9917038" y="4544769"/>
              <a:ext cx="78606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199" name="TextBox 198"/>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grpSp>
      <p:sp>
        <p:nvSpPr>
          <p:cNvPr id="205" name="Content Placeholder 209"/>
          <p:cNvSpPr txBox="1">
            <a:spLocks/>
          </p:cNvSpPr>
          <p:nvPr/>
        </p:nvSpPr>
        <p:spPr>
          <a:xfrm>
            <a:off x="531151" y="3054484"/>
            <a:ext cx="11126522" cy="2889115"/>
          </a:xfrm>
          <a:prstGeom prst="rect">
            <a:avLst/>
          </a:prstGeom>
        </p:spPr>
        <p:txBody>
          <a:bodyPr vert="horz" lIns="0" tIns="0" rIns="0" bIns="0" rtlCol="0">
            <a:noAutofit/>
          </a:bodyPr>
          <a:lstStyle/>
          <a:p>
            <a:pPr marL="457200" lvl="0" indent="-457200">
              <a:lnSpc>
                <a:spcPct val="90000"/>
              </a:lnSpc>
              <a:spcBef>
                <a:spcPts val="1200"/>
              </a:spcBef>
              <a:buClr>
                <a:schemeClr val="tx1">
                  <a:lumMod val="60000"/>
                  <a:lumOff val="40000"/>
                </a:schemeClr>
              </a:buClr>
              <a:buFont typeface="+mj-lt"/>
              <a:buAutoNum type="arabicPeriod"/>
              <a:defRPr/>
            </a:pPr>
            <a:r>
              <a:rPr lang="en-US" sz="2400" b="1" dirty="0"/>
              <a:t>SQL offload to </a:t>
            </a:r>
            <a:r>
              <a:rPr kumimoji="0" lang="en-US" sz="2400" b="1" i="0" u="none" strike="noStrike" kern="1200" cap="none" spc="0" normalizeH="0" baseline="0" noProof="0" dirty="0">
                <a:ln>
                  <a:noFill/>
                </a:ln>
                <a:solidFill>
                  <a:schemeClr val="tx1"/>
                </a:solidFill>
                <a:effectLst/>
                <a:uLnTx/>
                <a:uFillTx/>
                <a:latin typeface="+mn-lt"/>
                <a:ea typeface="+mn-ea"/>
                <a:cs typeface="+mn-cs"/>
              </a:rPr>
              <a:t>storage</a:t>
            </a:r>
          </a:p>
          <a:p>
            <a:pPr marL="457200" marR="0" lvl="0" indent="-457200" algn="l" defTabSz="914400" rtl="0" eaLnBrk="1" fontAlgn="auto" latinLnBrk="0" hangingPunct="1">
              <a:lnSpc>
                <a:spcPct val="90000"/>
              </a:lnSpc>
              <a:spcBef>
                <a:spcPts val="1200"/>
              </a:spcBef>
              <a:spcAft>
                <a:spcPts val="0"/>
              </a:spcAft>
              <a:buClr>
                <a:schemeClr val="tx1">
                  <a:lumMod val="60000"/>
                  <a:lumOff val="40000"/>
                </a:schemeClr>
              </a:buClr>
              <a:buSzTx/>
              <a:buFont typeface="+mj-lt"/>
              <a:buAutoNum type="arabicPeriod"/>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Partition pruning</a:t>
            </a:r>
          </a:p>
        </p:txBody>
      </p:sp>
      <p:pic>
        <p:nvPicPr>
          <p:cNvPr id="87" name="Picture 86" descr="x5-2-high-capacity-storag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7181" y="3422535"/>
            <a:ext cx="1812999" cy="339937"/>
          </a:xfrm>
          <a:prstGeom prst="rect">
            <a:avLst/>
          </a:prstGeom>
        </p:spPr>
      </p:pic>
      <p:pic>
        <p:nvPicPr>
          <p:cNvPr id="88" name="Picture 87" descr="x5-2-comput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39016" y="2515563"/>
            <a:ext cx="1829328" cy="228666"/>
          </a:xfrm>
          <a:prstGeom prst="rect">
            <a:avLst/>
          </a:prstGeom>
        </p:spPr>
      </p:pic>
      <p:sp>
        <p:nvSpPr>
          <p:cNvPr id="54" name="Rectangle 53"/>
          <p:cNvSpPr/>
          <p:nvPr/>
        </p:nvSpPr>
        <p:spPr>
          <a:xfrm>
            <a:off x="4624346" y="4215871"/>
            <a:ext cx="1925053" cy="393033"/>
          </a:xfrm>
          <a:prstGeom prst="rect">
            <a:avLst/>
          </a:prstGeom>
          <a:solidFill>
            <a:srgbClr val="0070C0">
              <a:alpha val="72157"/>
            </a:srgb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90" name="Picture 89" descr="Cloud graphic arts available for use in Cloud Campaign layouts"/>
          <p:cNvPicPr>
            <a:picLocks noChangeAspect="1"/>
          </p:cNvPicPr>
          <p:nvPr/>
        </p:nvPicPr>
        <p:blipFill>
          <a:blip r:embed="rId6" cstate="email">
            <a:lum bright="10000"/>
            <a:extLst>
              <a:ext uri="{28A0092B-C50C-407E-A947-70E740481C1C}">
                <a14:useLocalDpi xmlns:a14="http://schemas.microsoft.com/office/drawing/2010/main"/>
              </a:ext>
            </a:extLst>
          </a:blip>
          <a:stretch>
            <a:fillRect/>
          </a:stretch>
        </p:blipFill>
        <p:spPr>
          <a:xfrm>
            <a:off x="4477669" y="1245134"/>
            <a:ext cx="2497135" cy="1148307"/>
          </a:xfrm>
          <a:prstGeom prst="rect">
            <a:avLst/>
          </a:prstGeom>
        </p:spPr>
      </p:pic>
      <p:sp>
        <p:nvSpPr>
          <p:cNvPr id="91" name="Text Box 13"/>
          <p:cNvSpPr txBox="1">
            <a:spLocks noChangeArrowheads="1"/>
          </p:cNvSpPr>
          <p:nvPr/>
        </p:nvSpPr>
        <p:spPr bwMode="auto">
          <a:xfrm>
            <a:off x="4659622" y="1433438"/>
            <a:ext cx="2071991" cy="941796"/>
          </a:xfrm>
          <a:prstGeom prst="rect">
            <a:avLst/>
          </a:prstGeom>
          <a:noFill/>
          <a:ln w="19050">
            <a:noFill/>
            <a:prstDash val="sysDot"/>
            <a:miter lim="800000"/>
            <a:headEnd/>
            <a:tailEnd/>
          </a:ln>
        </p:spPr>
        <p:txBody>
          <a:bodyPr wrap="square" lIns="91440" tIns="137160" rIns="91440" bIns="137160">
            <a:spAutoFit/>
          </a:bodyPr>
          <a:lstStyle/>
          <a:p>
            <a:pPr algn="ctr">
              <a:lnSpc>
                <a:spcPct val="90000"/>
              </a:lnSpc>
              <a:spcBef>
                <a:spcPct val="50000"/>
              </a:spcBef>
              <a:buClr>
                <a:schemeClr val="accent1"/>
              </a:buClr>
            </a:pPr>
            <a:r>
              <a:rPr lang="en-US" sz="1600" b="1">
                <a:solidFill>
                  <a:schemeClr val="tx1">
                    <a:lumMod val="50000"/>
                  </a:schemeClr>
                </a:solidFill>
              </a:rPr>
              <a:t>SELECT SUM(amount)</a:t>
            </a:r>
            <a:br>
              <a:rPr lang="en-US" sz="1600" b="1">
                <a:solidFill>
                  <a:schemeClr val="tx1">
                    <a:lumMod val="50000"/>
                  </a:schemeClr>
                </a:solidFill>
              </a:rPr>
            </a:br>
            <a:r>
              <a:rPr lang="en-US" sz="1600" b="1">
                <a:solidFill>
                  <a:schemeClr val="tx1">
                    <a:lumMod val="50000"/>
                  </a:schemeClr>
                </a:solidFill>
              </a:rPr>
              <a:t>WHERE </a:t>
            </a:r>
            <a:r>
              <a:rPr lang="en-US" sz="1600" b="1" dirty="0">
                <a:solidFill>
                  <a:schemeClr val="tx1">
                    <a:lumMod val="50000"/>
                  </a:schemeClr>
                </a:solidFill>
              </a:rPr>
              <a:t>salesdate=</a:t>
            </a:r>
            <a:br>
              <a:rPr lang="en-US" sz="1600" b="1" dirty="0">
                <a:solidFill>
                  <a:schemeClr val="tx1">
                    <a:lumMod val="50000"/>
                  </a:schemeClr>
                </a:solidFill>
              </a:rPr>
            </a:br>
            <a:r>
              <a:rPr lang="en-US" sz="1600" b="1">
                <a:solidFill>
                  <a:schemeClr val="tx1">
                    <a:lumMod val="50000"/>
                  </a:schemeClr>
                </a:solidFill>
              </a:rPr>
              <a:t>‘22-Jan-2016’…</a:t>
            </a:r>
            <a:endParaRPr lang="en-US" sz="1600" b="1" dirty="0">
              <a:solidFill>
                <a:schemeClr val="tx1">
                  <a:lumMod val="50000"/>
                </a:schemeClr>
              </a:solidFill>
            </a:endParaRPr>
          </a:p>
        </p:txBody>
      </p:sp>
      <p:pic>
        <p:nvPicPr>
          <p:cNvPr id="92" name="Picture 91"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2317" y="1508291"/>
            <a:ext cx="965462" cy="965462"/>
          </a:xfrm>
          <a:prstGeom prst="rect">
            <a:avLst/>
          </a:prstGeom>
        </p:spPr>
      </p:pic>
      <p:sp>
        <p:nvSpPr>
          <p:cNvPr id="73" name="Oval 72"/>
          <p:cNvSpPr/>
          <p:nvPr/>
        </p:nvSpPr>
        <p:spPr>
          <a:xfrm>
            <a:off x="507492" y="3072384"/>
            <a:ext cx="260604" cy="24231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96" name="Group 95"/>
          <p:cNvGrpSpPr/>
          <p:nvPr/>
        </p:nvGrpSpPr>
        <p:grpSpPr>
          <a:xfrm>
            <a:off x="460638" y="3103377"/>
            <a:ext cx="359495" cy="735940"/>
            <a:chOff x="460638" y="3103377"/>
            <a:chExt cx="359495" cy="735940"/>
          </a:xfrm>
        </p:grpSpPr>
        <p:sp>
          <p:nvSpPr>
            <p:cNvPr id="97" name="Oval 96"/>
            <p:cNvSpPr/>
            <p:nvPr/>
          </p:nvSpPr>
          <p:spPr>
            <a:xfrm>
              <a:off x="527901" y="3582186"/>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TextBox 101"/>
            <p:cNvSpPr txBox="1"/>
            <p:nvPr/>
          </p:nvSpPr>
          <p:spPr>
            <a:xfrm>
              <a:off x="460638" y="3103377"/>
              <a:ext cx="359495" cy="252568"/>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04" name="TextBox 103"/>
            <p:cNvSpPr txBox="1"/>
            <p:nvPr/>
          </p:nvSpPr>
          <p:spPr>
            <a:xfrm>
              <a:off x="489717" y="3589935"/>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grpSp>
      <p:sp>
        <p:nvSpPr>
          <p:cNvPr id="74" name="TextBox 73"/>
          <p:cNvSpPr txBox="1"/>
          <p:nvPr/>
        </p:nvSpPr>
        <p:spPr>
          <a:xfrm>
            <a:off x="4727052" y="5915932"/>
            <a:ext cx="1766455" cy="290945"/>
          </a:xfrm>
          <a:prstGeom prst="rect">
            <a:avLst/>
          </a:prstGeom>
          <a:noFill/>
        </p:spPr>
        <p:txBody>
          <a:bodyPr wrap="square" lIns="0" tIns="0" rIns="0" bIns="0" rtlCol="0">
            <a:noAutofit/>
          </a:bodyPr>
          <a:lstStyle/>
          <a:p>
            <a:pPr algn="ctr">
              <a:lnSpc>
                <a:spcPct val="90000"/>
              </a:lnSpc>
            </a:pPr>
            <a:r>
              <a:rPr lang="en-US" b="1" dirty="0">
                <a:solidFill>
                  <a:schemeClr val="tx1">
                    <a:lumMod val="50000"/>
                  </a:schemeClr>
                </a:solidFill>
              </a:rPr>
              <a:t>10 Terabyte Table (100 billion rows)</a:t>
            </a:r>
          </a:p>
        </p:txBody>
      </p:sp>
    </p:spTree>
    <p:extLst>
      <p:ext uri="{BB962C8B-B14F-4D97-AF65-F5344CB8AC3E}">
        <p14:creationId xmlns:p14="http://schemas.microsoft.com/office/powerpoint/2010/main" val="192979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02688" y="1804434"/>
            <a:ext cx="7081284" cy="1225205"/>
          </a:xfrm>
          <a:prstGeom prst="rect">
            <a:avLst/>
          </a:prstGeom>
          <a:solidFill>
            <a:srgbClr val="D0DBDE"/>
          </a:solidFill>
          <a:ln w="19050">
            <a:noFill/>
            <a:miter lim="800000"/>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Title 3"/>
          <p:cNvSpPr>
            <a:spLocks noGrp="1"/>
          </p:cNvSpPr>
          <p:nvPr>
            <p:ph type="title"/>
          </p:nvPr>
        </p:nvSpPr>
        <p:spPr/>
        <p:txBody>
          <a:bodyPr anchor="ctr"/>
          <a:lstStyle/>
          <a:p>
            <a:r>
              <a:rPr lang="en-US" b="1" dirty="0" err="1"/>
              <a:t>Exadata</a:t>
            </a:r>
            <a:r>
              <a:rPr lang="en-US" b="1" dirty="0"/>
              <a:t> Database Machine</a:t>
            </a:r>
          </a:p>
        </p:txBody>
      </p:sp>
      <p:sp>
        <p:nvSpPr>
          <p:cNvPr id="3" name="Slide Number Placeholder 2"/>
          <p:cNvSpPr>
            <a:spLocks noGrp="1"/>
          </p:cNvSpPr>
          <p:nvPr>
            <p:ph type="sldNum" sz="quarter" idx="12"/>
          </p:nvPr>
        </p:nvSpPr>
        <p:spPr/>
        <p:txBody>
          <a:bodyPr/>
          <a:lstStyle/>
          <a:p>
            <a:fld id="{C51EAA63-D034-42AE-91FA-B13B9518C7BE}" type="slidenum">
              <a:rPr lang="en-US" smtClean="0"/>
              <a:pPr/>
              <a:t>3</a:t>
            </a:fld>
            <a:endParaRPr lang="en-US" dirty="0"/>
          </a:p>
        </p:txBody>
      </p:sp>
      <p:sp>
        <p:nvSpPr>
          <p:cNvPr id="10" name="Text Placeholder 9"/>
          <p:cNvSpPr>
            <a:spLocks noGrp="1"/>
          </p:cNvSpPr>
          <p:nvPr>
            <p:ph type="body" sz="quarter" idx="13"/>
          </p:nvPr>
        </p:nvSpPr>
        <p:spPr>
          <a:xfrm>
            <a:off x="531813" y="1090705"/>
            <a:ext cx="11125199" cy="343299"/>
          </a:xfrm>
        </p:spPr>
        <p:txBody>
          <a:bodyPr/>
          <a:lstStyle/>
          <a:p>
            <a:r>
              <a:rPr lang="en-US" dirty="0"/>
              <a:t>Performance, Availability and Security</a:t>
            </a:r>
          </a:p>
        </p:txBody>
      </p:sp>
      <p:sp>
        <p:nvSpPr>
          <p:cNvPr id="5" name="Content Placeholder 4"/>
          <p:cNvSpPr txBox="1">
            <a:spLocks/>
          </p:cNvSpPr>
          <p:nvPr/>
        </p:nvSpPr>
        <p:spPr>
          <a:xfrm>
            <a:off x="3040911" y="1921392"/>
            <a:ext cx="7029846" cy="4108890"/>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Clr>
                <a:schemeClr val="tx1"/>
              </a:buClr>
              <a:buNone/>
              <a:defRPr/>
            </a:pPr>
            <a:r>
              <a:rPr lang="en-US" sz="3600" b="1" dirty="0">
                <a:solidFill>
                  <a:schemeClr val="accent1"/>
                </a:solidFill>
              </a:rPr>
              <a:t>Best Platform for Oracle Databases on-premises and in the Cloud</a:t>
            </a:r>
          </a:p>
          <a:p>
            <a:pPr marL="0" indent="0">
              <a:spcBef>
                <a:spcPts val="1800"/>
              </a:spcBef>
              <a:buClr>
                <a:schemeClr val="tx1"/>
              </a:buClr>
              <a:buNone/>
              <a:defRPr/>
            </a:pPr>
            <a:r>
              <a:rPr lang="en-US" dirty="0"/>
              <a:t>Enabled by:</a:t>
            </a:r>
          </a:p>
          <a:p>
            <a:pPr marL="627063" indent="-393700">
              <a:buClr>
                <a:schemeClr val="tx1"/>
              </a:buClr>
              <a:defRPr/>
            </a:pPr>
            <a:r>
              <a:rPr lang="en-US" b="1" dirty="0"/>
              <a:t>Single-vendor accountability</a:t>
            </a:r>
          </a:p>
          <a:p>
            <a:pPr marL="627063" indent="-393700">
              <a:buClr>
                <a:schemeClr val="tx1"/>
              </a:buClr>
              <a:defRPr/>
            </a:pPr>
            <a:r>
              <a:rPr lang="en-US" b="1" dirty="0"/>
              <a:t>Exclusive focus on databases</a:t>
            </a:r>
          </a:p>
          <a:p>
            <a:pPr marL="627063" indent="-393700">
              <a:buClr>
                <a:schemeClr val="tx1"/>
              </a:buClr>
              <a:defRPr/>
            </a:pPr>
            <a:r>
              <a:rPr lang="en-US" b="1" dirty="0"/>
              <a:t>Deep h/w and s/w integration </a:t>
            </a:r>
          </a:p>
          <a:p>
            <a:pPr marL="627063" indent="-393700">
              <a:buClr>
                <a:schemeClr val="tx1"/>
              </a:buClr>
              <a:defRPr/>
            </a:pPr>
            <a:r>
              <a:rPr lang="en-US" b="1" dirty="0"/>
              <a:t>Revolutionary approach to storage</a:t>
            </a: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474" y="1735015"/>
            <a:ext cx="1507483" cy="4454770"/>
          </a:xfrm>
          <a:prstGeom prst="rect">
            <a:avLst/>
          </a:prstGeom>
          <a:noFill/>
          <a:ln w="9525">
            <a:noFill/>
            <a:miter lim="800000"/>
            <a:headEnd/>
            <a:tailEnd/>
          </a:ln>
        </p:spPr>
      </p:pic>
    </p:spTree>
    <p:extLst>
      <p:ext uri="{BB962C8B-B14F-4D97-AF65-F5344CB8AC3E}">
        <p14:creationId xmlns:p14="http://schemas.microsoft.com/office/powerpoint/2010/main" val="132912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6" name="Straight Connector 105"/>
          <p:cNvCxnSpPr/>
          <p:nvPr/>
        </p:nvCxnSpPr>
        <p:spPr>
          <a:xfrm>
            <a:off x="216816" y="2422692"/>
            <a:ext cx="11755225"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4529625" y="3928427"/>
            <a:ext cx="2171700" cy="1943100"/>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Title 25"/>
          <p:cNvSpPr>
            <a:spLocks noGrp="1"/>
          </p:cNvSpPr>
          <p:nvPr>
            <p:ph type="title"/>
          </p:nvPr>
        </p:nvSpPr>
        <p:spPr/>
        <p:txBody>
          <a:bodyPr anchor="ctr"/>
          <a:lstStyle/>
          <a:p>
            <a:r>
              <a:rPr lang="en-US"/>
              <a:t>Exadata Minimizes I/O - Dramatically Improves Performance</a:t>
            </a:r>
          </a:p>
        </p:txBody>
      </p:sp>
      <p:sp>
        <p:nvSpPr>
          <p:cNvPr id="210" name="Content Placeholder 209"/>
          <p:cNvSpPr>
            <a:spLocks noGrp="1"/>
          </p:cNvSpPr>
          <p:nvPr>
            <p:ph idx="1"/>
          </p:nvPr>
        </p:nvSpPr>
        <p:spPr>
          <a:xfrm>
            <a:off x="531151" y="3051407"/>
            <a:ext cx="3702521" cy="2889115"/>
          </a:xfrm>
        </p:spPr>
        <p:txBody>
          <a:bodyPr/>
          <a:lstStyle/>
          <a:p>
            <a:pPr marL="457200" indent="-457200">
              <a:buFont typeface="+mj-lt"/>
              <a:buAutoNum type="arabicPeriod"/>
            </a:pPr>
            <a:r>
              <a:rPr lang="en-US" sz="2400" b="1" dirty="0"/>
              <a:t>SQL offload to storage</a:t>
            </a:r>
          </a:p>
          <a:p>
            <a:pPr marL="457200" indent="-457200">
              <a:buFont typeface="+mj-lt"/>
              <a:buAutoNum type="arabicPeriod"/>
            </a:pPr>
            <a:r>
              <a:rPr lang="en-US" sz="2400" b="1" dirty="0"/>
              <a:t>Partition pruning</a:t>
            </a:r>
          </a:p>
          <a:p>
            <a:pPr marL="457200" indent="-457200">
              <a:buFont typeface="+mj-lt"/>
              <a:buAutoNum type="arabicPeriod"/>
            </a:pPr>
            <a:r>
              <a:rPr lang="en-US" sz="2400" b="1" dirty="0"/>
              <a:t>Storage Index </a:t>
            </a:r>
            <a:br>
              <a:rPr lang="en-US" sz="2400" b="1" dirty="0"/>
            </a:br>
            <a:r>
              <a:rPr lang="en-US" sz="2400" b="1" dirty="0"/>
              <a:t>data skipping</a:t>
            </a:r>
          </a:p>
        </p:txBody>
      </p:sp>
      <p:sp>
        <p:nvSpPr>
          <p:cNvPr id="320" name="Freeform 319"/>
          <p:cNvSpPr/>
          <p:nvPr/>
        </p:nvSpPr>
        <p:spPr>
          <a:xfrm>
            <a:off x="6508750" y="4369883"/>
            <a:ext cx="1284713" cy="1886551"/>
          </a:xfrm>
          <a:custGeom>
            <a:avLst/>
            <a:gdLst>
              <a:gd name="connsiteX0" fmla="*/ 0 w 1299410"/>
              <a:gd name="connsiteY0" fmla="*/ 1039528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1039528 h 1886551"/>
              <a:gd name="connsiteX0" fmla="*/ 0 w 1299410"/>
              <a:gd name="connsiteY0" fmla="*/ 644674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644674 h 188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410" h="1886551">
                <a:moveTo>
                  <a:pt x="0" y="644674"/>
                </a:moveTo>
                <a:lnTo>
                  <a:pt x="1299410" y="0"/>
                </a:lnTo>
                <a:lnTo>
                  <a:pt x="1299410" y="1886551"/>
                </a:lnTo>
                <a:lnTo>
                  <a:pt x="9625" y="1357162"/>
                </a:lnTo>
                <a:lnTo>
                  <a:pt x="0" y="644674"/>
                </a:lnTo>
                <a:close/>
              </a:path>
            </a:pathLst>
          </a:custGeom>
          <a:solidFill>
            <a:srgbClr val="000000">
              <a:alpha val="25098"/>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0" name="Rectangle 169"/>
          <p:cNvSpPr/>
          <p:nvPr/>
        </p:nvSpPr>
        <p:spPr>
          <a:xfrm>
            <a:off x="7782235" y="4368281"/>
            <a:ext cx="3262964" cy="1876926"/>
          </a:xfrm>
          <a:prstGeom prst="rect">
            <a:avLst/>
          </a:prstGeom>
          <a:solidFill>
            <a:schemeClr val="bg1"/>
          </a:solid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21" name="Group 90"/>
          <p:cNvGrpSpPr/>
          <p:nvPr/>
        </p:nvGrpSpPr>
        <p:grpSpPr>
          <a:xfrm>
            <a:off x="7859237" y="4544769"/>
            <a:ext cx="3108960" cy="0"/>
            <a:chOff x="6063916" y="2199373"/>
            <a:chExt cx="3108960" cy="0"/>
          </a:xfrm>
          <a:solidFill>
            <a:schemeClr val="bg1"/>
          </a:solidFill>
        </p:grpSpPr>
        <p:cxnSp>
          <p:nvCxnSpPr>
            <p:cNvPr id="239" name="Straight Connector 238"/>
            <p:cNvCxnSpPr/>
            <p:nvPr/>
          </p:nvCxnSpPr>
          <p:spPr>
            <a:xfrm>
              <a:off x="6063916" y="2199373"/>
              <a:ext cx="875899"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9007642" y="2199373"/>
              <a:ext cx="16523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7039677" y="2199373"/>
              <a:ext cx="381802"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7521341" y="2199373"/>
              <a:ext cx="50051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8121717" y="2199373"/>
              <a:ext cx="78606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grpSp>
      <p:grpSp>
        <p:nvGrpSpPr>
          <p:cNvPr id="22" name="Group 90"/>
          <p:cNvGrpSpPr/>
          <p:nvPr/>
        </p:nvGrpSpPr>
        <p:grpSpPr>
          <a:xfrm>
            <a:off x="7859237" y="5307571"/>
            <a:ext cx="3108960" cy="0"/>
            <a:chOff x="6063916" y="2199373"/>
            <a:chExt cx="3108960" cy="0"/>
          </a:xfrm>
          <a:solidFill>
            <a:schemeClr val="bg1"/>
          </a:solidFill>
        </p:grpSpPr>
        <p:cxnSp>
          <p:nvCxnSpPr>
            <p:cNvPr id="245" name="Straight Connector 244"/>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3" name="Group 90"/>
          <p:cNvGrpSpPr/>
          <p:nvPr/>
        </p:nvGrpSpPr>
        <p:grpSpPr>
          <a:xfrm>
            <a:off x="7859237" y="4926170"/>
            <a:ext cx="3108960" cy="0"/>
            <a:chOff x="6063916" y="2199373"/>
            <a:chExt cx="3108960" cy="0"/>
          </a:xfrm>
          <a:solidFill>
            <a:schemeClr val="bg1"/>
          </a:solidFill>
        </p:grpSpPr>
        <p:cxnSp>
          <p:nvCxnSpPr>
            <p:cNvPr id="251" name="Straight Connector 250"/>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4" name="Group 90"/>
          <p:cNvGrpSpPr/>
          <p:nvPr/>
        </p:nvGrpSpPr>
        <p:grpSpPr>
          <a:xfrm>
            <a:off x="7859237" y="5688972"/>
            <a:ext cx="3108960" cy="0"/>
            <a:chOff x="6063916" y="2199373"/>
            <a:chExt cx="3108960" cy="0"/>
          </a:xfrm>
          <a:solidFill>
            <a:schemeClr val="bg1"/>
          </a:solidFill>
        </p:grpSpPr>
        <p:cxnSp>
          <p:nvCxnSpPr>
            <p:cNvPr id="257" name="Straight Connector 256"/>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5" name="Group 90"/>
          <p:cNvGrpSpPr/>
          <p:nvPr/>
        </p:nvGrpSpPr>
        <p:grpSpPr>
          <a:xfrm>
            <a:off x="7859237" y="6070374"/>
            <a:ext cx="3108960" cy="0"/>
            <a:chOff x="6063916" y="2199373"/>
            <a:chExt cx="3108960" cy="0"/>
          </a:xfrm>
          <a:solidFill>
            <a:schemeClr val="bg1"/>
          </a:solidFill>
        </p:grpSpPr>
        <p:cxnSp>
          <p:nvCxnSpPr>
            <p:cNvPr id="263" name="Straight Connector 26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321" name="TextBox 320"/>
          <p:cNvSpPr txBox="1"/>
          <p:nvPr/>
        </p:nvSpPr>
        <p:spPr>
          <a:xfrm>
            <a:off x="7835978" y="4812644"/>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22" name="TextBox 321"/>
          <p:cNvSpPr txBox="1"/>
          <p:nvPr/>
        </p:nvSpPr>
        <p:spPr>
          <a:xfrm>
            <a:off x="9884537" y="4820665"/>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1500.75</a:t>
            </a:r>
          </a:p>
        </p:txBody>
      </p:sp>
      <p:sp>
        <p:nvSpPr>
          <p:cNvPr id="329" name="TextBox 328"/>
          <p:cNvSpPr txBox="1"/>
          <p:nvPr/>
        </p:nvSpPr>
        <p:spPr>
          <a:xfrm>
            <a:off x="7835978" y="5966071"/>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30" name="TextBox 329"/>
          <p:cNvSpPr txBox="1"/>
          <p:nvPr/>
        </p:nvSpPr>
        <p:spPr>
          <a:xfrm>
            <a:off x="9884537" y="5964467"/>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525.20</a:t>
            </a:r>
          </a:p>
        </p:txBody>
      </p:sp>
      <p:sp>
        <p:nvSpPr>
          <p:cNvPr id="70" name="TextBox 69"/>
          <p:cNvSpPr txBox="1"/>
          <p:nvPr/>
        </p:nvSpPr>
        <p:spPr>
          <a:xfrm>
            <a:off x="5066452" y="4023352"/>
            <a:ext cx="1087655" cy="221599"/>
          </a:xfrm>
          <a:prstGeom prst="rect">
            <a:avLst/>
          </a:prstGeom>
          <a:noFill/>
        </p:spPr>
        <p:txBody>
          <a:bodyPr wrap="square" lIns="0" tIns="0" rIns="0" bIns="0" rtlCol="0">
            <a:spAutoFit/>
          </a:bodyPr>
          <a:lstStyle/>
          <a:p>
            <a:pPr algn="ctr">
              <a:lnSpc>
                <a:spcPct val="90000"/>
              </a:lnSpc>
            </a:pPr>
            <a:r>
              <a:rPr lang="en-US" sz="1600" b="1"/>
              <a:t>Partition 1</a:t>
            </a:r>
          </a:p>
        </p:txBody>
      </p:sp>
      <p:sp>
        <p:nvSpPr>
          <p:cNvPr id="71" name="TextBox 70"/>
          <p:cNvSpPr txBox="1"/>
          <p:nvPr/>
        </p:nvSpPr>
        <p:spPr>
          <a:xfrm>
            <a:off x="5085306" y="4773296"/>
            <a:ext cx="1087655" cy="221599"/>
          </a:xfrm>
          <a:prstGeom prst="rect">
            <a:avLst/>
          </a:prstGeom>
          <a:noFill/>
        </p:spPr>
        <p:txBody>
          <a:bodyPr wrap="square" lIns="0" tIns="0" rIns="0" bIns="0" rtlCol="0">
            <a:spAutoFit/>
          </a:bodyPr>
          <a:lstStyle/>
          <a:p>
            <a:pPr algn="ctr">
              <a:lnSpc>
                <a:spcPct val="90000"/>
              </a:lnSpc>
            </a:pPr>
            <a:r>
              <a:rPr lang="en-US" sz="1600" b="1"/>
              <a:t>Partition N</a:t>
            </a:r>
          </a:p>
        </p:txBody>
      </p:sp>
      <p:sp>
        <p:nvSpPr>
          <p:cNvPr id="66" name="Rectangle 65"/>
          <p:cNvSpPr/>
          <p:nvPr/>
        </p:nvSpPr>
        <p:spPr>
          <a:xfrm>
            <a:off x="4624347" y="4973833"/>
            <a:ext cx="1925053" cy="819752"/>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915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69832" y="5013936"/>
            <a:ext cx="581979" cy="338789"/>
          </a:xfrm>
          <a:prstGeom prst="rect">
            <a:avLst/>
          </a:prstGeom>
          <a:noFill/>
          <a:ln w="9525">
            <a:noFill/>
            <a:miter lim="800000"/>
            <a:headEnd/>
            <a:tailEnd/>
          </a:ln>
        </p:spPr>
      </p:pic>
      <p:pic>
        <p:nvPicPr>
          <p:cNvPr id="26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4671" y="5013936"/>
            <a:ext cx="581979" cy="338789"/>
          </a:xfrm>
          <a:prstGeom prst="rect">
            <a:avLst/>
          </a:prstGeom>
          <a:noFill/>
          <a:ln w="9525">
            <a:noFill/>
            <a:miter lim="800000"/>
            <a:headEnd/>
            <a:tailEnd/>
          </a:ln>
        </p:spPr>
      </p:pic>
      <p:pic>
        <p:nvPicPr>
          <p:cNvPr id="27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919511" y="5013936"/>
            <a:ext cx="581979" cy="338789"/>
          </a:xfrm>
          <a:prstGeom prst="rect">
            <a:avLst/>
          </a:prstGeom>
          <a:noFill/>
          <a:ln w="9525">
            <a:noFill/>
            <a:miter lim="800000"/>
            <a:headEnd/>
            <a:tailEnd/>
          </a:ln>
        </p:spPr>
      </p:pic>
      <p:grpSp>
        <p:nvGrpSpPr>
          <p:cNvPr id="29" name="Group 311"/>
          <p:cNvGrpSpPr/>
          <p:nvPr/>
        </p:nvGrpSpPr>
        <p:grpSpPr>
          <a:xfrm>
            <a:off x="4668228" y="5406968"/>
            <a:ext cx="1831658" cy="338789"/>
            <a:chOff x="2370789" y="4511039"/>
            <a:chExt cx="1831658" cy="338789"/>
          </a:xfrm>
        </p:grpSpPr>
        <p:pic>
          <p:nvPicPr>
            <p:cNvPr id="30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3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31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cxnSp>
        <p:nvCxnSpPr>
          <p:cNvPr id="185" name="Straight Arrow Connector 184"/>
          <p:cNvCxnSpPr/>
          <p:nvPr/>
        </p:nvCxnSpPr>
        <p:spPr>
          <a:xfrm>
            <a:off x="5423244" y="2305455"/>
            <a:ext cx="0" cy="1072254"/>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4914088" y="3007534"/>
            <a:ext cx="374072" cy="332509"/>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95" name="TextBox 194"/>
          <p:cNvSpPr txBox="1"/>
          <p:nvPr/>
        </p:nvSpPr>
        <p:spPr>
          <a:xfrm>
            <a:off x="4112809" y="5163618"/>
            <a:ext cx="457200" cy="353291"/>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96" name="TextBox 195"/>
          <p:cNvSpPr txBox="1"/>
          <p:nvPr/>
        </p:nvSpPr>
        <p:spPr>
          <a:xfrm>
            <a:off x="4200469" y="4294099"/>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207" name="Oval 206"/>
          <p:cNvSpPr/>
          <p:nvPr/>
        </p:nvSpPr>
        <p:spPr>
          <a:xfrm>
            <a:off x="5960313" y="3040410"/>
            <a:ext cx="177841" cy="198907"/>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8" name="TextBox 197"/>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199" name="TextBox 198"/>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pic>
        <p:nvPicPr>
          <p:cNvPr id="94" name="Picture 93" descr="x5-2-high-capacity-storag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7181" y="3421571"/>
            <a:ext cx="1812999" cy="339937"/>
          </a:xfrm>
          <a:prstGeom prst="rect">
            <a:avLst/>
          </a:prstGeom>
        </p:spPr>
      </p:pic>
      <p:pic>
        <p:nvPicPr>
          <p:cNvPr id="95" name="Picture 94" descr="x5-2-comput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39016" y="2514599"/>
            <a:ext cx="1829328" cy="228666"/>
          </a:xfrm>
          <a:prstGeom prst="rect">
            <a:avLst/>
          </a:prstGeom>
        </p:spPr>
      </p:pic>
      <p:grpSp>
        <p:nvGrpSpPr>
          <p:cNvPr id="96" name="Group 315"/>
          <p:cNvGrpSpPr/>
          <p:nvPr/>
        </p:nvGrpSpPr>
        <p:grpSpPr>
          <a:xfrm>
            <a:off x="4676249" y="4239933"/>
            <a:ext cx="1831658" cy="338789"/>
            <a:chOff x="2370789" y="4511039"/>
            <a:chExt cx="1831658" cy="338789"/>
          </a:xfrm>
        </p:grpSpPr>
        <p:pic>
          <p:nvPicPr>
            <p:cNvPr id="9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98"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9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sp>
        <p:nvSpPr>
          <p:cNvPr id="100" name="Rectangle 99"/>
          <p:cNvSpPr/>
          <p:nvPr/>
        </p:nvSpPr>
        <p:spPr>
          <a:xfrm>
            <a:off x="4624346" y="4215871"/>
            <a:ext cx="1925053" cy="393033"/>
          </a:xfrm>
          <a:prstGeom prst="rect">
            <a:avLst/>
          </a:prstGeom>
          <a:solidFill>
            <a:srgbClr val="0070C0">
              <a:alpha val="72157"/>
            </a:srgb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1" name="Rectangle 100"/>
          <p:cNvSpPr/>
          <p:nvPr/>
        </p:nvSpPr>
        <p:spPr>
          <a:xfrm>
            <a:off x="4667534" y="5022376"/>
            <a:ext cx="586854" cy="723331"/>
          </a:xfrm>
          <a:prstGeom prst="rect">
            <a:avLst/>
          </a:prstGeom>
          <a:solidFill>
            <a:srgbClr val="0070C0">
              <a:alpha val="72157"/>
            </a:srgb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Rectangle 101"/>
          <p:cNvSpPr/>
          <p:nvPr/>
        </p:nvSpPr>
        <p:spPr>
          <a:xfrm>
            <a:off x="5295900" y="5022110"/>
            <a:ext cx="1206500" cy="739171"/>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03" name="Picture 102" descr="Cloud graphic arts available for use in Cloud Campaign layouts"/>
          <p:cNvPicPr>
            <a:picLocks noChangeAspect="1"/>
          </p:cNvPicPr>
          <p:nvPr/>
        </p:nvPicPr>
        <p:blipFill>
          <a:blip r:embed="rId6" cstate="email">
            <a:lum bright="10000"/>
            <a:extLst>
              <a:ext uri="{28A0092B-C50C-407E-A947-70E740481C1C}">
                <a14:useLocalDpi xmlns:a14="http://schemas.microsoft.com/office/drawing/2010/main"/>
              </a:ext>
            </a:extLst>
          </a:blip>
          <a:stretch>
            <a:fillRect/>
          </a:stretch>
        </p:blipFill>
        <p:spPr>
          <a:xfrm>
            <a:off x="4477669" y="1245134"/>
            <a:ext cx="2497135" cy="1148307"/>
          </a:xfrm>
          <a:prstGeom prst="rect">
            <a:avLst/>
          </a:prstGeom>
        </p:spPr>
      </p:pic>
      <p:sp>
        <p:nvSpPr>
          <p:cNvPr id="104" name="Text Box 13"/>
          <p:cNvSpPr txBox="1">
            <a:spLocks noChangeArrowheads="1"/>
          </p:cNvSpPr>
          <p:nvPr/>
        </p:nvSpPr>
        <p:spPr bwMode="auto">
          <a:xfrm>
            <a:off x="4659622" y="1433438"/>
            <a:ext cx="2071991" cy="941796"/>
          </a:xfrm>
          <a:prstGeom prst="rect">
            <a:avLst/>
          </a:prstGeom>
          <a:noFill/>
          <a:ln w="19050">
            <a:noFill/>
            <a:prstDash val="sysDot"/>
            <a:miter lim="800000"/>
            <a:headEnd/>
            <a:tailEnd/>
          </a:ln>
        </p:spPr>
        <p:txBody>
          <a:bodyPr wrap="square" lIns="91440" tIns="137160" rIns="91440" bIns="137160">
            <a:spAutoFit/>
          </a:bodyPr>
          <a:lstStyle/>
          <a:p>
            <a:pPr algn="ctr">
              <a:lnSpc>
                <a:spcPct val="90000"/>
              </a:lnSpc>
              <a:spcBef>
                <a:spcPct val="50000"/>
              </a:spcBef>
              <a:buClr>
                <a:schemeClr val="accent1"/>
              </a:buClr>
            </a:pPr>
            <a:r>
              <a:rPr lang="en-US" sz="1600" b="1">
                <a:solidFill>
                  <a:schemeClr val="tx1">
                    <a:lumMod val="50000"/>
                  </a:schemeClr>
                </a:solidFill>
              </a:rPr>
              <a:t>SELECT SUM(amount)</a:t>
            </a:r>
            <a:br>
              <a:rPr lang="en-US" sz="1600" b="1">
                <a:solidFill>
                  <a:schemeClr val="tx1">
                    <a:lumMod val="50000"/>
                  </a:schemeClr>
                </a:solidFill>
              </a:rPr>
            </a:br>
            <a:r>
              <a:rPr lang="en-US" sz="1600" b="1">
                <a:solidFill>
                  <a:schemeClr val="tx1">
                    <a:lumMod val="50000"/>
                  </a:schemeClr>
                </a:solidFill>
              </a:rPr>
              <a:t>WHERE </a:t>
            </a:r>
            <a:r>
              <a:rPr lang="en-US" sz="1600" b="1" dirty="0">
                <a:solidFill>
                  <a:schemeClr val="tx1">
                    <a:lumMod val="50000"/>
                  </a:schemeClr>
                </a:solidFill>
              </a:rPr>
              <a:t>salesdate=</a:t>
            </a:r>
            <a:br>
              <a:rPr lang="en-US" sz="1600" b="1" dirty="0">
                <a:solidFill>
                  <a:schemeClr val="tx1">
                    <a:lumMod val="50000"/>
                  </a:schemeClr>
                </a:solidFill>
              </a:rPr>
            </a:br>
            <a:r>
              <a:rPr lang="en-US" sz="1600" b="1">
                <a:solidFill>
                  <a:schemeClr val="tx1">
                    <a:lumMod val="50000"/>
                  </a:schemeClr>
                </a:solidFill>
              </a:rPr>
              <a:t>‘22-Jan-2016’…</a:t>
            </a:r>
            <a:endParaRPr lang="en-US" sz="1600" b="1" dirty="0">
              <a:solidFill>
                <a:schemeClr val="tx1">
                  <a:lumMod val="50000"/>
                </a:schemeClr>
              </a:solidFill>
            </a:endParaRPr>
          </a:p>
        </p:txBody>
      </p:sp>
      <p:pic>
        <p:nvPicPr>
          <p:cNvPr id="105" name="Picture 104"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2317" y="1508291"/>
            <a:ext cx="965462" cy="965462"/>
          </a:xfrm>
          <a:prstGeom prst="rect">
            <a:avLst/>
          </a:prstGeom>
        </p:spPr>
      </p:pic>
      <p:sp>
        <p:nvSpPr>
          <p:cNvPr id="78" name="Oval 77"/>
          <p:cNvSpPr/>
          <p:nvPr/>
        </p:nvSpPr>
        <p:spPr>
          <a:xfrm>
            <a:off x="507492" y="3072384"/>
            <a:ext cx="260604" cy="24231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08" name="Group 107"/>
          <p:cNvGrpSpPr/>
          <p:nvPr/>
        </p:nvGrpSpPr>
        <p:grpSpPr>
          <a:xfrm>
            <a:off x="460638" y="3103377"/>
            <a:ext cx="359495" cy="1245512"/>
            <a:chOff x="460638" y="3103377"/>
            <a:chExt cx="359495" cy="1245512"/>
          </a:xfrm>
        </p:grpSpPr>
        <p:sp>
          <p:nvSpPr>
            <p:cNvPr id="109" name="Oval 108"/>
            <p:cNvSpPr/>
            <p:nvPr/>
          </p:nvSpPr>
          <p:spPr>
            <a:xfrm>
              <a:off x="527901" y="3582186"/>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0" name="Oval 109"/>
            <p:cNvSpPr/>
            <p:nvPr/>
          </p:nvSpPr>
          <p:spPr>
            <a:xfrm>
              <a:off x="520046" y="4064524"/>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4" name="TextBox 113"/>
            <p:cNvSpPr txBox="1"/>
            <p:nvPr/>
          </p:nvSpPr>
          <p:spPr>
            <a:xfrm>
              <a:off x="460638" y="3103377"/>
              <a:ext cx="359495" cy="252568"/>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15" name="TextBox 114"/>
            <p:cNvSpPr txBox="1"/>
            <p:nvPr/>
          </p:nvSpPr>
          <p:spPr>
            <a:xfrm>
              <a:off x="482276" y="4073307"/>
              <a:ext cx="316218" cy="2755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16" name="TextBox 115"/>
            <p:cNvSpPr txBox="1"/>
            <p:nvPr/>
          </p:nvSpPr>
          <p:spPr>
            <a:xfrm>
              <a:off x="489717" y="3589935"/>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grpSp>
      <p:sp>
        <p:nvSpPr>
          <p:cNvPr id="79" name="TextBox 78"/>
          <p:cNvSpPr txBox="1"/>
          <p:nvPr/>
        </p:nvSpPr>
        <p:spPr>
          <a:xfrm>
            <a:off x="4727052" y="5915932"/>
            <a:ext cx="1766455" cy="290945"/>
          </a:xfrm>
          <a:prstGeom prst="rect">
            <a:avLst/>
          </a:prstGeom>
          <a:noFill/>
        </p:spPr>
        <p:txBody>
          <a:bodyPr wrap="square" lIns="0" tIns="0" rIns="0" bIns="0" rtlCol="0">
            <a:noAutofit/>
          </a:bodyPr>
          <a:lstStyle/>
          <a:p>
            <a:pPr algn="ctr">
              <a:lnSpc>
                <a:spcPct val="90000"/>
              </a:lnSpc>
            </a:pPr>
            <a:r>
              <a:rPr lang="en-US" b="1" dirty="0">
                <a:solidFill>
                  <a:schemeClr val="tx1">
                    <a:lumMod val="50000"/>
                  </a:schemeClr>
                </a:solidFill>
              </a:rPr>
              <a:t>10 Terabyte Table (100 billion rows)</a:t>
            </a:r>
          </a:p>
        </p:txBody>
      </p:sp>
      <p:grpSp>
        <p:nvGrpSpPr>
          <p:cNvPr id="80" name="Group 79"/>
          <p:cNvGrpSpPr/>
          <p:nvPr/>
        </p:nvGrpSpPr>
        <p:grpSpPr>
          <a:xfrm>
            <a:off x="7832735" y="4432682"/>
            <a:ext cx="3135462" cy="240632"/>
            <a:chOff x="7832735" y="4423538"/>
            <a:chExt cx="3135462" cy="240632"/>
          </a:xfrm>
        </p:grpSpPr>
        <p:cxnSp>
          <p:nvCxnSpPr>
            <p:cNvPr id="81" name="Straight Connector 80"/>
            <p:cNvCxnSpPr/>
            <p:nvPr/>
          </p:nvCxnSpPr>
          <p:spPr>
            <a:xfrm>
              <a:off x="7859237" y="4544769"/>
              <a:ext cx="875899"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0802963" y="4544769"/>
              <a:ext cx="16523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834998" y="4544769"/>
              <a:ext cx="381802"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316662" y="4544769"/>
              <a:ext cx="50051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917038" y="4544769"/>
              <a:ext cx="78606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87" name="TextBox 86"/>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grpSp>
    </p:spTree>
    <p:extLst>
      <p:ext uri="{BB962C8B-B14F-4D97-AF65-F5344CB8AC3E}">
        <p14:creationId xmlns:p14="http://schemas.microsoft.com/office/powerpoint/2010/main" val="4474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Picture 197" descr="salesrp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18762" y="1335361"/>
            <a:ext cx="1480432" cy="916596"/>
          </a:xfrm>
          <a:prstGeom prst="rect">
            <a:avLst/>
          </a:prstGeom>
          <a:ln w="57150">
            <a:solidFill>
              <a:schemeClr val="tx1"/>
            </a:solidFill>
          </a:ln>
        </p:spPr>
      </p:pic>
      <p:cxnSp>
        <p:nvCxnSpPr>
          <p:cNvPr id="277" name="Straight Connector 276"/>
          <p:cNvCxnSpPr/>
          <p:nvPr/>
        </p:nvCxnSpPr>
        <p:spPr>
          <a:xfrm>
            <a:off x="216816" y="2422692"/>
            <a:ext cx="11755225"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2" name="Group 397"/>
          <p:cNvGrpSpPr/>
          <p:nvPr/>
        </p:nvGrpSpPr>
        <p:grpSpPr>
          <a:xfrm>
            <a:off x="8520173" y="3673580"/>
            <a:ext cx="3262964" cy="1876926"/>
            <a:chOff x="5571424" y="3819626"/>
            <a:chExt cx="3262964" cy="1876926"/>
          </a:xfrm>
        </p:grpSpPr>
        <p:sp>
          <p:nvSpPr>
            <p:cNvPr id="399" name="Rectangle 398"/>
            <p:cNvSpPr/>
            <p:nvPr/>
          </p:nvSpPr>
          <p:spPr>
            <a:xfrm>
              <a:off x="5571424" y="3819626"/>
              <a:ext cx="3262964" cy="1876926"/>
            </a:xfrm>
            <a:prstGeom prst="rect">
              <a:avLst/>
            </a:prstGeom>
            <a:no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3" name="Group 90"/>
            <p:cNvGrpSpPr/>
            <p:nvPr/>
          </p:nvGrpSpPr>
          <p:grpSpPr>
            <a:xfrm>
              <a:off x="5648426" y="3996114"/>
              <a:ext cx="3108960" cy="0"/>
              <a:chOff x="6063916" y="2199373"/>
              <a:chExt cx="3108960" cy="0"/>
            </a:xfrm>
          </p:grpSpPr>
          <p:cxnSp>
            <p:nvCxnSpPr>
              <p:cNvPr id="425" name="Straight Connector 424"/>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4" name="Group 90"/>
            <p:cNvGrpSpPr/>
            <p:nvPr/>
          </p:nvGrpSpPr>
          <p:grpSpPr>
            <a:xfrm>
              <a:off x="5648426" y="4758916"/>
              <a:ext cx="3108960" cy="0"/>
              <a:chOff x="6063916" y="2199373"/>
              <a:chExt cx="3108960" cy="0"/>
            </a:xfrm>
          </p:grpSpPr>
          <p:cxnSp>
            <p:nvCxnSpPr>
              <p:cNvPr id="420" name="Straight Connector 419"/>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5" name="Group 90"/>
            <p:cNvGrpSpPr/>
            <p:nvPr/>
          </p:nvGrpSpPr>
          <p:grpSpPr>
            <a:xfrm>
              <a:off x="5648426" y="4377515"/>
              <a:ext cx="3108960" cy="0"/>
              <a:chOff x="6063916" y="2199373"/>
              <a:chExt cx="3108960" cy="0"/>
            </a:xfrm>
          </p:grpSpPr>
          <p:cxnSp>
            <p:nvCxnSpPr>
              <p:cNvPr id="415" name="Straight Connector 414"/>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6" name="Group 90"/>
            <p:cNvGrpSpPr/>
            <p:nvPr/>
          </p:nvGrpSpPr>
          <p:grpSpPr>
            <a:xfrm>
              <a:off x="5648426" y="5140317"/>
              <a:ext cx="3108960" cy="0"/>
              <a:chOff x="6063916" y="2199373"/>
              <a:chExt cx="3108960" cy="0"/>
            </a:xfrm>
          </p:grpSpPr>
          <p:cxnSp>
            <p:nvCxnSpPr>
              <p:cNvPr id="410" name="Straight Connector 409"/>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7" name="Group 90"/>
            <p:cNvGrpSpPr/>
            <p:nvPr/>
          </p:nvGrpSpPr>
          <p:grpSpPr>
            <a:xfrm>
              <a:off x="5648426" y="5521719"/>
              <a:ext cx="3108960" cy="0"/>
              <a:chOff x="6063916" y="2199373"/>
              <a:chExt cx="3108960" cy="0"/>
            </a:xfrm>
          </p:grpSpPr>
          <p:cxnSp>
            <p:nvCxnSpPr>
              <p:cNvPr id="405" name="Straight Connector 404"/>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8" name="Group 365"/>
          <p:cNvGrpSpPr/>
          <p:nvPr/>
        </p:nvGrpSpPr>
        <p:grpSpPr>
          <a:xfrm>
            <a:off x="8269914" y="3903056"/>
            <a:ext cx="3262964" cy="1876926"/>
            <a:chOff x="5571424" y="3819626"/>
            <a:chExt cx="3262964" cy="1876926"/>
          </a:xfrm>
          <a:solidFill>
            <a:schemeClr val="bg1"/>
          </a:solidFill>
        </p:grpSpPr>
        <p:sp>
          <p:nvSpPr>
            <p:cNvPr id="367" name="Rectangle 366"/>
            <p:cNvSpPr/>
            <p:nvPr/>
          </p:nvSpPr>
          <p:spPr>
            <a:xfrm>
              <a:off x="5571424" y="3819626"/>
              <a:ext cx="3262964" cy="1876926"/>
            </a:xfrm>
            <a:prstGeom prst="rect">
              <a:avLst/>
            </a:prstGeom>
            <a:grp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9" name="Group 90"/>
            <p:cNvGrpSpPr/>
            <p:nvPr/>
          </p:nvGrpSpPr>
          <p:grpSpPr>
            <a:xfrm>
              <a:off x="5648426" y="3996114"/>
              <a:ext cx="3108960" cy="0"/>
              <a:chOff x="6063916" y="2199373"/>
              <a:chExt cx="3108960" cy="0"/>
            </a:xfrm>
            <a:grpFill/>
          </p:grpSpPr>
          <p:cxnSp>
            <p:nvCxnSpPr>
              <p:cNvPr id="393" name="Straight Connector 39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0" name="Group 90"/>
            <p:cNvGrpSpPr/>
            <p:nvPr/>
          </p:nvGrpSpPr>
          <p:grpSpPr>
            <a:xfrm>
              <a:off x="5648426" y="4758916"/>
              <a:ext cx="3108960" cy="0"/>
              <a:chOff x="6063916" y="2199373"/>
              <a:chExt cx="3108960" cy="0"/>
            </a:xfrm>
            <a:grpFill/>
          </p:grpSpPr>
          <p:cxnSp>
            <p:nvCxnSpPr>
              <p:cNvPr id="388" name="Straight Connector 387"/>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1" name="Group 90"/>
            <p:cNvGrpSpPr/>
            <p:nvPr/>
          </p:nvGrpSpPr>
          <p:grpSpPr>
            <a:xfrm>
              <a:off x="5648426" y="4377515"/>
              <a:ext cx="3108960" cy="0"/>
              <a:chOff x="6063916" y="2199373"/>
              <a:chExt cx="3108960" cy="0"/>
            </a:xfrm>
            <a:grpFill/>
          </p:grpSpPr>
          <p:cxnSp>
            <p:nvCxnSpPr>
              <p:cNvPr id="383" name="Straight Connector 38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2" name="Group 90"/>
            <p:cNvGrpSpPr/>
            <p:nvPr/>
          </p:nvGrpSpPr>
          <p:grpSpPr>
            <a:xfrm>
              <a:off x="5648426" y="5140317"/>
              <a:ext cx="3108960" cy="0"/>
              <a:chOff x="6063916" y="2199373"/>
              <a:chExt cx="3108960" cy="0"/>
            </a:xfrm>
            <a:grpFill/>
          </p:grpSpPr>
          <p:cxnSp>
            <p:nvCxnSpPr>
              <p:cNvPr id="378" name="Straight Connector 377"/>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3" name="Group 90"/>
            <p:cNvGrpSpPr/>
            <p:nvPr/>
          </p:nvGrpSpPr>
          <p:grpSpPr>
            <a:xfrm>
              <a:off x="5648426" y="5521719"/>
              <a:ext cx="3108960" cy="0"/>
              <a:chOff x="6063916" y="2199373"/>
              <a:chExt cx="3108960" cy="0"/>
            </a:xfrm>
            <a:grpFill/>
          </p:grpSpPr>
          <p:cxnSp>
            <p:nvCxnSpPr>
              <p:cNvPr id="373" name="Straight Connector 37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grpSp>
        <p:nvGrpSpPr>
          <p:cNvPr id="14" name="Group 333"/>
          <p:cNvGrpSpPr/>
          <p:nvPr/>
        </p:nvGrpSpPr>
        <p:grpSpPr>
          <a:xfrm>
            <a:off x="8030888" y="4135669"/>
            <a:ext cx="3262964" cy="1876926"/>
            <a:chOff x="5571424" y="3819626"/>
            <a:chExt cx="3262964" cy="1876926"/>
          </a:xfrm>
        </p:grpSpPr>
        <p:sp>
          <p:nvSpPr>
            <p:cNvPr id="335" name="Rectangle 334"/>
            <p:cNvSpPr/>
            <p:nvPr/>
          </p:nvSpPr>
          <p:spPr>
            <a:xfrm>
              <a:off x="5571424" y="3819626"/>
              <a:ext cx="3262964" cy="1876926"/>
            </a:xfrm>
            <a:prstGeom prst="rect">
              <a:avLst/>
            </a:prstGeom>
            <a:solidFill>
              <a:schemeClr val="bg1"/>
            </a:solid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15" name="Group 90"/>
            <p:cNvGrpSpPr/>
            <p:nvPr/>
          </p:nvGrpSpPr>
          <p:grpSpPr>
            <a:xfrm>
              <a:off x="5648426" y="3996114"/>
              <a:ext cx="3108960" cy="0"/>
              <a:chOff x="6063916" y="2199373"/>
              <a:chExt cx="3108960" cy="0"/>
            </a:xfrm>
          </p:grpSpPr>
          <p:cxnSp>
            <p:nvCxnSpPr>
              <p:cNvPr id="361" name="Straight Connector 360"/>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6" name="Group 90"/>
            <p:cNvGrpSpPr/>
            <p:nvPr/>
          </p:nvGrpSpPr>
          <p:grpSpPr>
            <a:xfrm>
              <a:off x="5648426" y="4758916"/>
              <a:ext cx="3108960" cy="0"/>
              <a:chOff x="6063916" y="2199373"/>
              <a:chExt cx="3108960" cy="0"/>
            </a:xfrm>
          </p:grpSpPr>
          <p:cxnSp>
            <p:nvCxnSpPr>
              <p:cNvPr id="356" name="Straight Connector 355"/>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7" name="Group 90"/>
            <p:cNvGrpSpPr/>
            <p:nvPr/>
          </p:nvGrpSpPr>
          <p:grpSpPr>
            <a:xfrm>
              <a:off x="5648426" y="4377515"/>
              <a:ext cx="3108960" cy="0"/>
              <a:chOff x="6063916" y="2199373"/>
              <a:chExt cx="3108960" cy="0"/>
            </a:xfrm>
          </p:grpSpPr>
          <p:cxnSp>
            <p:nvCxnSpPr>
              <p:cNvPr id="351" name="Straight Connector 350"/>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8" name="Group 90"/>
            <p:cNvGrpSpPr/>
            <p:nvPr/>
          </p:nvGrpSpPr>
          <p:grpSpPr>
            <a:xfrm>
              <a:off x="5648426" y="5140317"/>
              <a:ext cx="3108960" cy="0"/>
              <a:chOff x="6063916" y="2199373"/>
              <a:chExt cx="3108960" cy="0"/>
            </a:xfrm>
          </p:grpSpPr>
          <p:cxnSp>
            <p:nvCxnSpPr>
              <p:cNvPr id="346" name="Straight Connector 345"/>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9" name="Group 90"/>
            <p:cNvGrpSpPr/>
            <p:nvPr/>
          </p:nvGrpSpPr>
          <p:grpSpPr>
            <a:xfrm>
              <a:off x="5648426" y="5521719"/>
              <a:ext cx="3108960" cy="0"/>
              <a:chOff x="6063916" y="2199373"/>
              <a:chExt cx="3108960" cy="0"/>
            </a:xfrm>
          </p:grpSpPr>
          <p:cxnSp>
            <p:nvCxnSpPr>
              <p:cNvPr id="341" name="Straight Connector 340"/>
              <p:cNvCxnSpPr/>
              <p:nvPr/>
            </p:nvCxnSpPr>
            <p:spPr>
              <a:xfrm>
                <a:off x="6063916" y="2199373"/>
                <a:ext cx="875899"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9007642" y="2199373"/>
                <a:ext cx="16523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039677" y="2199373"/>
                <a:ext cx="381802"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521341" y="2199373"/>
                <a:ext cx="50051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121717" y="2199373"/>
                <a:ext cx="786064" cy="0"/>
              </a:xfrm>
              <a:prstGeom prst="line">
                <a:avLst/>
              </a:prstGeom>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6" name="Title 25"/>
          <p:cNvSpPr>
            <a:spLocks noGrp="1"/>
          </p:cNvSpPr>
          <p:nvPr>
            <p:ph type="title"/>
          </p:nvPr>
        </p:nvSpPr>
        <p:spPr>
          <a:xfrm>
            <a:off x="531812" y="406400"/>
            <a:ext cx="11125200" cy="889000"/>
          </a:xfrm>
        </p:spPr>
        <p:txBody>
          <a:bodyPr anchor="ctr"/>
          <a:lstStyle/>
          <a:p>
            <a:r>
              <a:rPr lang="en-US"/>
              <a:t>Exadata Minimizes I/O - Dramatically Improves Performance</a:t>
            </a:r>
          </a:p>
        </p:txBody>
      </p:sp>
      <p:sp>
        <p:nvSpPr>
          <p:cNvPr id="210" name="Content Placeholder 209"/>
          <p:cNvSpPr>
            <a:spLocks noGrp="1"/>
          </p:cNvSpPr>
          <p:nvPr>
            <p:ph idx="1"/>
          </p:nvPr>
        </p:nvSpPr>
        <p:spPr>
          <a:xfrm>
            <a:off x="531151" y="3054484"/>
            <a:ext cx="11126522" cy="2889115"/>
          </a:xfrm>
        </p:spPr>
        <p:txBody>
          <a:bodyPr/>
          <a:lstStyle/>
          <a:p>
            <a:pPr marL="457200" indent="-457200">
              <a:buFont typeface="+mj-lt"/>
              <a:buAutoNum type="arabicPeriod"/>
            </a:pPr>
            <a:r>
              <a:rPr lang="en-US" sz="2400" b="1" dirty="0"/>
              <a:t>SQL offload to storage</a:t>
            </a:r>
          </a:p>
          <a:p>
            <a:pPr marL="457200" indent="-457200">
              <a:buFont typeface="+mj-lt"/>
              <a:buAutoNum type="arabicPeriod"/>
            </a:pPr>
            <a:r>
              <a:rPr lang="en-US" sz="2400" b="1" dirty="0"/>
              <a:t>Partition pruning</a:t>
            </a:r>
          </a:p>
          <a:p>
            <a:pPr marL="457200" indent="-457200">
              <a:buFont typeface="+mj-lt"/>
              <a:buAutoNum type="arabicPeriod"/>
            </a:pPr>
            <a:r>
              <a:rPr lang="en-US" sz="2400" b="1" dirty="0"/>
              <a:t>Storage Index </a:t>
            </a:r>
            <a:br>
              <a:rPr lang="en-US" sz="2400" b="1" dirty="0"/>
            </a:br>
            <a:r>
              <a:rPr lang="en-US" sz="2400" b="1" dirty="0"/>
              <a:t>data skipping</a:t>
            </a:r>
          </a:p>
          <a:p>
            <a:pPr marL="457200" indent="-457200">
              <a:buFont typeface="+mj-lt"/>
              <a:buAutoNum type="arabicPeriod"/>
            </a:pPr>
            <a:r>
              <a:rPr lang="en-US" sz="2400" b="1" dirty="0"/>
              <a:t>Smart Scan filtering</a:t>
            </a:r>
          </a:p>
        </p:txBody>
      </p:sp>
      <p:sp>
        <p:nvSpPr>
          <p:cNvPr id="320" name="Freeform 319"/>
          <p:cNvSpPr/>
          <p:nvPr/>
        </p:nvSpPr>
        <p:spPr>
          <a:xfrm>
            <a:off x="6504496" y="4369883"/>
            <a:ext cx="1288968" cy="1886551"/>
          </a:xfrm>
          <a:custGeom>
            <a:avLst/>
            <a:gdLst>
              <a:gd name="connsiteX0" fmla="*/ 0 w 1299410"/>
              <a:gd name="connsiteY0" fmla="*/ 1039528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1039528 h 1886551"/>
              <a:gd name="connsiteX0" fmla="*/ 0 w 1299410"/>
              <a:gd name="connsiteY0" fmla="*/ 644674 h 1886551"/>
              <a:gd name="connsiteX1" fmla="*/ 1299410 w 1299410"/>
              <a:gd name="connsiteY1" fmla="*/ 0 h 1886551"/>
              <a:gd name="connsiteX2" fmla="*/ 1299410 w 1299410"/>
              <a:gd name="connsiteY2" fmla="*/ 1886551 h 1886551"/>
              <a:gd name="connsiteX3" fmla="*/ 9625 w 1299410"/>
              <a:gd name="connsiteY3" fmla="*/ 1357162 h 1886551"/>
              <a:gd name="connsiteX4" fmla="*/ 0 w 1299410"/>
              <a:gd name="connsiteY4" fmla="*/ 644674 h 1886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410" h="1886551">
                <a:moveTo>
                  <a:pt x="0" y="644674"/>
                </a:moveTo>
                <a:lnTo>
                  <a:pt x="1299410" y="0"/>
                </a:lnTo>
                <a:lnTo>
                  <a:pt x="1299410" y="1886551"/>
                </a:lnTo>
                <a:lnTo>
                  <a:pt x="9625" y="1357162"/>
                </a:lnTo>
                <a:lnTo>
                  <a:pt x="0" y="644674"/>
                </a:lnTo>
                <a:close/>
              </a:path>
            </a:pathLst>
          </a:custGeom>
          <a:solidFill>
            <a:srgbClr val="000000">
              <a:alpha val="25098"/>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0" name="Rectangle 169"/>
          <p:cNvSpPr/>
          <p:nvPr/>
        </p:nvSpPr>
        <p:spPr>
          <a:xfrm>
            <a:off x="7782235" y="4368281"/>
            <a:ext cx="3262964" cy="1876926"/>
          </a:xfrm>
          <a:prstGeom prst="rect">
            <a:avLst/>
          </a:prstGeom>
          <a:solidFill>
            <a:schemeClr val="bg1"/>
          </a:solidFill>
          <a:ln w="285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0000"/>
              </a:solidFill>
            </a:endParaRPr>
          </a:p>
        </p:txBody>
      </p:sp>
      <p:grpSp>
        <p:nvGrpSpPr>
          <p:cNvPr id="22" name="Group 90"/>
          <p:cNvGrpSpPr/>
          <p:nvPr/>
        </p:nvGrpSpPr>
        <p:grpSpPr>
          <a:xfrm>
            <a:off x="7859237" y="5307571"/>
            <a:ext cx="3108960" cy="0"/>
            <a:chOff x="6063916" y="2199373"/>
            <a:chExt cx="3108960" cy="0"/>
          </a:xfrm>
          <a:solidFill>
            <a:schemeClr val="bg1"/>
          </a:solidFill>
        </p:grpSpPr>
        <p:cxnSp>
          <p:nvCxnSpPr>
            <p:cNvPr id="245" name="Straight Connector 244"/>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3" name="Group 90"/>
          <p:cNvGrpSpPr/>
          <p:nvPr/>
        </p:nvGrpSpPr>
        <p:grpSpPr>
          <a:xfrm>
            <a:off x="7859237" y="4926170"/>
            <a:ext cx="3108960" cy="0"/>
            <a:chOff x="6063916" y="2199373"/>
            <a:chExt cx="3108960" cy="0"/>
          </a:xfrm>
          <a:solidFill>
            <a:schemeClr val="bg1"/>
          </a:solidFill>
        </p:grpSpPr>
        <p:cxnSp>
          <p:nvCxnSpPr>
            <p:cNvPr id="251" name="Straight Connector 250"/>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8121717" y="2199373"/>
              <a:ext cx="786064" cy="0"/>
            </a:xfrm>
            <a:prstGeom prst="line">
              <a:avLst/>
            </a:prstGeom>
            <a:grpFill/>
            <a:ln w="203200">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grpSp>
        <p:nvGrpSpPr>
          <p:cNvPr id="24" name="Group 90"/>
          <p:cNvGrpSpPr/>
          <p:nvPr/>
        </p:nvGrpSpPr>
        <p:grpSpPr>
          <a:xfrm>
            <a:off x="7859237" y="5688972"/>
            <a:ext cx="3108960" cy="0"/>
            <a:chOff x="6063916" y="2199373"/>
            <a:chExt cx="3108960" cy="0"/>
          </a:xfrm>
          <a:solidFill>
            <a:schemeClr val="bg1"/>
          </a:solidFill>
        </p:grpSpPr>
        <p:cxnSp>
          <p:nvCxnSpPr>
            <p:cNvPr id="257" name="Straight Connector 256"/>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8121717" y="2199373"/>
              <a:ext cx="78606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25" name="Group 90"/>
          <p:cNvGrpSpPr/>
          <p:nvPr/>
        </p:nvGrpSpPr>
        <p:grpSpPr>
          <a:xfrm>
            <a:off x="7859237" y="6070374"/>
            <a:ext cx="3108960" cy="0"/>
            <a:chOff x="6063916" y="2199373"/>
            <a:chExt cx="3108960" cy="0"/>
          </a:xfrm>
          <a:solidFill>
            <a:schemeClr val="bg1"/>
          </a:solidFill>
        </p:grpSpPr>
        <p:cxnSp>
          <p:nvCxnSpPr>
            <p:cNvPr id="263" name="Straight Connector 262"/>
            <p:cNvCxnSpPr/>
            <p:nvPr/>
          </p:nvCxnSpPr>
          <p:spPr>
            <a:xfrm>
              <a:off x="6063916" y="2199373"/>
              <a:ext cx="875899"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9007642" y="2199373"/>
              <a:ext cx="16523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7039677" y="2199373"/>
              <a:ext cx="381802"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7521341" y="2199373"/>
              <a:ext cx="500514" cy="0"/>
            </a:xfrm>
            <a:prstGeom prst="line">
              <a:avLst/>
            </a:prstGeom>
            <a:grpFill/>
            <a:ln w="203200">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8121717" y="2199373"/>
              <a:ext cx="786064" cy="0"/>
            </a:xfrm>
            <a:prstGeom prst="line">
              <a:avLst/>
            </a:prstGeom>
            <a:grpFill/>
            <a:ln w="203200">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sp>
        <p:nvSpPr>
          <p:cNvPr id="321" name="TextBox 320"/>
          <p:cNvSpPr txBox="1"/>
          <p:nvPr/>
        </p:nvSpPr>
        <p:spPr>
          <a:xfrm>
            <a:off x="7835978" y="4812644"/>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22" name="TextBox 321"/>
          <p:cNvSpPr txBox="1"/>
          <p:nvPr/>
        </p:nvSpPr>
        <p:spPr>
          <a:xfrm>
            <a:off x="9884537" y="4807965"/>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1500.75</a:t>
            </a:r>
          </a:p>
        </p:txBody>
      </p:sp>
      <p:sp>
        <p:nvSpPr>
          <p:cNvPr id="329" name="TextBox 328"/>
          <p:cNvSpPr txBox="1"/>
          <p:nvPr/>
        </p:nvSpPr>
        <p:spPr>
          <a:xfrm>
            <a:off x="7835978" y="5966071"/>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22012016</a:t>
            </a:r>
          </a:p>
        </p:txBody>
      </p:sp>
      <p:sp>
        <p:nvSpPr>
          <p:cNvPr id="330" name="TextBox 329"/>
          <p:cNvSpPr txBox="1"/>
          <p:nvPr/>
        </p:nvSpPr>
        <p:spPr>
          <a:xfrm>
            <a:off x="9884537" y="5951767"/>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525.20</a:t>
            </a:r>
          </a:p>
        </p:txBody>
      </p:sp>
      <p:sp>
        <p:nvSpPr>
          <p:cNvPr id="182" name="TextBox 181"/>
          <p:cNvSpPr txBox="1"/>
          <p:nvPr/>
        </p:nvSpPr>
        <p:spPr>
          <a:xfrm>
            <a:off x="8862634" y="3160803"/>
            <a:ext cx="2462646" cy="513607"/>
          </a:xfrm>
          <a:prstGeom prst="rect">
            <a:avLst/>
          </a:prstGeom>
          <a:noFill/>
        </p:spPr>
        <p:txBody>
          <a:bodyPr wrap="square" lIns="0" tIns="0" rIns="0" bIns="0" rtlCol="0">
            <a:noAutofit/>
          </a:bodyPr>
          <a:lstStyle/>
          <a:p>
            <a:pPr algn="ctr">
              <a:lnSpc>
                <a:spcPct val="90000"/>
              </a:lnSpc>
            </a:pPr>
            <a:r>
              <a:rPr lang="en-US" b="1">
                <a:solidFill>
                  <a:srgbClr val="FF0000"/>
                </a:solidFill>
              </a:rPr>
              <a:t>Smart Scan </a:t>
            </a:r>
          </a:p>
          <a:p>
            <a:pPr algn="ctr">
              <a:lnSpc>
                <a:spcPct val="90000"/>
              </a:lnSpc>
            </a:pPr>
            <a:r>
              <a:rPr lang="en-US" b="1">
                <a:solidFill>
                  <a:srgbClr val="FF0000"/>
                </a:solidFill>
              </a:rPr>
              <a:t>Row / Column Filtering</a:t>
            </a:r>
          </a:p>
        </p:txBody>
      </p:sp>
      <p:cxnSp>
        <p:nvCxnSpPr>
          <p:cNvPr id="185" name="Straight Arrow Connector 184"/>
          <p:cNvCxnSpPr/>
          <p:nvPr/>
        </p:nvCxnSpPr>
        <p:spPr>
          <a:xfrm>
            <a:off x="5423244" y="2305455"/>
            <a:ext cx="0" cy="1072254"/>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189" name="TextBox 188"/>
          <p:cNvSpPr txBox="1"/>
          <p:nvPr/>
        </p:nvSpPr>
        <p:spPr>
          <a:xfrm>
            <a:off x="4727052" y="5915932"/>
            <a:ext cx="1766455" cy="290945"/>
          </a:xfrm>
          <a:prstGeom prst="rect">
            <a:avLst/>
          </a:prstGeom>
          <a:noFill/>
        </p:spPr>
        <p:txBody>
          <a:bodyPr wrap="square" lIns="0" tIns="0" rIns="0" bIns="0" rtlCol="0">
            <a:noAutofit/>
          </a:bodyPr>
          <a:lstStyle/>
          <a:p>
            <a:pPr algn="ctr">
              <a:lnSpc>
                <a:spcPct val="90000"/>
              </a:lnSpc>
            </a:pPr>
            <a:r>
              <a:rPr lang="en-US" b="1" dirty="0">
                <a:solidFill>
                  <a:schemeClr val="tx1">
                    <a:lumMod val="50000"/>
                  </a:schemeClr>
                </a:solidFill>
              </a:rPr>
              <a:t>10 Terabyte Table (100 billion rows)</a:t>
            </a:r>
          </a:p>
        </p:txBody>
      </p:sp>
      <p:sp>
        <p:nvSpPr>
          <p:cNvPr id="190" name="TextBox 189"/>
          <p:cNvSpPr txBox="1"/>
          <p:nvPr/>
        </p:nvSpPr>
        <p:spPr>
          <a:xfrm>
            <a:off x="4914088" y="3007534"/>
            <a:ext cx="374072" cy="332509"/>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95" name="TextBox 194"/>
          <p:cNvSpPr txBox="1"/>
          <p:nvPr/>
        </p:nvSpPr>
        <p:spPr>
          <a:xfrm>
            <a:off x="4112809" y="5163618"/>
            <a:ext cx="457200" cy="353291"/>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96" name="TextBox 195"/>
          <p:cNvSpPr txBox="1"/>
          <p:nvPr/>
        </p:nvSpPr>
        <p:spPr>
          <a:xfrm>
            <a:off x="4200469" y="4294099"/>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197" name="TextBox 196"/>
          <p:cNvSpPr txBox="1"/>
          <p:nvPr/>
        </p:nvSpPr>
        <p:spPr>
          <a:xfrm>
            <a:off x="9922506" y="2808496"/>
            <a:ext cx="332509" cy="346364"/>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cxnSp>
        <p:nvCxnSpPr>
          <p:cNvPr id="186" name="Straight Arrow Connector 185"/>
          <p:cNvCxnSpPr/>
          <p:nvPr/>
        </p:nvCxnSpPr>
        <p:spPr>
          <a:xfrm flipV="1">
            <a:off x="5741898" y="2167467"/>
            <a:ext cx="0" cy="1188799"/>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207" name="Oval 206"/>
          <p:cNvSpPr/>
          <p:nvPr/>
        </p:nvSpPr>
        <p:spPr>
          <a:xfrm>
            <a:off x="5960313" y="3040410"/>
            <a:ext cx="177841" cy="198907"/>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6" name="TextBox 205"/>
          <p:cNvSpPr txBox="1"/>
          <p:nvPr/>
        </p:nvSpPr>
        <p:spPr>
          <a:xfrm>
            <a:off x="6870832" y="3282696"/>
            <a:ext cx="1622624" cy="263829"/>
          </a:xfrm>
          <a:prstGeom prst="rect">
            <a:avLst/>
          </a:prstGeom>
          <a:noFill/>
        </p:spPr>
        <p:txBody>
          <a:bodyPr wrap="square" lIns="0" tIns="0" rIns="0" bIns="0" rtlCol="0">
            <a:noAutofit/>
          </a:bodyPr>
          <a:lstStyle/>
          <a:p>
            <a:pPr>
              <a:lnSpc>
                <a:spcPct val="70000"/>
              </a:lnSpc>
            </a:pPr>
            <a:r>
              <a:rPr lang="en-US" b="1" dirty="0">
                <a:solidFill>
                  <a:schemeClr val="tx1">
                    <a:lumMod val="50000"/>
                  </a:schemeClr>
                </a:solidFill>
              </a:rPr>
              <a:t>Return 100 Bytes</a:t>
            </a:r>
          </a:p>
        </p:txBody>
      </p:sp>
      <p:pic>
        <p:nvPicPr>
          <p:cNvPr id="200" name="Picture 199" descr="x5-2-high-capacity-storag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47181" y="3421571"/>
            <a:ext cx="1812999" cy="339937"/>
          </a:xfrm>
          <a:prstGeom prst="rect">
            <a:avLst/>
          </a:prstGeom>
        </p:spPr>
      </p:pic>
      <p:pic>
        <p:nvPicPr>
          <p:cNvPr id="201" name="Picture 200" descr="x5-2-compute-server.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39016" y="2514599"/>
            <a:ext cx="1829328" cy="228666"/>
          </a:xfrm>
          <a:prstGeom prst="rect">
            <a:avLst/>
          </a:prstGeom>
        </p:spPr>
      </p:pic>
      <p:cxnSp>
        <p:nvCxnSpPr>
          <p:cNvPr id="204" name="Straight Arrow Connector 203"/>
          <p:cNvCxnSpPr/>
          <p:nvPr/>
        </p:nvCxnSpPr>
        <p:spPr>
          <a:xfrm flipH="1">
            <a:off x="6508750" y="3532874"/>
            <a:ext cx="2279639" cy="0"/>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grpSp>
        <p:nvGrpSpPr>
          <p:cNvPr id="223" name="Group 90"/>
          <p:cNvGrpSpPr/>
          <p:nvPr/>
        </p:nvGrpSpPr>
        <p:grpSpPr>
          <a:xfrm>
            <a:off x="7859237" y="4544769"/>
            <a:ext cx="3108960" cy="0"/>
            <a:chOff x="6063916" y="2199373"/>
            <a:chExt cx="3108960" cy="0"/>
          </a:xfrm>
          <a:solidFill>
            <a:schemeClr val="bg1"/>
          </a:solidFill>
        </p:grpSpPr>
        <p:cxnSp>
          <p:nvCxnSpPr>
            <p:cNvPr id="224" name="Straight Connector 223"/>
            <p:cNvCxnSpPr/>
            <p:nvPr/>
          </p:nvCxnSpPr>
          <p:spPr>
            <a:xfrm>
              <a:off x="6063916" y="2199373"/>
              <a:ext cx="875899"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9007642" y="2199373"/>
              <a:ext cx="16523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7039677" y="2199373"/>
              <a:ext cx="381802"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7521341" y="2199373"/>
              <a:ext cx="50051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8121717" y="2199373"/>
              <a:ext cx="786064" cy="0"/>
            </a:xfrm>
            <a:prstGeom prst="line">
              <a:avLst/>
            </a:prstGeom>
            <a:grpFill/>
            <a:ln w="203200">
              <a:solidFill>
                <a:srgbClr val="0070C0"/>
              </a:solidFill>
              <a:miter lim="800000"/>
            </a:ln>
          </p:spPr>
          <p:style>
            <a:lnRef idx="1">
              <a:schemeClr val="accent1"/>
            </a:lnRef>
            <a:fillRef idx="0">
              <a:schemeClr val="accent1"/>
            </a:fillRef>
            <a:effectRef idx="0">
              <a:schemeClr val="accent1"/>
            </a:effectRef>
            <a:fontRef idx="minor">
              <a:schemeClr val="tx1"/>
            </a:fontRef>
          </p:style>
        </p:cxnSp>
      </p:grpSp>
      <p:sp>
        <p:nvSpPr>
          <p:cNvPr id="229" name="TextBox 228"/>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230" name="TextBox 229"/>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grpSp>
        <p:nvGrpSpPr>
          <p:cNvPr id="199" name="Group 198"/>
          <p:cNvGrpSpPr/>
          <p:nvPr/>
        </p:nvGrpSpPr>
        <p:grpSpPr>
          <a:xfrm>
            <a:off x="4529625" y="3928427"/>
            <a:ext cx="2171700" cy="1943100"/>
            <a:chOff x="4529625" y="3928427"/>
            <a:chExt cx="2171700" cy="1943100"/>
          </a:xfrm>
        </p:grpSpPr>
        <p:sp>
          <p:nvSpPr>
            <p:cNvPr id="188" name="Rectangle 187"/>
            <p:cNvSpPr/>
            <p:nvPr/>
          </p:nvSpPr>
          <p:spPr>
            <a:xfrm>
              <a:off x="4529625" y="3928427"/>
              <a:ext cx="2171700" cy="1943100"/>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0" name="TextBox 69"/>
            <p:cNvSpPr txBox="1"/>
            <p:nvPr/>
          </p:nvSpPr>
          <p:spPr>
            <a:xfrm>
              <a:off x="5066452" y="4023352"/>
              <a:ext cx="1087655" cy="221599"/>
            </a:xfrm>
            <a:prstGeom prst="rect">
              <a:avLst/>
            </a:prstGeom>
            <a:noFill/>
          </p:spPr>
          <p:txBody>
            <a:bodyPr wrap="square" lIns="0" tIns="0" rIns="0" bIns="0" rtlCol="0">
              <a:spAutoFit/>
            </a:bodyPr>
            <a:lstStyle/>
            <a:p>
              <a:pPr algn="ctr">
                <a:lnSpc>
                  <a:spcPct val="90000"/>
                </a:lnSpc>
              </a:pPr>
              <a:r>
                <a:rPr lang="en-US" sz="1600" b="1"/>
                <a:t>Partition 1</a:t>
              </a:r>
            </a:p>
          </p:txBody>
        </p:sp>
        <p:sp>
          <p:nvSpPr>
            <p:cNvPr id="71" name="TextBox 70"/>
            <p:cNvSpPr txBox="1"/>
            <p:nvPr/>
          </p:nvSpPr>
          <p:spPr>
            <a:xfrm>
              <a:off x="5085306" y="4773296"/>
              <a:ext cx="1087655" cy="221599"/>
            </a:xfrm>
            <a:prstGeom prst="rect">
              <a:avLst/>
            </a:prstGeom>
            <a:noFill/>
          </p:spPr>
          <p:txBody>
            <a:bodyPr wrap="square" lIns="0" tIns="0" rIns="0" bIns="0" rtlCol="0">
              <a:spAutoFit/>
            </a:bodyPr>
            <a:lstStyle/>
            <a:p>
              <a:pPr algn="ctr">
                <a:lnSpc>
                  <a:spcPct val="90000"/>
                </a:lnSpc>
              </a:pPr>
              <a:r>
                <a:rPr lang="en-US" sz="1600" b="1"/>
                <a:t>Partition N</a:t>
              </a:r>
            </a:p>
          </p:txBody>
        </p:sp>
        <p:grpSp>
          <p:nvGrpSpPr>
            <p:cNvPr id="216" name="Group 315"/>
            <p:cNvGrpSpPr/>
            <p:nvPr/>
          </p:nvGrpSpPr>
          <p:grpSpPr>
            <a:xfrm>
              <a:off x="4676249" y="4239933"/>
              <a:ext cx="1831658" cy="338789"/>
              <a:chOff x="2370789" y="4511039"/>
              <a:chExt cx="1831658" cy="338789"/>
            </a:xfrm>
          </p:grpSpPr>
          <p:pic>
            <p:nvPicPr>
              <p:cNvPr id="21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218"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219"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sp>
          <p:nvSpPr>
            <p:cNvPr id="220" name="Rectangle 219"/>
            <p:cNvSpPr/>
            <p:nvPr/>
          </p:nvSpPr>
          <p:spPr>
            <a:xfrm>
              <a:off x="4624346" y="4215871"/>
              <a:ext cx="1925053" cy="393033"/>
            </a:xfrm>
            <a:prstGeom prst="rect">
              <a:avLst/>
            </a:prstGeom>
            <a:solidFill>
              <a:srgbClr val="0070C0">
                <a:alpha val="72157"/>
              </a:srgb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1" name="Rectangle 230"/>
            <p:cNvSpPr/>
            <p:nvPr/>
          </p:nvSpPr>
          <p:spPr>
            <a:xfrm>
              <a:off x="4624347" y="4973833"/>
              <a:ext cx="1925053" cy="819752"/>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32"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669832" y="5013936"/>
              <a:ext cx="581979" cy="338789"/>
            </a:xfrm>
            <a:prstGeom prst="rect">
              <a:avLst/>
            </a:prstGeom>
            <a:noFill/>
            <a:ln w="9525">
              <a:noFill/>
              <a:miter lim="800000"/>
              <a:headEnd/>
              <a:tailEnd/>
            </a:ln>
          </p:spPr>
        </p:pic>
        <p:pic>
          <p:nvPicPr>
            <p:cNvPr id="233"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94671" y="5013936"/>
              <a:ext cx="581979" cy="338789"/>
            </a:xfrm>
            <a:prstGeom prst="rect">
              <a:avLst/>
            </a:prstGeom>
            <a:noFill/>
            <a:ln w="9525">
              <a:noFill/>
              <a:miter lim="800000"/>
              <a:headEnd/>
              <a:tailEnd/>
            </a:ln>
          </p:spPr>
        </p:pic>
        <p:pic>
          <p:nvPicPr>
            <p:cNvPr id="234"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919511" y="5013936"/>
              <a:ext cx="581979" cy="338789"/>
            </a:xfrm>
            <a:prstGeom prst="rect">
              <a:avLst/>
            </a:prstGeom>
            <a:noFill/>
            <a:ln w="9525">
              <a:noFill/>
              <a:miter lim="800000"/>
              <a:headEnd/>
              <a:tailEnd/>
            </a:ln>
          </p:spPr>
        </p:pic>
        <p:grpSp>
          <p:nvGrpSpPr>
            <p:cNvPr id="235" name="Group 311"/>
            <p:cNvGrpSpPr/>
            <p:nvPr/>
          </p:nvGrpSpPr>
          <p:grpSpPr>
            <a:xfrm>
              <a:off x="4668228" y="5406968"/>
              <a:ext cx="1831658" cy="338789"/>
              <a:chOff x="2370789" y="4511039"/>
              <a:chExt cx="1831658" cy="338789"/>
            </a:xfrm>
          </p:grpSpPr>
          <p:pic>
            <p:nvPicPr>
              <p:cNvPr id="236"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70789" y="4511039"/>
                <a:ext cx="581979" cy="338789"/>
              </a:xfrm>
              <a:prstGeom prst="rect">
                <a:avLst/>
              </a:prstGeom>
              <a:noFill/>
              <a:ln w="9525">
                <a:noFill/>
                <a:miter lim="800000"/>
                <a:headEnd/>
                <a:tailEnd/>
              </a:ln>
            </p:spPr>
          </p:pic>
          <p:pic>
            <p:nvPicPr>
              <p:cNvPr id="237"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995628" y="4511039"/>
                <a:ext cx="581979" cy="338789"/>
              </a:xfrm>
              <a:prstGeom prst="rect">
                <a:avLst/>
              </a:prstGeom>
              <a:noFill/>
              <a:ln w="9525">
                <a:noFill/>
                <a:miter lim="800000"/>
                <a:headEnd/>
                <a:tailEnd/>
              </a:ln>
            </p:spPr>
          </p:pic>
          <p:pic>
            <p:nvPicPr>
              <p:cNvPr id="238"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620468" y="4511039"/>
                <a:ext cx="581979" cy="338789"/>
              </a:xfrm>
              <a:prstGeom prst="rect">
                <a:avLst/>
              </a:prstGeom>
              <a:noFill/>
              <a:ln w="9525">
                <a:noFill/>
                <a:miter lim="800000"/>
                <a:headEnd/>
                <a:tailEnd/>
              </a:ln>
            </p:spPr>
          </p:pic>
        </p:grpSp>
        <p:sp>
          <p:nvSpPr>
            <p:cNvPr id="244" name="Rectangle 243"/>
            <p:cNvSpPr/>
            <p:nvPr/>
          </p:nvSpPr>
          <p:spPr>
            <a:xfrm>
              <a:off x="4667534" y="5022376"/>
              <a:ext cx="586854" cy="723331"/>
            </a:xfrm>
            <a:prstGeom prst="rect">
              <a:avLst/>
            </a:prstGeom>
            <a:solidFill>
              <a:srgbClr val="0070C0">
                <a:alpha val="72157"/>
              </a:srgb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0" name="Rectangle 249"/>
            <p:cNvSpPr/>
            <p:nvPr/>
          </p:nvSpPr>
          <p:spPr>
            <a:xfrm>
              <a:off x="5295900" y="5016500"/>
              <a:ext cx="1206500" cy="74295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256" name="Straight Connector 255"/>
            <p:cNvCxnSpPr/>
            <p:nvPr/>
          </p:nvCxnSpPr>
          <p:spPr>
            <a:xfrm flipV="1">
              <a:off x="5672471" y="5116919"/>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5673357" y="5317166"/>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5670699" y="5577664"/>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flipV="1">
              <a:off x="5670699" y="5646775"/>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6298020" y="5184258"/>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V="1">
              <a:off x="6295361" y="5713228"/>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6295361" y="5644116"/>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6295361" y="5511210"/>
              <a:ext cx="146197" cy="1"/>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grpSp>
      <p:pic>
        <p:nvPicPr>
          <p:cNvPr id="276" name="Picture 275" descr="downloa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52317" y="1508291"/>
            <a:ext cx="965462" cy="965462"/>
          </a:xfrm>
          <a:prstGeom prst="rect">
            <a:avLst/>
          </a:prstGeom>
        </p:spPr>
      </p:pic>
      <p:sp>
        <p:nvSpPr>
          <p:cNvPr id="192" name="Oval 191"/>
          <p:cNvSpPr/>
          <p:nvPr/>
        </p:nvSpPr>
        <p:spPr>
          <a:xfrm>
            <a:off x="507492" y="3072384"/>
            <a:ext cx="260604" cy="24231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5" name="Oval 284"/>
          <p:cNvSpPr/>
          <p:nvPr/>
        </p:nvSpPr>
        <p:spPr>
          <a:xfrm>
            <a:off x="527901" y="3582186"/>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6" name="Oval 285"/>
          <p:cNvSpPr/>
          <p:nvPr/>
        </p:nvSpPr>
        <p:spPr>
          <a:xfrm>
            <a:off x="520046" y="4064524"/>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7" name="Oval 286"/>
          <p:cNvSpPr/>
          <p:nvPr/>
        </p:nvSpPr>
        <p:spPr>
          <a:xfrm>
            <a:off x="531043" y="4876895"/>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81" name="TextBox 280"/>
          <p:cNvSpPr txBox="1"/>
          <p:nvPr/>
        </p:nvSpPr>
        <p:spPr>
          <a:xfrm>
            <a:off x="460638" y="3103377"/>
            <a:ext cx="359495" cy="252568"/>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a:rPr>
              <a:t></a:t>
            </a:r>
            <a:endParaRPr lang="en-US" sz="3200" dirty="0">
              <a:solidFill>
                <a:schemeClr val="accent1"/>
              </a:solidFill>
            </a:endParaRPr>
          </a:p>
        </p:txBody>
      </p:sp>
      <p:sp>
        <p:nvSpPr>
          <p:cNvPr id="282" name="TextBox 281"/>
          <p:cNvSpPr txBox="1"/>
          <p:nvPr/>
        </p:nvSpPr>
        <p:spPr>
          <a:xfrm>
            <a:off x="482276" y="4073307"/>
            <a:ext cx="316218" cy="2755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283" name="TextBox 282"/>
          <p:cNvSpPr txBox="1"/>
          <p:nvPr/>
        </p:nvSpPr>
        <p:spPr>
          <a:xfrm>
            <a:off x="489717" y="3589935"/>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284" name="TextBox 283"/>
          <p:cNvSpPr txBox="1"/>
          <p:nvPr/>
        </p:nvSpPr>
        <p:spPr>
          <a:xfrm>
            <a:off x="489882" y="4884631"/>
            <a:ext cx="301006" cy="243599"/>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203" name="Rectangle 202"/>
          <p:cNvSpPr/>
          <p:nvPr/>
        </p:nvSpPr>
        <p:spPr>
          <a:xfrm>
            <a:off x="5295900" y="5016500"/>
            <a:ext cx="1206500" cy="739171"/>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205" name="Group 204"/>
          <p:cNvGrpSpPr/>
          <p:nvPr/>
        </p:nvGrpSpPr>
        <p:grpSpPr>
          <a:xfrm>
            <a:off x="7832735" y="4423538"/>
            <a:ext cx="3135462" cy="240632"/>
            <a:chOff x="7832735" y="4423538"/>
            <a:chExt cx="3135462" cy="240632"/>
          </a:xfrm>
        </p:grpSpPr>
        <p:cxnSp>
          <p:nvCxnSpPr>
            <p:cNvPr id="208" name="Straight Connector 207"/>
            <p:cNvCxnSpPr/>
            <p:nvPr/>
          </p:nvCxnSpPr>
          <p:spPr>
            <a:xfrm>
              <a:off x="7859237" y="4544769"/>
              <a:ext cx="875899"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0802963" y="4544769"/>
              <a:ext cx="16523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34998" y="4544769"/>
              <a:ext cx="381802"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9316662" y="4544769"/>
              <a:ext cx="50051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917038" y="4544769"/>
              <a:ext cx="786064" cy="0"/>
            </a:xfrm>
            <a:prstGeom prst="line">
              <a:avLst/>
            </a:prstGeom>
            <a:solidFill>
              <a:schemeClr val="bg1"/>
            </a:solidFill>
            <a:ln w="203200">
              <a:solidFill>
                <a:srgbClr val="000000"/>
              </a:solidFill>
              <a:miter lim="800000"/>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7832735"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Salesdate</a:t>
              </a:r>
            </a:p>
          </p:txBody>
        </p:sp>
        <p:sp>
          <p:nvSpPr>
            <p:cNvPr id="215" name="TextBox 214"/>
            <p:cNvSpPr txBox="1"/>
            <p:nvPr/>
          </p:nvSpPr>
          <p:spPr>
            <a:xfrm>
              <a:off x="9852846" y="4423538"/>
              <a:ext cx="943276" cy="240632"/>
            </a:xfrm>
            <a:prstGeom prst="rect">
              <a:avLst/>
            </a:prstGeom>
            <a:noFill/>
          </p:spPr>
          <p:txBody>
            <a:bodyPr wrap="square" lIns="0" tIns="0" rIns="0" bIns="0" rtlCol="0" anchor="ctr">
              <a:noAutofit/>
            </a:bodyPr>
            <a:lstStyle/>
            <a:p>
              <a:pPr algn="ctr">
                <a:lnSpc>
                  <a:spcPct val="90000"/>
                </a:lnSpc>
              </a:pPr>
              <a:r>
                <a:rPr lang="en-US" sz="1400" b="1">
                  <a:solidFill>
                    <a:schemeClr val="bg1"/>
                  </a:solidFill>
                </a:rPr>
                <a:t>Amount</a:t>
              </a:r>
            </a:p>
          </p:txBody>
        </p:sp>
      </p:grpSp>
    </p:spTree>
    <p:extLst>
      <p:ext uri="{BB962C8B-B14F-4D97-AF65-F5344CB8AC3E}">
        <p14:creationId xmlns:p14="http://schemas.microsoft.com/office/powerpoint/2010/main" val="4548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wipe(down)">
                                      <p:cBhvr>
                                        <p:cTn id="7" dur="2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chor="ctr"/>
          <a:lstStyle/>
          <a:p>
            <a:r>
              <a:rPr lang="en-US"/>
              <a:t>Benefits Multiply with Parallel Architecture</a:t>
            </a:r>
          </a:p>
        </p:txBody>
      </p:sp>
      <p:cxnSp>
        <p:nvCxnSpPr>
          <p:cNvPr id="290" name="Straight Arrow Connector 289"/>
          <p:cNvCxnSpPr/>
          <p:nvPr/>
        </p:nvCxnSpPr>
        <p:spPr>
          <a:xfrm>
            <a:off x="5606481" y="3241487"/>
            <a:ext cx="501686" cy="1817"/>
          </a:xfrm>
          <a:prstGeom prst="straightConnector1">
            <a:avLst/>
          </a:prstGeom>
          <a:ln w="5715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p:nvPr/>
        </p:nvCxnSpPr>
        <p:spPr>
          <a:xfrm flipH="1">
            <a:off x="5567510" y="3377882"/>
            <a:ext cx="501686" cy="1817"/>
          </a:xfrm>
          <a:prstGeom prst="straightConnector1">
            <a:avLst/>
          </a:prstGeom>
          <a:ln w="5715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pic>
        <p:nvPicPr>
          <p:cNvPr id="81" name="Picture 80" descr="x5-2-high-capacity-storag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106" y="4217473"/>
            <a:ext cx="2911536" cy="545913"/>
          </a:xfrm>
          <a:prstGeom prst="rect">
            <a:avLst/>
          </a:prstGeom>
        </p:spPr>
      </p:pic>
      <p:pic>
        <p:nvPicPr>
          <p:cNvPr id="83" name="Picture 82" descr="x5-2-high-capacity-storag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7801" y="4217473"/>
            <a:ext cx="2911536" cy="545913"/>
          </a:xfrm>
          <a:prstGeom prst="rect">
            <a:avLst/>
          </a:prstGeom>
        </p:spPr>
      </p:pic>
      <p:pic>
        <p:nvPicPr>
          <p:cNvPr id="84" name="Picture 83" descr="x5-2-comput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8793" y="3102479"/>
            <a:ext cx="2937759" cy="367220"/>
          </a:xfrm>
          <a:prstGeom prst="rect">
            <a:avLst/>
          </a:prstGeom>
        </p:spPr>
      </p:pic>
      <p:pic>
        <p:nvPicPr>
          <p:cNvPr id="85" name="Picture 84" descr="x5-2-high-capacity-storag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20496" y="4217473"/>
            <a:ext cx="2911536" cy="545913"/>
          </a:xfrm>
          <a:prstGeom prst="rect">
            <a:avLst/>
          </a:prstGeom>
        </p:spPr>
      </p:pic>
      <p:pic>
        <p:nvPicPr>
          <p:cNvPr id="86" name="Picture 85" descr="x5-2-comput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1487" y="3102479"/>
            <a:ext cx="2937759" cy="367220"/>
          </a:xfrm>
          <a:prstGeom prst="rect">
            <a:avLst/>
          </a:prstGeom>
        </p:spPr>
      </p:pic>
      <p:cxnSp>
        <p:nvCxnSpPr>
          <p:cNvPr id="43" name="Straight Arrow Connector 42"/>
          <p:cNvCxnSpPr>
            <a:stCxn id="84" idx="2"/>
            <a:endCxn id="81" idx="0"/>
          </p:cNvCxnSpPr>
          <p:nvPr/>
        </p:nvCxnSpPr>
        <p:spPr>
          <a:xfrm flipH="1">
            <a:off x="2170875" y="3469698"/>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892634" y="3466035"/>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991460" y="3466035"/>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05893" y="3455046"/>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85" idx="0"/>
          </p:cNvCxnSpPr>
          <p:nvPr/>
        </p:nvCxnSpPr>
        <p:spPr>
          <a:xfrm>
            <a:off x="3976807" y="3451383"/>
            <a:ext cx="5599457" cy="766091"/>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2159885" y="3458709"/>
            <a:ext cx="5599457" cy="766091"/>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4" idx="2"/>
          </p:cNvCxnSpPr>
          <p:nvPr/>
        </p:nvCxnSpPr>
        <p:spPr>
          <a:xfrm flipH="1">
            <a:off x="3997672" y="2687284"/>
            <a:ext cx="15851" cy="782414"/>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grpSp>
        <p:nvGrpSpPr>
          <p:cNvPr id="4" name="Group 35"/>
          <p:cNvGrpSpPr/>
          <p:nvPr/>
        </p:nvGrpSpPr>
        <p:grpSpPr>
          <a:xfrm>
            <a:off x="2646333" y="1489895"/>
            <a:ext cx="3001108" cy="1380059"/>
            <a:chOff x="4477669" y="1245134"/>
            <a:chExt cx="2497135" cy="1148307"/>
          </a:xfrm>
        </p:grpSpPr>
        <p:pic>
          <p:nvPicPr>
            <p:cNvPr id="34" name="Picture 33" descr="Cloud graphic arts available for use in Cloud Campaign layouts"/>
            <p:cNvPicPr>
              <a:picLocks noChangeAspect="1"/>
            </p:cNvPicPr>
            <p:nvPr/>
          </p:nvPicPr>
          <p:blipFill>
            <a:blip r:embed="rId5" cstate="email">
              <a:lum bright="10000"/>
              <a:extLst>
                <a:ext uri="{28A0092B-C50C-407E-A947-70E740481C1C}">
                  <a14:useLocalDpi xmlns:a14="http://schemas.microsoft.com/office/drawing/2010/main"/>
                </a:ext>
              </a:extLst>
            </a:blip>
            <a:stretch>
              <a:fillRect/>
            </a:stretch>
          </p:blipFill>
          <p:spPr>
            <a:xfrm>
              <a:off x="4477669" y="1245134"/>
              <a:ext cx="2497135" cy="1148307"/>
            </a:xfrm>
            <a:prstGeom prst="rect">
              <a:avLst/>
            </a:prstGeom>
          </p:spPr>
        </p:pic>
        <p:sp>
          <p:nvSpPr>
            <p:cNvPr id="35" name="Text Box 13"/>
            <p:cNvSpPr txBox="1">
              <a:spLocks noChangeArrowheads="1"/>
            </p:cNvSpPr>
            <p:nvPr/>
          </p:nvSpPr>
          <p:spPr bwMode="auto">
            <a:xfrm>
              <a:off x="4610614" y="1513065"/>
              <a:ext cx="2071991" cy="852786"/>
            </a:xfrm>
            <a:prstGeom prst="rect">
              <a:avLst/>
            </a:prstGeom>
            <a:noFill/>
            <a:ln w="19050">
              <a:noFill/>
              <a:prstDash val="sysDot"/>
              <a:miter lim="800000"/>
              <a:headEnd/>
              <a:tailEnd/>
            </a:ln>
          </p:spPr>
          <p:txBody>
            <a:bodyPr wrap="square" lIns="91440" tIns="137160" rIns="91440" bIns="137160">
              <a:spAutoFit/>
            </a:bodyPr>
            <a:lstStyle/>
            <a:p>
              <a:pPr algn="ctr">
                <a:lnSpc>
                  <a:spcPct val="90000"/>
                </a:lnSpc>
                <a:spcBef>
                  <a:spcPct val="50000"/>
                </a:spcBef>
                <a:buClr>
                  <a:schemeClr val="accent1"/>
                </a:buClr>
              </a:pPr>
              <a:r>
                <a:rPr lang="en-US" b="1" dirty="0">
                  <a:solidFill>
                    <a:schemeClr val="tx1">
                      <a:lumMod val="50000"/>
                    </a:schemeClr>
                  </a:solidFill>
                </a:rPr>
                <a:t>SELECT SUM(amount)</a:t>
              </a:r>
              <a:br>
                <a:rPr lang="en-US" b="1" dirty="0">
                  <a:solidFill>
                    <a:schemeClr val="tx1">
                      <a:lumMod val="50000"/>
                    </a:schemeClr>
                  </a:solidFill>
                </a:rPr>
              </a:br>
              <a:r>
                <a:rPr lang="en-US" b="1" dirty="0">
                  <a:solidFill>
                    <a:schemeClr val="tx1">
                      <a:lumMod val="50000"/>
                    </a:schemeClr>
                  </a:solidFill>
                </a:rPr>
                <a:t>WHERE salesdate=</a:t>
              </a:r>
              <a:br>
                <a:rPr lang="en-US" b="1" dirty="0">
                  <a:solidFill>
                    <a:schemeClr val="tx1">
                      <a:lumMod val="50000"/>
                    </a:schemeClr>
                  </a:solidFill>
                </a:rPr>
              </a:br>
              <a:r>
                <a:rPr lang="en-US" b="1" dirty="0">
                  <a:solidFill>
                    <a:schemeClr val="tx1">
                      <a:lumMod val="50000"/>
                    </a:schemeClr>
                  </a:solidFill>
                </a:rPr>
                <a:t>‘22-Jan-2016’…</a:t>
              </a:r>
            </a:p>
          </p:txBody>
        </p:sp>
      </p:grpSp>
      <p:grpSp>
        <p:nvGrpSpPr>
          <p:cNvPr id="162" name="Group 161"/>
          <p:cNvGrpSpPr/>
          <p:nvPr/>
        </p:nvGrpSpPr>
        <p:grpSpPr>
          <a:xfrm>
            <a:off x="1435412" y="4986670"/>
            <a:ext cx="8569841" cy="404037"/>
            <a:chOff x="1052624" y="4986670"/>
            <a:chExt cx="8569841" cy="404037"/>
          </a:xfrm>
        </p:grpSpPr>
        <p:sp>
          <p:nvSpPr>
            <p:cNvPr id="160" name="TextBox 159"/>
            <p:cNvSpPr txBox="1"/>
            <p:nvPr/>
          </p:nvSpPr>
          <p:spPr>
            <a:xfrm>
              <a:off x="1052624" y="4986670"/>
              <a:ext cx="7145078" cy="404037"/>
            </a:xfrm>
            <a:prstGeom prst="rect">
              <a:avLst/>
            </a:prstGeom>
            <a:noFill/>
          </p:spPr>
          <p:txBody>
            <a:bodyPr wrap="square" lIns="0" tIns="0" rIns="0" bIns="0" rtlCol="0" anchor="ctr">
              <a:noAutofit/>
            </a:bodyPr>
            <a:lstStyle/>
            <a:p>
              <a:pPr>
                <a:lnSpc>
                  <a:spcPct val="90000"/>
                </a:lnSpc>
              </a:pPr>
              <a:r>
                <a:rPr lang="en-US" sz="2800" b="1" i="1" dirty="0" err="1"/>
                <a:t>Exadata</a:t>
              </a:r>
              <a:r>
                <a:rPr lang="en-US" sz="2800" b="1" i="1" dirty="0"/>
                <a:t> Scale-Out Storage</a:t>
              </a:r>
            </a:p>
          </p:txBody>
        </p:sp>
        <p:sp>
          <p:nvSpPr>
            <p:cNvPr id="161" name="Right Arrow 160"/>
            <p:cNvSpPr/>
            <p:nvPr/>
          </p:nvSpPr>
          <p:spPr>
            <a:xfrm>
              <a:off x="5124893" y="5007934"/>
              <a:ext cx="4497572" cy="372140"/>
            </a:xfrm>
            <a:prstGeom prst="rightArrow">
              <a:avLst>
                <a:gd name="adj1" fmla="val 50000"/>
                <a:gd name="adj2" fmla="val 101429"/>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Tree>
    <p:extLst>
      <p:ext uri="{BB962C8B-B14F-4D97-AF65-F5344CB8AC3E}">
        <p14:creationId xmlns:p14="http://schemas.microsoft.com/office/powerpoint/2010/main" val="4249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22" presetClass="entr" presetSubtype="2" repeatCount="indefinite" fill="hold" nodeType="afterEffect">
                                  <p:stCondLst>
                                    <p:cond delay="0"/>
                                  </p:stCondLst>
                                  <p:endCondLst>
                                    <p:cond evt="onNext" delay="0">
                                      <p:tgtEl>
                                        <p:sldTgt/>
                                      </p:tgtEl>
                                    </p:cond>
                                  </p:endCondLst>
                                  <p:childTnLst>
                                    <p:set>
                                      <p:cBhvr>
                                        <p:cTn id="10" dur="1" fill="hold">
                                          <p:stCondLst>
                                            <p:cond delay="0"/>
                                          </p:stCondLst>
                                        </p:cTn>
                                        <p:tgtEl>
                                          <p:spTgt spid="291"/>
                                        </p:tgtEl>
                                        <p:attrNameLst>
                                          <p:attrName>style.visibility</p:attrName>
                                        </p:attrNameLst>
                                      </p:cBhvr>
                                      <p:to>
                                        <p:strVal val="visible"/>
                                      </p:to>
                                    </p:set>
                                    <p:animEffect transition="in" filter="wipe(right)">
                                      <p:cBhvr>
                                        <p:cTn id="11" dur="500"/>
                                        <p:tgtEl>
                                          <p:spTgt spid="291"/>
                                        </p:tgtEl>
                                      </p:cBhvr>
                                    </p:animEffect>
                                  </p:childTnLst>
                                </p:cTn>
                              </p:par>
                            </p:childTnLst>
                          </p:cTn>
                        </p:par>
                        <p:par>
                          <p:cTn id="12" fill="hold">
                            <p:stCondLst>
                              <p:cond delay="1000"/>
                            </p:stCondLst>
                            <p:childTnLst>
                              <p:par>
                                <p:cTn id="13" presetID="22" presetClass="entr" presetSubtype="1" repeatCount="indefinite" fill="hold" nodeType="afterEffect">
                                  <p:stCondLst>
                                    <p:cond delay="0"/>
                                  </p:stCondLst>
                                  <p:endCondLst>
                                    <p:cond evt="onNext" delay="0">
                                      <p:tgtEl>
                                        <p:sldTgt/>
                                      </p:tgtEl>
                                    </p:cond>
                                  </p:end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childTnLst>
                          </p:cTn>
                        </p:par>
                        <p:par>
                          <p:cTn id="16" fill="hold">
                            <p:stCondLst>
                              <p:cond delay="1500"/>
                            </p:stCondLst>
                            <p:childTnLst>
                              <p:par>
                                <p:cTn id="17" presetID="22" presetClass="entr" presetSubtype="1" repeatCount="indefinite" fill="hold" nodeType="afterEffect">
                                  <p:stCondLst>
                                    <p:cond delay="0"/>
                                  </p:stCondLst>
                                  <p:endCondLst>
                                    <p:cond evt="onNext" delay="0">
                                      <p:tgtEl>
                                        <p:sldTgt/>
                                      </p:tgtEl>
                                    </p:cond>
                                  </p:endCondLst>
                                  <p:childTnLst>
                                    <p:set>
                                      <p:cBhvr>
                                        <p:cTn id="18" dur="1" fill="hold">
                                          <p:stCondLst>
                                            <p:cond delay="0"/>
                                          </p:stCondLst>
                                        </p:cTn>
                                        <p:tgtEl>
                                          <p:spTgt spid="45"/>
                                        </p:tgtEl>
                                        <p:attrNameLst>
                                          <p:attrName>style.visibility</p:attrName>
                                        </p:attrNameLst>
                                      </p:cBhvr>
                                      <p:to>
                                        <p:strVal val="visible"/>
                                      </p:to>
                                    </p:set>
                                    <p:animEffect transition="in" filter="wipe(up)">
                                      <p:cBhvr>
                                        <p:cTn id="19" dur="500"/>
                                        <p:tgtEl>
                                          <p:spTgt spid="45"/>
                                        </p:tgtEl>
                                      </p:cBhvr>
                                    </p:animEffect>
                                  </p:childTnLst>
                                </p:cTn>
                              </p:par>
                            </p:childTnLst>
                          </p:cTn>
                        </p:par>
                        <p:par>
                          <p:cTn id="20" fill="hold">
                            <p:stCondLst>
                              <p:cond delay="2000"/>
                            </p:stCondLst>
                            <p:childTnLst>
                              <p:par>
                                <p:cTn id="21" presetID="22" presetClass="entr" presetSubtype="1" repeatCount="indefinite" fill="hold" nodeType="afterEffect">
                                  <p:stCondLst>
                                    <p:cond delay="0"/>
                                  </p:stCondLst>
                                  <p:endCondLst>
                                    <p:cond evt="onNext" delay="0">
                                      <p:tgtEl>
                                        <p:sldTgt/>
                                      </p:tgtEl>
                                    </p:cond>
                                  </p:endCondLst>
                                  <p:childTnLst>
                                    <p:set>
                                      <p:cBhvr>
                                        <p:cTn id="22" dur="1" fill="hold">
                                          <p:stCondLst>
                                            <p:cond delay="0"/>
                                          </p:stCondLst>
                                        </p:cTn>
                                        <p:tgtEl>
                                          <p:spTgt spid="47"/>
                                        </p:tgtEl>
                                        <p:attrNameLst>
                                          <p:attrName>style.visibility</p:attrName>
                                        </p:attrNameLst>
                                      </p:cBhvr>
                                      <p:to>
                                        <p:strVal val="visible"/>
                                      </p:to>
                                    </p:set>
                                    <p:animEffect transition="in" filter="wipe(up)">
                                      <p:cBhvr>
                                        <p:cTn id="23" dur="500"/>
                                        <p:tgtEl>
                                          <p:spTgt spid="47"/>
                                        </p:tgtEl>
                                      </p:cBhvr>
                                    </p:animEffect>
                                  </p:childTnLst>
                                </p:cTn>
                              </p:par>
                            </p:childTnLst>
                          </p:cTn>
                        </p:par>
                        <p:par>
                          <p:cTn id="24" fill="hold">
                            <p:stCondLst>
                              <p:cond delay="2500"/>
                            </p:stCondLst>
                            <p:childTnLst>
                              <p:par>
                                <p:cTn id="25" presetID="22" presetClass="entr" presetSubtype="1" repeatCount="indefinite" fill="hold" nodeType="afterEffect">
                                  <p:stCondLst>
                                    <p:cond delay="0"/>
                                  </p:stCondLst>
                                  <p:endCondLst>
                                    <p:cond evt="onNext" delay="0">
                                      <p:tgtEl>
                                        <p:sldTgt/>
                                      </p:tgtEl>
                                    </p:cond>
                                  </p:endCondLst>
                                  <p:childTnLst>
                                    <p:set>
                                      <p:cBhvr>
                                        <p:cTn id="26" dur="1" fill="hold">
                                          <p:stCondLst>
                                            <p:cond delay="0"/>
                                          </p:stCondLst>
                                        </p:cTn>
                                        <p:tgtEl>
                                          <p:spTgt spid="50"/>
                                        </p:tgtEl>
                                        <p:attrNameLst>
                                          <p:attrName>style.visibility</p:attrName>
                                        </p:attrNameLst>
                                      </p:cBhvr>
                                      <p:to>
                                        <p:strVal val="visible"/>
                                      </p:to>
                                    </p:set>
                                    <p:animEffect transition="in" filter="wipe(up)">
                                      <p:cBhvr>
                                        <p:cTn id="27" dur="500"/>
                                        <p:tgtEl>
                                          <p:spTgt spid="50"/>
                                        </p:tgtEl>
                                      </p:cBhvr>
                                    </p:animEffect>
                                  </p:childTnLst>
                                </p:cTn>
                              </p:par>
                            </p:childTnLst>
                          </p:cTn>
                        </p:par>
                        <p:par>
                          <p:cTn id="28" fill="hold">
                            <p:stCondLst>
                              <p:cond delay="3000"/>
                            </p:stCondLst>
                            <p:childTnLst>
                              <p:par>
                                <p:cTn id="29" presetID="22" presetClass="entr" presetSubtype="1" repeatCount="indefinite" fill="hold" nodeType="afterEffect">
                                  <p:stCondLst>
                                    <p:cond delay="0"/>
                                  </p:stCondLst>
                                  <p:endCondLst>
                                    <p:cond evt="onNext" delay="0">
                                      <p:tgtEl>
                                        <p:sldTgt/>
                                      </p:tgtEl>
                                    </p:cond>
                                  </p:end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par>
                          <p:cTn id="32" fill="hold">
                            <p:stCondLst>
                              <p:cond delay="3500"/>
                            </p:stCondLst>
                            <p:childTnLst>
                              <p:par>
                                <p:cTn id="33" presetID="22" presetClass="entr" presetSubtype="1" repeatCount="indefinite" fill="hold" nodeType="afterEffect">
                                  <p:stCondLst>
                                    <p:cond delay="0"/>
                                  </p:stCondLst>
                                  <p:endCondLst>
                                    <p:cond evt="onNext" delay="0">
                                      <p:tgtEl>
                                        <p:sldTgt/>
                                      </p:tgtEl>
                                    </p:cond>
                                  </p:endCondLst>
                                  <p:childTnLst>
                                    <p:set>
                                      <p:cBhvr>
                                        <p:cTn id="34" dur="1" fill="hold">
                                          <p:stCondLst>
                                            <p:cond delay="0"/>
                                          </p:stCondLst>
                                        </p:cTn>
                                        <p:tgtEl>
                                          <p:spTgt spid="46"/>
                                        </p:tgtEl>
                                        <p:attrNameLst>
                                          <p:attrName>style.visibility</p:attrName>
                                        </p:attrNameLst>
                                      </p:cBhvr>
                                      <p:to>
                                        <p:strVal val="visible"/>
                                      </p:to>
                                    </p:set>
                                    <p:animEffect transition="in" filter="wipe(up)">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wipe(left)">
                                      <p:cBhvr>
                                        <p:cTn id="40"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chor="ctr"/>
          <a:lstStyle/>
          <a:p>
            <a:r>
              <a:rPr lang="en-US" dirty="0" err="1"/>
              <a:t>Exadata</a:t>
            </a:r>
            <a:r>
              <a:rPr lang="en-US" dirty="0"/>
              <a:t> Flash Delivers Lowest Latency in the Industry</a:t>
            </a:r>
          </a:p>
        </p:txBody>
      </p:sp>
      <p:pic>
        <p:nvPicPr>
          <p:cNvPr id="81" name="Picture 80" descr="x5-2-high-capacity-storag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106" y="4749123"/>
            <a:ext cx="2911536" cy="545913"/>
          </a:xfrm>
          <a:prstGeom prst="rect">
            <a:avLst/>
          </a:prstGeom>
        </p:spPr>
      </p:pic>
      <p:pic>
        <p:nvPicPr>
          <p:cNvPr id="83" name="Picture 82" descr="x5-2-high-capacity-storag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17801" y="4749123"/>
            <a:ext cx="2911536" cy="545913"/>
          </a:xfrm>
          <a:prstGeom prst="rect">
            <a:avLst/>
          </a:prstGeom>
        </p:spPr>
      </p:pic>
      <p:pic>
        <p:nvPicPr>
          <p:cNvPr id="85" name="Picture 84" descr="x5-2-high-capacity-storage-server.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20496" y="4749123"/>
            <a:ext cx="2911536" cy="545913"/>
          </a:xfrm>
          <a:prstGeom prst="rect">
            <a:avLst/>
          </a:prstGeom>
        </p:spPr>
      </p:pic>
      <p:cxnSp>
        <p:nvCxnSpPr>
          <p:cNvPr id="290" name="Straight Arrow Connector 289"/>
          <p:cNvCxnSpPr/>
          <p:nvPr/>
        </p:nvCxnSpPr>
        <p:spPr>
          <a:xfrm>
            <a:off x="5606481" y="3241487"/>
            <a:ext cx="501686" cy="1817"/>
          </a:xfrm>
          <a:prstGeom prst="straightConnector1">
            <a:avLst/>
          </a:prstGeom>
          <a:ln w="5715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p:nvPr/>
        </p:nvCxnSpPr>
        <p:spPr>
          <a:xfrm flipH="1">
            <a:off x="5567510" y="3377882"/>
            <a:ext cx="501686" cy="1817"/>
          </a:xfrm>
          <a:prstGeom prst="straightConnector1">
            <a:avLst/>
          </a:prstGeom>
          <a:ln w="5715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pic>
        <p:nvPicPr>
          <p:cNvPr id="84" name="Picture 83" descr="x5-2-comput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28793" y="3102479"/>
            <a:ext cx="2937759" cy="367220"/>
          </a:xfrm>
          <a:prstGeom prst="rect">
            <a:avLst/>
          </a:prstGeom>
        </p:spPr>
      </p:pic>
      <p:pic>
        <p:nvPicPr>
          <p:cNvPr id="86" name="Picture 85" descr="x5-2-compute-server.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1487" y="3102479"/>
            <a:ext cx="2937759" cy="367220"/>
          </a:xfrm>
          <a:prstGeom prst="rect">
            <a:avLst/>
          </a:prstGeom>
        </p:spPr>
      </p:pic>
      <p:cxnSp>
        <p:nvCxnSpPr>
          <p:cNvPr id="43" name="Straight Arrow Connector 42"/>
          <p:cNvCxnSpPr/>
          <p:nvPr/>
        </p:nvCxnSpPr>
        <p:spPr>
          <a:xfrm flipH="1">
            <a:off x="2170874" y="3480332"/>
            <a:ext cx="1826799" cy="769040"/>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892634" y="3466035"/>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991460" y="3466035"/>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05893" y="3455046"/>
            <a:ext cx="1826797" cy="747775"/>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998029" y="3451459"/>
            <a:ext cx="5599457" cy="766091"/>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2159885" y="3458709"/>
            <a:ext cx="5599457" cy="766091"/>
          </a:xfrm>
          <a:prstGeom prst="straightConnector1">
            <a:avLst/>
          </a:prstGeom>
          <a:ln w="28575">
            <a:solidFill>
              <a:schemeClr val="accent1"/>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84" idx="2"/>
          </p:cNvCxnSpPr>
          <p:nvPr/>
        </p:nvCxnSpPr>
        <p:spPr>
          <a:xfrm flipH="1">
            <a:off x="3997672" y="2687284"/>
            <a:ext cx="15851" cy="782414"/>
          </a:xfrm>
          <a:prstGeom prst="straightConnector1">
            <a:avLst/>
          </a:prstGeom>
          <a:ln w="1016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pic>
        <p:nvPicPr>
          <p:cNvPr id="34" name="Picture 33" descr="Cloud graphic arts available for use in Cloud Campaign layouts"/>
          <p:cNvPicPr>
            <a:picLocks noChangeAspect="1"/>
          </p:cNvPicPr>
          <p:nvPr/>
        </p:nvPicPr>
        <p:blipFill>
          <a:blip r:embed="rId5" cstate="email">
            <a:lum bright="10000"/>
            <a:extLst>
              <a:ext uri="{28A0092B-C50C-407E-A947-70E740481C1C}">
                <a14:useLocalDpi xmlns:a14="http://schemas.microsoft.com/office/drawing/2010/main"/>
              </a:ext>
            </a:extLst>
          </a:blip>
          <a:stretch>
            <a:fillRect/>
          </a:stretch>
        </p:blipFill>
        <p:spPr>
          <a:xfrm>
            <a:off x="2646333" y="1489895"/>
            <a:ext cx="3001108" cy="1380059"/>
          </a:xfrm>
          <a:prstGeom prst="rect">
            <a:avLst/>
          </a:prstGeom>
        </p:spPr>
      </p:pic>
      <p:sp>
        <p:nvSpPr>
          <p:cNvPr id="35" name="Text Box 13"/>
          <p:cNvSpPr txBox="1">
            <a:spLocks noChangeArrowheads="1"/>
          </p:cNvSpPr>
          <p:nvPr/>
        </p:nvSpPr>
        <p:spPr bwMode="auto">
          <a:xfrm>
            <a:off x="2806109" y="1811900"/>
            <a:ext cx="2490161" cy="1024896"/>
          </a:xfrm>
          <a:prstGeom prst="rect">
            <a:avLst/>
          </a:prstGeom>
          <a:noFill/>
          <a:ln w="19050">
            <a:noFill/>
            <a:prstDash val="sysDot"/>
            <a:miter lim="800000"/>
            <a:headEnd/>
            <a:tailEnd/>
          </a:ln>
        </p:spPr>
        <p:txBody>
          <a:bodyPr wrap="square" lIns="91440" tIns="137160" rIns="91440" bIns="137160">
            <a:spAutoFit/>
          </a:bodyPr>
          <a:lstStyle/>
          <a:p>
            <a:pPr algn="ctr">
              <a:lnSpc>
                <a:spcPct val="90000"/>
              </a:lnSpc>
              <a:spcBef>
                <a:spcPct val="50000"/>
              </a:spcBef>
              <a:buClr>
                <a:schemeClr val="accent1"/>
              </a:buClr>
            </a:pPr>
            <a:r>
              <a:rPr lang="en-US" b="1" dirty="0">
                <a:solidFill>
                  <a:schemeClr val="tx1">
                    <a:lumMod val="50000"/>
                  </a:schemeClr>
                </a:solidFill>
              </a:rPr>
              <a:t>SELECT SUM(amount)</a:t>
            </a:r>
            <a:br>
              <a:rPr lang="en-US" b="1" dirty="0">
                <a:solidFill>
                  <a:schemeClr val="tx1">
                    <a:lumMod val="50000"/>
                  </a:schemeClr>
                </a:solidFill>
              </a:rPr>
            </a:br>
            <a:r>
              <a:rPr lang="en-US" b="1" dirty="0">
                <a:solidFill>
                  <a:schemeClr val="tx1">
                    <a:lumMod val="50000"/>
                  </a:schemeClr>
                </a:solidFill>
              </a:rPr>
              <a:t>WHERE salesdate=</a:t>
            </a:r>
            <a:br>
              <a:rPr lang="en-US" b="1" dirty="0">
                <a:solidFill>
                  <a:schemeClr val="tx1">
                    <a:lumMod val="50000"/>
                  </a:schemeClr>
                </a:solidFill>
              </a:rPr>
            </a:br>
            <a:r>
              <a:rPr lang="en-US" b="1" dirty="0">
                <a:solidFill>
                  <a:schemeClr val="tx1">
                    <a:lumMod val="50000"/>
                  </a:schemeClr>
                </a:solidFill>
              </a:rPr>
              <a:t>‘22-Jan-2016’…</a:t>
            </a:r>
          </a:p>
        </p:txBody>
      </p:sp>
      <p:pic>
        <p:nvPicPr>
          <p:cNvPr id="158" name="Picture 157"/>
          <p:cNvPicPr/>
          <p:nvPr/>
        </p:nvPicPr>
        <p:blipFill>
          <a:blip r:embed="rId6" cstate="email">
            <a:extLst>
              <a:ext uri="{28A0092B-C50C-407E-A947-70E740481C1C}">
                <a14:useLocalDpi xmlns:a14="http://schemas.microsoft.com/office/drawing/2010/main"/>
              </a:ext>
            </a:extLst>
          </a:blip>
          <a:stretch>
            <a:fillRect/>
          </a:stretch>
        </p:blipFill>
        <p:spPr>
          <a:xfrm>
            <a:off x="1570293" y="4267199"/>
            <a:ext cx="1286227" cy="579203"/>
          </a:xfrm>
          <a:prstGeom prst="rect">
            <a:avLst/>
          </a:prstGeom>
        </p:spPr>
      </p:pic>
      <p:sp>
        <p:nvSpPr>
          <p:cNvPr id="159" name="TextBox 158"/>
          <p:cNvSpPr txBox="1"/>
          <p:nvPr/>
        </p:nvSpPr>
        <p:spPr>
          <a:xfrm>
            <a:off x="596113" y="4257907"/>
            <a:ext cx="1073673" cy="290673"/>
          </a:xfrm>
          <a:prstGeom prst="rect">
            <a:avLst/>
          </a:prstGeom>
          <a:noFill/>
        </p:spPr>
        <p:txBody>
          <a:bodyPr wrap="square" lIns="0" tIns="0" rIns="0" bIns="0" rtlCol="0">
            <a:noAutofit/>
          </a:bodyPr>
          <a:lstStyle/>
          <a:p>
            <a:pPr algn="ctr">
              <a:lnSpc>
                <a:spcPct val="90000"/>
              </a:lnSpc>
            </a:pPr>
            <a:r>
              <a:rPr lang="en-US" sz="1600" b="1" dirty="0">
                <a:solidFill>
                  <a:schemeClr val="tx1">
                    <a:lumMod val="50000"/>
                  </a:schemeClr>
                </a:solidFill>
              </a:rPr>
              <a:t>12.8 TB </a:t>
            </a:r>
            <a:br>
              <a:rPr lang="en-US" sz="1600" b="1" dirty="0">
                <a:solidFill>
                  <a:schemeClr val="tx1">
                    <a:lumMod val="50000"/>
                  </a:schemeClr>
                </a:solidFill>
              </a:rPr>
            </a:br>
            <a:r>
              <a:rPr lang="en-US" sz="1600" b="1" dirty="0">
                <a:solidFill>
                  <a:schemeClr val="tx1">
                    <a:lumMod val="50000"/>
                  </a:schemeClr>
                </a:solidFill>
              </a:rPr>
              <a:t>Flash Cache</a:t>
            </a:r>
          </a:p>
        </p:txBody>
      </p:sp>
      <p:pic>
        <p:nvPicPr>
          <p:cNvPr id="29" name="Picture 28"/>
          <p:cNvPicPr/>
          <p:nvPr/>
        </p:nvPicPr>
        <p:blipFill>
          <a:blip r:embed="rId6" cstate="email">
            <a:extLst>
              <a:ext uri="{28A0092B-C50C-407E-A947-70E740481C1C}">
                <a14:useLocalDpi xmlns:a14="http://schemas.microsoft.com/office/drawing/2010/main"/>
              </a:ext>
            </a:extLst>
          </a:blip>
          <a:stretch>
            <a:fillRect/>
          </a:stretch>
        </p:blipFill>
        <p:spPr>
          <a:xfrm>
            <a:off x="5230456" y="4267199"/>
            <a:ext cx="1286227" cy="579203"/>
          </a:xfrm>
          <a:prstGeom prst="rect">
            <a:avLst/>
          </a:prstGeom>
        </p:spPr>
      </p:pic>
      <p:pic>
        <p:nvPicPr>
          <p:cNvPr id="32" name="Picture 31"/>
          <p:cNvPicPr/>
          <p:nvPr/>
        </p:nvPicPr>
        <p:blipFill>
          <a:blip r:embed="rId6" cstate="email">
            <a:extLst>
              <a:ext uri="{28A0092B-C50C-407E-A947-70E740481C1C}">
                <a14:useLocalDpi xmlns:a14="http://schemas.microsoft.com/office/drawing/2010/main"/>
              </a:ext>
            </a:extLst>
          </a:blip>
          <a:stretch>
            <a:fillRect/>
          </a:stretch>
        </p:blipFill>
        <p:spPr>
          <a:xfrm>
            <a:off x="8933151" y="4267199"/>
            <a:ext cx="1286227" cy="579203"/>
          </a:xfrm>
          <a:prstGeom prst="rect">
            <a:avLst/>
          </a:prstGeom>
        </p:spPr>
      </p:pic>
      <p:sp>
        <p:nvSpPr>
          <p:cNvPr id="36" name="TextBox 35"/>
          <p:cNvSpPr txBox="1"/>
          <p:nvPr/>
        </p:nvSpPr>
        <p:spPr>
          <a:xfrm>
            <a:off x="1465832" y="5305008"/>
            <a:ext cx="1495149" cy="383411"/>
          </a:xfrm>
          <a:prstGeom prst="rect">
            <a:avLst/>
          </a:prstGeom>
          <a:noFill/>
        </p:spPr>
        <p:txBody>
          <a:bodyPr wrap="square" lIns="0" tIns="0" rIns="0" bIns="0" rtlCol="0">
            <a:noAutofit/>
          </a:bodyPr>
          <a:lstStyle/>
          <a:p>
            <a:pPr algn="ctr">
              <a:lnSpc>
                <a:spcPct val="90000"/>
              </a:lnSpc>
            </a:pPr>
            <a:r>
              <a:rPr lang="en-US" sz="1600" b="1" dirty="0">
                <a:solidFill>
                  <a:schemeClr val="tx1">
                    <a:lumMod val="50000"/>
                  </a:schemeClr>
                </a:solidFill>
              </a:rPr>
              <a:t>36 TB Disk </a:t>
            </a:r>
            <a:br>
              <a:rPr lang="en-US" sz="1600" b="1" dirty="0">
                <a:solidFill>
                  <a:schemeClr val="tx1">
                    <a:lumMod val="50000"/>
                  </a:schemeClr>
                </a:solidFill>
              </a:rPr>
            </a:br>
            <a:r>
              <a:rPr lang="en-US" sz="1600" b="1" dirty="0">
                <a:solidFill>
                  <a:schemeClr val="tx1">
                    <a:lumMod val="50000"/>
                  </a:schemeClr>
                </a:solidFill>
              </a:rPr>
              <a:t>Usable Capacity</a:t>
            </a:r>
          </a:p>
        </p:txBody>
      </p:sp>
      <p:sp>
        <p:nvSpPr>
          <p:cNvPr id="37" name="TextBox 36"/>
          <p:cNvSpPr txBox="1"/>
          <p:nvPr/>
        </p:nvSpPr>
        <p:spPr>
          <a:xfrm>
            <a:off x="5125995" y="5305008"/>
            <a:ext cx="1495149" cy="383411"/>
          </a:xfrm>
          <a:prstGeom prst="rect">
            <a:avLst/>
          </a:prstGeom>
          <a:noFill/>
        </p:spPr>
        <p:txBody>
          <a:bodyPr wrap="square" lIns="0" tIns="0" rIns="0" bIns="0" rtlCol="0">
            <a:noAutofit/>
          </a:bodyPr>
          <a:lstStyle/>
          <a:p>
            <a:pPr algn="ctr">
              <a:lnSpc>
                <a:spcPct val="90000"/>
              </a:lnSpc>
            </a:pPr>
            <a:r>
              <a:rPr lang="en-US" sz="1600" b="1" dirty="0">
                <a:solidFill>
                  <a:schemeClr val="tx1">
                    <a:lumMod val="50000"/>
                  </a:schemeClr>
                </a:solidFill>
              </a:rPr>
              <a:t>36 TB Disk </a:t>
            </a:r>
            <a:br>
              <a:rPr lang="en-US" sz="1600" b="1" dirty="0">
                <a:solidFill>
                  <a:schemeClr val="tx1">
                    <a:lumMod val="50000"/>
                  </a:schemeClr>
                </a:solidFill>
              </a:rPr>
            </a:br>
            <a:r>
              <a:rPr lang="en-US" sz="1600" b="1" dirty="0">
                <a:solidFill>
                  <a:schemeClr val="tx1">
                    <a:lumMod val="50000"/>
                  </a:schemeClr>
                </a:solidFill>
              </a:rPr>
              <a:t>Usable Capacity</a:t>
            </a:r>
          </a:p>
        </p:txBody>
      </p:sp>
      <p:sp>
        <p:nvSpPr>
          <p:cNvPr id="38" name="TextBox 37"/>
          <p:cNvSpPr txBox="1"/>
          <p:nvPr/>
        </p:nvSpPr>
        <p:spPr>
          <a:xfrm>
            <a:off x="8828690" y="5305008"/>
            <a:ext cx="1495149" cy="383411"/>
          </a:xfrm>
          <a:prstGeom prst="rect">
            <a:avLst/>
          </a:prstGeom>
          <a:noFill/>
        </p:spPr>
        <p:txBody>
          <a:bodyPr wrap="square" lIns="0" tIns="0" rIns="0" bIns="0" rtlCol="0">
            <a:noAutofit/>
          </a:bodyPr>
          <a:lstStyle/>
          <a:p>
            <a:pPr algn="ctr">
              <a:lnSpc>
                <a:spcPct val="90000"/>
              </a:lnSpc>
            </a:pPr>
            <a:r>
              <a:rPr lang="en-US" sz="1600" b="1" dirty="0">
                <a:solidFill>
                  <a:schemeClr val="tx1">
                    <a:lumMod val="50000"/>
                  </a:schemeClr>
                </a:solidFill>
              </a:rPr>
              <a:t>36 TB Disk </a:t>
            </a:r>
            <a:br>
              <a:rPr lang="en-US" sz="1600" b="1" dirty="0">
                <a:solidFill>
                  <a:schemeClr val="tx1">
                    <a:lumMod val="50000"/>
                  </a:schemeClr>
                </a:solidFill>
              </a:rPr>
            </a:br>
            <a:r>
              <a:rPr lang="en-US" sz="1600" b="1" dirty="0">
                <a:solidFill>
                  <a:schemeClr val="tx1">
                    <a:lumMod val="50000"/>
                  </a:schemeClr>
                </a:solidFill>
              </a:rPr>
              <a:t>Usable Capacity</a:t>
            </a:r>
          </a:p>
        </p:txBody>
      </p:sp>
      <p:sp>
        <p:nvSpPr>
          <p:cNvPr id="42" name="Rectangle 41"/>
          <p:cNvSpPr/>
          <p:nvPr/>
        </p:nvSpPr>
        <p:spPr>
          <a:xfrm>
            <a:off x="4763385" y="4898067"/>
            <a:ext cx="297712" cy="212651"/>
          </a:xfrm>
          <a:prstGeom prst="rect">
            <a:avLst/>
          </a:prstGeom>
          <a:solidFill>
            <a:srgbClr val="00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8" name="Rectangle 47"/>
          <p:cNvSpPr/>
          <p:nvPr/>
        </p:nvSpPr>
        <p:spPr>
          <a:xfrm>
            <a:off x="5183016" y="4898067"/>
            <a:ext cx="297712" cy="212651"/>
          </a:xfrm>
          <a:prstGeom prst="rect">
            <a:avLst/>
          </a:prstGeom>
          <a:solidFill>
            <a:srgbClr val="00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9" name="Rectangle 48"/>
          <p:cNvSpPr/>
          <p:nvPr/>
        </p:nvSpPr>
        <p:spPr>
          <a:xfrm>
            <a:off x="6022278" y="4898067"/>
            <a:ext cx="297712" cy="212651"/>
          </a:xfrm>
          <a:prstGeom prst="rect">
            <a:avLst/>
          </a:prstGeom>
          <a:solidFill>
            <a:srgbClr val="00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1" name="Rectangle 50"/>
          <p:cNvSpPr/>
          <p:nvPr/>
        </p:nvSpPr>
        <p:spPr>
          <a:xfrm>
            <a:off x="5602647" y="4898067"/>
            <a:ext cx="297712" cy="212651"/>
          </a:xfrm>
          <a:prstGeom prst="rect">
            <a:avLst/>
          </a:prstGeom>
          <a:solidFill>
            <a:srgbClr val="00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3" name="Rectangle 52"/>
          <p:cNvSpPr/>
          <p:nvPr/>
        </p:nvSpPr>
        <p:spPr>
          <a:xfrm>
            <a:off x="6441909" y="4898067"/>
            <a:ext cx="297712" cy="212651"/>
          </a:xfrm>
          <a:prstGeom prst="rect">
            <a:avLst/>
          </a:prstGeom>
          <a:solidFill>
            <a:srgbClr val="00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7" name="Group 56"/>
          <p:cNvGrpSpPr/>
          <p:nvPr/>
        </p:nvGrpSpPr>
        <p:grpSpPr>
          <a:xfrm>
            <a:off x="5518296" y="4355806"/>
            <a:ext cx="730103" cy="212651"/>
            <a:chOff x="935664" y="3792280"/>
            <a:chExt cx="730103" cy="212651"/>
          </a:xfrm>
        </p:grpSpPr>
        <p:sp>
          <p:nvSpPr>
            <p:cNvPr id="54" name="Rectangle 53"/>
            <p:cNvSpPr/>
            <p:nvPr/>
          </p:nvSpPr>
          <p:spPr>
            <a:xfrm>
              <a:off x="1368055" y="3792280"/>
              <a:ext cx="297712" cy="21265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5" name="Rectangle 54"/>
            <p:cNvSpPr/>
            <p:nvPr/>
          </p:nvSpPr>
          <p:spPr>
            <a:xfrm>
              <a:off x="935664" y="3792280"/>
              <a:ext cx="297712" cy="212651"/>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58" name="TextBox 57"/>
          <p:cNvSpPr txBox="1"/>
          <p:nvPr/>
        </p:nvSpPr>
        <p:spPr>
          <a:xfrm>
            <a:off x="4246624" y="4257907"/>
            <a:ext cx="1073673" cy="290673"/>
          </a:xfrm>
          <a:prstGeom prst="rect">
            <a:avLst/>
          </a:prstGeom>
          <a:noFill/>
        </p:spPr>
        <p:txBody>
          <a:bodyPr wrap="square" lIns="0" tIns="0" rIns="0" bIns="0" rtlCol="0">
            <a:noAutofit/>
          </a:bodyPr>
          <a:lstStyle/>
          <a:p>
            <a:pPr algn="ctr">
              <a:lnSpc>
                <a:spcPct val="90000"/>
              </a:lnSpc>
            </a:pPr>
            <a:r>
              <a:rPr lang="en-US" sz="1600" b="1" dirty="0">
                <a:solidFill>
                  <a:schemeClr val="tx1">
                    <a:lumMod val="50000"/>
                  </a:schemeClr>
                </a:solidFill>
              </a:rPr>
              <a:t>12.8 TB </a:t>
            </a:r>
            <a:br>
              <a:rPr lang="en-US" sz="1600" b="1" dirty="0">
                <a:solidFill>
                  <a:schemeClr val="tx1">
                    <a:lumMod val="50000"/>
                  </a:schemeClr>
                </a:solidFill>
              </a:rPr>
            </a:br>
            <a:r>
              <a:rPr lang="en-US" sz="1600" b="1" dirty="0">
                <a:solidFill>
                  <a:schemeClr val="tx1">
                    <a:lumMod val="50000"/>
                  </a:schemeClr>
                </a:solidFill>
              </a:rPr>
              <a:t>Flash Cache</a:t>
            </a:r>
          </a:p>
        </p:txBody>
      </p:sp>
      <p:sp>
        <p:nvSpPr>
          <p:cNvPr id="59" name="TextBox 58"/>
          <p:cNvSpPr txBox="1"/>
          <p:nvPr/>
        </p:nvSpPr>
        <p:spPr>
          <a:xfrm>
            <a:off x="7957387" y="4257907"/>
            <a:ext cx="1073673" cy="290673"/>
          </a:xfrm>
          <a:prstGeom prst="rect">
            <a:avLst/>
          </a:prstGeom>
          <a:noFill/>
        </p:spPr>
        <p:txBody>
          <a:bodyPr wrap="square" lIns="0" tIns="0" rIns="0" bIns="0" rtlCol="0">
            <a:noAutofit/>
          </a:bodyPr>
          <a:lstStyle/>
          <a:p>
            <a:pPr algn="ctr">
              <a:lnSpc>
                <a:spcPct val="90000"/>
              </a:lnSpc>
            </a:pPr>
            <a:r>
              <a:rPr lang="en-US" sz="1600" b="1" dirty="0">
                <a:solidFill>
                  <a:schemeClr val="tx1">
                    <a:lumMod val="50000"/>
                  </a:schemeClr>
                </a:solidFill>
              </a:rPr>
              <a:t>12.8 TB </a:t>
            </a:r>
            <a:br>
              <a:rPr lang="en-US" sz="1600" b="1" dirty="0">
                <a:solidFill>
                  <a:schemeClr val="tx1">
                    <a:lumMod val="50000"/>
                  </a:schemeClr>
                </a:solidFill>
              </a:rPr>
            </a:br>
            <a:r>
              <a:rPr lang="en-US" sz="1600" b="1" dirty="0">
                <a:solidFill>
                  <a:schemeClr val="tx1">
                    <a:lumMod val="50000"/>
                  </a:schemeClr>
                </a:solidFill>
              </a:rPr>
              <a:t>Flash Cache</a:t>
            </a:r>
          </a:p>
        </p:txBody>
      </p:sp>
      <p:sp>
        <p:nvSpPr>
          <p:cNvPr id="60" name="TextBox 59"/>
          <p:cNvSpPr txBox="1"/>
          <p:nvPr/>
        </p:nvSpPr>
        <p:spPr>
          <a:xfrm>
            <a:off x="1730251" y="4325246"/>
            <a:ext cx="1073673" cy="290673"/>
          </a:xfrm>
          <a:prstGeom prst="rect">
            <a:avLst/>
          </a:prstGeom>
          <a:noFill/>
        </p:spPr>
        <p:txBody>
          <a:bodyPr wrap="square" lIns="0" tIns="0" rIns="0" bIns="0" rtlCol="0" anchor="ctr">
            <a:noAutofit/>
          </a:bodyPr>
          <a:lstStyle/>
          <a:p>
            <a:pPr algn="ctr">
              <a:lnSpc>
                <a:spcPct val="90000"/>
              </a:lnSpc>
            </a:pPr>
            <a:r>
              <a:rPr lang="en-US" sz="1600" b="1" dirty="0" err="1">
                <a:solidFill>
                  <a:schemeClr val="bg1"/>
                </a:solidFill>
              </a:rPr>
              <a:t>NVMe</a:t>
            </a:r>
            <a:endParaRPr lang="en-US" sz="1600" b="1" dirty="0">
              <a:solidFill>
                <a:schemeClr val="bg1"/>
              </a:solidFill>
            </a:endParaRPr>
          </a:p>
        </p:txBody>
      </p:sp>
      <p:sp>
        <p:nvSpPr>
          <p:cNvPr id="62" name="TextBox 61"/>
          <p:cNvSpPr txBox="1"/>
          <p:nvPr/>
        </p:nvSpPr>
        <p:spPr>
          <a:xfrm>
            <a:off x="9070261" y="4325246"/>
            <a:ext cx="1073673" cy="290673"/>
          </a:xfrm>
          <a:prstGeom prst="rect">
            <a:avLst/>
          </a:prstGeom>
          <a:noFill/>
        </p:spPr>
        <p:txBody>
          <a:bodyPr wrap="square" lIns="0" tIns="0" rIns="0" bIns="0" rtlCol="0" anchor="ctr">
            <a:noAutofit/>
          </a:bodyPr>
          <a:lstStyle/>
          <a:p>
            <a:pPr algn="ctr">
              <a:lnSpc>
                <a:spcPct val="90000"/>
              </a:lnSpc>
            </a:pPr>
            <a:r>
              <a:rPr lang="en-US" sz="1600" b="1" dirty="0" err="1">
                <a:solidFill>
                  <a:schemeClr val="bg1"/>
                </a:solidFill>
              </a:rPr>
              <a:t>NVMe</a:t>
            </a:r>
            <a:endParaRPr lang="en-US" sz="1600" b="1" dirty="0">
              <a:solidFill>
                <a:schemeClr val="bg1"/>
              </a:solidFill>
            </a:endParaRPr>
          </a:p>
        </p:txBody>
      </p:sp>
      <p:sp>
        <p:nvSpPr>
          <p:cNvPr id="63" name="Arc 62"/>
          <p:cNvSpPr/>
          <p:nvPr/>
        </p:nvSpPr>
        <p:spPr>
          <a:xfrm>
            <a:off x="5475768" y="4455042"/>
            <a:ext cx="1648046" cy="1924492"/>
          </a:xfrm>
          <a:prstGeom prst="arc">
            <a:avLst>
              <a:gd name="adj1" fmla="val 16200000"/>
              <a:gd name="adj2" fmla="val 306210"/>
            </a:avLst>
          </a:prstGeom>
          <a:ln w="38100">
            <a:solidFill>
              <a:schemeClr val="accent1"/>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6861542" y="4898067"/>
            <a:ext cx="297712" cy="212651"/>
          </a:xfrm>
          <a:prstGeom prst="rect">
            <a:avLst/>
          </a:prstGeom>
          <a:solidFill>
            <a:srgbClr val="00CC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TextBox 63"/>
          <p:cNvSpPr txBox="1"/>
          <p:nvPr/>
        </p:nvSpPr>
        <p:spPr>
          <a:xfrm>
            <a:off x="6943060" y="5497033"/>
            <a:ext cx="1786270" cy="893134"/>
          </a:xfrm>
          <a:prstGeom prst="rect">
            <a:avLst/>
          </a:prstGeom>
          <a:noFill/>
        </p:spPr>
        <p:txBody>
          <a:bodyPr wrap="square" lIns="0" tIns="0" rIns="0" bIns="0" rtlCol="0">
            <a:noAutofit/>
          </a:bodyPr>
          <a:lstStyle/>
          <a:p>
            <a:pPr>
              <a:lnSpc>
                <a:spcPct val="90000"/>
              </a:lnSpc>
            </a:pPr>
            <a:r>
              <a:rPr lang="en-US" sz="1600" i="1" dirty="0">
                <a:solidFill>
                  <a:schemeClr val="tx1">
                    <a:lumMod val="50000"/>
                  </a:schemeClr>
                </a:solidFill>
              </a:rPr>
              <a:t>Smart Flash Cache algorithms optimize flash capacity based on </a:t>
            </a:r>
            <a:r>
              <a:rPr lang="en-US" sz="1600" i="1" u="sng" dirty="0">
                <a:solidFill>
                  <a:schemeClr val="tx1">
                    <a:lumMod val="50000"/>
                  </a:schemeClr>
                </a:solidFill>
              </a:rPr>
              <a:t>type of I/O</a:t>
            </a:r>
          </a:p>
        </p:txBody>
      </p:sp>
    </p:spTree>
    <p:extLst>
      <p:ext uri="{BB962C8B-B14F-4D97-AF65-F5344CB8AC3E}">
        <p14:creationId xmlns:p14="http://schemas.microsoft.com/office/powerpoint/2010/main" val="232945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nchor="ctr"/>
          <a:lstStyle/>
          <a:p>
            <a:r>
              <a:rPr lang="en-US" dirty="0" err="1"/>
              <a:t>Exadata</a:t>
            </a:r>
            <a:r>
              <a:rPr lang="en-US" dirty="0"/>
              <a:t> Compared to Best of Breed Database Platforms</a:t>
            </a:r>
          </a:p>
        </p:txBody>
      </p:sp>
      <p:pic>
        <p:nvPicPr>
          <p:cNvPr id="183" name="Picture 182" descr="Cloud graphic arts available for use in Cloud Campaign layouts"/>
          <p:cNvPicPr>
            <a:picLocks noChangeAspect="1"/>
          </p:cNvPicPr>
          <p:nvPr/>
        </p:nvPicPr>
        <p:blipFill>
          <a:blip r:embed="rId3" cstate="email">
            <a:lum bright="10000"/>
            <a:extLst>
              <a:ext uri="{28A0092B-C50C-407E-A947-70E740481C1C}">
                <a14:useLocalDpi xmlns:a14="http://schemas.microsoft.com/office/drawing/2010/main"/>
              </a:ext>
            </a:extLst>
          </a:blip>
          <a:stretch>
            <a:fillRect/>
          </a:stretch>
        </p:blipFill>
        <p:spPr>
          <a:xfrm>
            <a:off x="5932523" y="1471318"/>
            <a:ext cx="2497135" cy="1148307"/>
          </a:xfrm>
          <a:prstGeom prst="rect">
            <a:avLst/>
          </a:prstGeom>
        </p:spPr>
      </p:pic>
      <p:sp>
        <p:nvSpPr>
          <p:cNvPr id="61" name="Text Box 13"/>
          <p:cNvSpPr txBox="1">
            <a:spLocks noChangeArrowheads="1"/>
          </p:cNvSpPr>
          <p:nvPr/>
        </p:nvSpPr>
        <p:spPr bwMode="auto">
          <a:xfrm>
            <a:off x="6145095" y="1659622"/>
            <a:ext cx="2071991" cy="941796"/>
          </a:xfrm>
          <a:prstGeom prst="rect">
            <a:avLst/>
          </a:prstGeom>
          <a:noFill/>
          <a:ln w="19050">
            <a:noFill/>
            <a:prstDash val="sysDot"/>
            <a:miter lim="800000"/>
            <a:headEnd/>
            <a:tailEnd/>
          </a:ln>
        </p:spPr>
        <p:txBody>
          <a:bodyPr wrap="square" lIns="91440" tIns="137160" rIns="91440" bIns="137160">
            <a:spAutoFit/>
          </a:bodyPr>
          <a:lstStyle/>
          <a:p>
            <a:pPr algn="ctr">
              <a:lnSpc>
                <a:spcPct val="90000"/>
              </a:lnSpc>
              <a:spcBef>
                <a:spcPct val="50000"/>
              </a:spcBef>
              <a:buClr>
                <a:schemeClr val="accent1"/>
              </a:buClr>
            </a:pPr>
            <a:r>
              <a:rPr lang="en-US" sz="1600" b="1">
                <a:solidFill>
                  <a:schemeClr val="tx1">
                    <a:lumMod val="50000"/>
                  </a:schemeClr>
                </a:solidFill>
              </a:rPr>
              <a:t>SELECT SUM(amount)</a:t>
            </a:r>
            <a:br>
              <a:rPr lang="en-US" sz="1600" b="1">
                <a:solidFill>
                  <a:schemeClr val="tx1">
                    <a:lumMod val="50000"/>
                  </a:schemeClr>
                </a:solidFill>
              </a:rPr>
            </a:br>
            <a:r>
              <a:rPr lang="en-US" sz="1600" b="1">
                <a:solidFill>
                  <a:schemeClr val="tx1">
                    <a:lumMod val="50000"/>
                  </a:schemeClr>
                </a:solidFill>
              </a:rPr>
              <a:t>WHERE </a:t>
            </a:r>
            <a:r>
              <a:rPr lang="en-US" sz="1600" b="1" dirty="0">
                <a:solidFill>
                  <a:schemeClr val="tx1">
                    <a:lumMod val="50000"/>
                  </a:schemeClr>
                </a:solidFill>
              </a:rPr>
              <a:t>salesdate=</a:t>
            </a:r>
            <a:br>
              <a:rPr lang="en-US" sz="1600" b="1" dirty="0">
                <a:solidFill>
                  <a:schemeClr val="tx1">
                    <a:lumMod val="50000"/>
                  </a:schemeClr>
                </a:solidFill>
              </a:rPr>
            </a:br>
            <a:r>
              <a:rPr lang="en-US" sz="1600" b="1">
                <a:solidFill>
                  <a:schemeClr val="tx1">
                    <a:lumMod val="50000"/>
                  </a:schemeClr>
                </a:solidFill>
              </a:rPr>
              <a:t>‘22-Jan-2016’…</a:t>
            </a:r>
            <a:endParaRPr lang="en-US" sz="1600" b="1" dirty="0">
              <a:solidFill>
                <a:schemeClr val="tx1">
                  <a:lumMod val="50000"/>
                </a:schemeClr>
              </a:solidFill>
            </a:endParaRPr>
          </a:p>
        </p:txBody>
      </p:sp>
      <p:cxnSp>
        <p:nvCxnSpPr>
          <p:cNvPr id="185" name="Straight Arrow Connector 184"/>
          <p:cNvCxnSpPr/>
          <p:nvPr/>
        </p:nvCxnSpPr>
        <p:spPr>
          <a:xfrm>
            <a:off x="7181090" y="2547587"/>
            <a:ext cx="0" cy="379379"/>
          </a:xfrm>
          <a:prstGeom prst="straightConnector1">
            <a:avLst/>
          </a:prstGeom>
          <a:ln w="7620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7393698" y="2669867"/>
            <a:ext cx="1643531" cy="252919"/>
          </a:xfrm>
          <a:prstGeom prst="rect">
            <a:avLst/>
          </a:prstGeom>
          <a:noFill/>
        </p:spPr>
        <p:txBody>
          <a:bodyPr wrap="square" lIns="0" tIns="0" rIns="0" bIns="0" rtlCol="0">
            <a:noAutofit/>
          </a:bodyPr>
          <a:lstStyle/>
          <a:p>
            <a:pPr>
              <a:lnSpc>
                <a:spcPct val="90000"/>
              </a:lnSpc>
            </a:pPr>
            <a:r>
              <a:rPr lang="en-US" dirty="0"/>
              <a:t>Database Servers</a:t>
            </a:r>
          </a:p>
        </p:txBody>
      </p:sp>
      <p:pic>
        <p:nvPicPr>
          <p:cNvPr id="90" name="Picture 89" descr="server-generic.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5621" y="2927767"/>
            <a:ext cx="1550938" cy="605835"/>
          </a:xfrm>
          <a:prstGeom prst="rect">
            <a:avLst/>
          </a:prstGeom>
        </p:spPr>
      </p:pic>
      <p:sp>
        <p:nvSpPr>
          <p:cNvPr id="72" name="Content Placeholder 209"/>
          <p:cNvSpPr txBox="1">
            <a:spLocks/>
          </p:cNvSpPr>
          <p:nvPr/>
        </p:nvSpPr>
        <p:spPr>
          <a:xfrm>
            <a:off x="531151" y="2778026"/>
            <a:ext cx="11126522" cy="2889115"/>
          </a:xfrm>
          <a:prstGeom prst="rect">
            <a:avLst/>
          </a:prstGeom>
        </p:spPr>
        <p:txBody>
          <a:bodyPr vert="horz" lIns="0" tIns="0" rIns="0" bIns="0" rtlCol="0">
            <a:noAutofit/>
          </a:bodyPr>
          <a:lstStyle/>
          <a:p>
            <a:pPr marL="457200" lvl="0" indent="-457200">
              <a:lnSpc>
                <a:spcPct val="90000"/>
              </a:lnSpc>
              <a:spcBef>
                <a:spcPts val="1200"/>
              </a:spcBef>
              <a:buClr>
                <a:schemeClr val="tx1">
                  <a:lumMod val="60000"/>
                  <a:lumOff val="40000"/>
                </a:schemeClr>
              </a:buClr>
              <a:buFont typeface="+mj-lt"/>
              <a:buAutoNum type="arabicPeriod"/>
            </a:pPr>
            <a:r>
              <a:rPr kumimoji="0" lang="en-US" sz="2400" b="1" i="0" u="none" strike="noStrike" kern="1200" cap="none" spc="0" normalizeH="0" baseline="0" noProof="0" dirty="0">
                <a:ln>
                  <a:noFill/>
                </a:ln>
                <a:solidFill>
                  <a:schemeClr val="accent1"/>
                </a:solidFill>
                <a:effectLst/>
                <a:uLnTx/>
                <a:uFillTx/>
                <a:latin typeface="+mn-lt"/>
                <a:ea typeface="+mn-ea"/>
                <a:cs typeface="+mn-cs"/>
              </a:rPr>
              <a:t>NO</a:t>
            </a:r>
            <a:r>
              <a:rPr lang="en-US" sz="2400" b="1" dirty="0"/>
              <a:t> SQL offload to </a:t>
            </a:r>
            <a:r>
              <a:rPr kumimoji="0" lang="en-US" sz="2400" b="1" i="0" u="none" strike="noStrike" kern="1200" cap="none" spc="0" normalizeH="0" baseline="0" noProof="0" dirty="0">
                <a:ln>
                  <a:noFill/>
                </a:ln>
                <a:solidFill>
                  <a:schemeClr val="tx1"/>
                </a:solidFill>
                <a:effectLst/>
                <a:uLnTx/>
                <a:uFillTx/>
                <a:latin typeface="+mn-lt"/>
                <a:ea typeface="+mn-ea"/>
                <a:cs typeface="+mn-cs"/>
              </a:rPr>
              <a:t>storage</a:t>
            </a:r>
          </a:p>
          <a:p>
            <a:pPr marL="457200" marR="0" lvl="0" indent="-457200" algn="l" defTabSz="914400" rtl="0" eaLnBrk="1" fontAlgn="auto" latinLnBrk="0" hangingPunct="1">
              <a:lnSpc>
                <a:spcPct val="90000"/>
              </a:lnSpc>
              <a:spcBef>
                <a:spcPts val="1200"/>
              </a:spcBef>
              <a:spcAft>
                <a:spcPts val="0"/>
              </a:spcAft>
              <a:buClr>
                <a:schemeClr val="tx1">
                  <a:lumMod val="60000"/>
                  <a:lumOff val="40000"/>
                </a:schemeClr>
              </a:buClr>
              <a:buSzTx/>
              <a:buFont typeface="+mj-lt"/>
              <a:buAutoNum type="arabicPeriod"/>
              <a:tabLst/>
              <a:defRPr/>
            </a:pPr>
            <a:r>
              <a:rPr kumimoji="0" lang="en-US" sz="2400" b="1" i="0" u="none" strike="noStrike" kern="1200" cap="none" spc="0" normalizeH="0" baseline="0" noProof="0" dirty="0">
                <a:ln>
                  <a:noFill/>
                </a:ln>
                <a:solidFill>
                  <a:schemeClr val="tx1"/>
                </a:solidFill>
                <a:effectLst/>
                <a:uLnTx/>
                <a:uFillTx/>
                <a:latin typeface="+mn-lt"/>
                <a:ea typeface="+mn-ea"/>
                <a:cs typeface="+mn-cs"/>
              </a:rPr>
              <a:t>Partition pruning (DB function)</a:t>
            </a:r>
          </a:p>
          <a:p>
            <a:pPr marL="457200" marR="0" lvl="0" indent="-457200" algn="l" defTabSz="914400" rtl="0" eaLnBrk="1" fontAlgn="auto" latinLnBrk="0" hangingPunct="1">
              <a:lnSpc>
                <a:spcPct val="90000"/>
              </a:lnSpc>
              <a:spcBef>
                <a:spcPts val="1200"/>
              </a:spcBef>
              <a:spcAft>
                <a:spcPts val="0"/>
              </a:spcAft>
              <a:buClr>
                <a:schemeClr val="tx1">
                  <a:lumMod val="60000"/>
                  <a:lumOff val="40000"/>
                </a:schemeClr>
              </a:buClr>
              <a:buSzTx/>
              <a:buFont typeface="+mj-lt"/>
              <a:buAutoNum type="arabicPeriod"/>
              <a:tabLst/>
              <a:defRPr/>
            </a:pPr>
            <a:r>
              <a:rPr kumimoji="0" lang="en-US" sz="2400" b="1" i="0" u="none" strike="noStrike" kern="1200" cap="none" spc="0" normalizeH="0" baseline="0" noProof="0" dirty="0">
                <a:ln>
                  <a:noFill/>
                </a:ln>
                <a:solidFill>
                  <a:schemeClr val="accent1"/>
                </a:solidFill>
                <a:effectLst/>
                <a:uLnTx/>
                <a:uFillTx/>
                <a:latin typeface="+mn-lt"/>
                <a:ea typeface="+mn-ea"/>
                <a:cs typeface="+mn-cs"/>
              </a:rPr>
              <a:t>NO</a:t>
            </a:r>
            <a:r>
              <a:rPr kumimoji="0" lang="en-US" sz="2400" b="1" i="0" u="none" strike="noStrike" kern="1200" cap="none" spc="0" normalizeH="0" baseline="0" noProof="0" dirty="0">
                <a:ln>
                  <a:noFill/>
                </a:ln>
                <a:solidFill>
                  <a:schemeClr val="tx1"/>
                </a:solidFill>
                <a:effectLst/>
                <a:uLnTx/>
                <a:uFillTx/>
                <a:latin typeface="+mn-lt"/>
                <a:ea typeface="+mn-ea"/>
                <a:cs typeface="+mn-cs"/>
              </a:rPr>
              <a:t> Storage Index </a:t>
            </a:r>
            <a:br>
              <a:rPr kumimoji="0" lang="en-US" sz="2400" b="1" i="0" u="none" strike="noStrike" kern="1200" cap="none" spc="0" normalizeH="0" baseline="0" noProof="0" dirty="0">
                <a:ln>
                  <a:noFill/>
                </a:ln>
                <a:solidFill>
                  <a:schemeClr val="tx1"/>
                </a:solidFill>
                <a:effectLst/>
                <a:uLnTx/>
                <a:uFillTx/>
                <a:latin typeface="+mn-lt"/>
                <a:ea typeface="+mn-ea"/>
                <a:cs typeface="+mn-cs"/>
              </a:rPr>
            </a:br>
            <a:r>
              <a:rPr kumimoji="0" lang="en-US" sz="2400" b="1" i="0" u="none" strike="noStrike" kern="1200" cap="none" spc="0" normalizeH="0" baseline="0" noProof="0" dirty="0">
                <a:ln>
                  <a:noFill/>
                </a:ln>
                <a:solidFill>
                  <a:schemeClr val="tx1"/>
                </a:solidFill>
                <a:effectLst/>
                <a:uLnTx/>
                <a:uFillTx/>
                <a:latin typeface="+mn-lt"/>
                <a:ea typeface="+mn-ea"/>
                <a:cs typeface="+mn-cs"/>
              </a:rPr>
              <a:t>data skipping</a:t>
            </a:r>
          </a:p>
          <a:p>
            <a:pPr marL="457200" marR="0" lvl="0" indent="-457200" algn="l" defTabSz="914400" rtl="0" eaLnBrk="1" fontAlgn="auto" latinLnBrk="0" hangingPunct="1">
              <a:lnSpc>
                <a:spcPct val="90000"/>
              </a:lnSpc>
              <a:spcBef>
                <a:spcPts val="1200"/>
              </a:spcBef>
              <a:spcAft>
                <a:spcPts val="0"/>
              </a:spcAft>
              <a:buClr>
                <a:schemeClr val="tx1">
                  <a:lumMod val="60000"/>
                  <a:lumOff val="40000"/>
                </a:schemeClr>
              </a:buClr>
              <a:buSzTx/>
              <a:buFont typeface="+mj-lt"/>
              <a:buAutoNum type="arabicPeriod"/>
              <a:tabLst/>
              <a:defRPr/>
            </a:pPr>
            <a:r>
              <a:rPr kumimoji="0" lang="en-US" sz="2400" b="1" i="0" u="none" strike="noStrike" kern="1200" cap="none" spc="0" normalizeH="0" baseline="0" noProof="0" dirty="0">
                <a:ln>
                  <a:noFill/>
                </a:ln>
                <a:solidFill>
                  <a:schemeClr val="accent1"/>
                </a:solidFill>
                <a:effectLst/>
                <a:uLnTx/>
                <a:uFillTx/>
                <a:latin typeface="+mn-lt"/>
                <a:ea typeface="+mn-ea"/>
                <a:cs typeface="+mn-cs"/>
              </a:rPr>
              <a:t>NO</a:t>
            </a:r>
            <a:r>
              <a:rPr kumimoji="0" lang="en-US" sz="2400" b="1" i="0" u="none" strike="noStrike" kern="1200" cap="none" spc="0" normalizeH="0" baseline="0" noProof="0" dirty="0">
                <a:ln>
                  <a:noFill/>
                </a:ln>
                <a:solidFill>
                  <a:schemeClr val="tx1"/>
                </a:solidFill>
                <a:effectLst/>
                <a:uLnTx/>
                <a:uFillTx/>
                <a:latin typeface="+mn-lt"/>
                <a:ea typeface="+mn-ea"/>
                <a:cs typeface="+mn-cs"/>
              </a:rPr>
              <a:t> Smart Scan filtering</a:t>
            </a:r>
          </a:p>
          <a:p>
            <a:pPr marL="457200" marR="0" lvl="0" indent="-457200" algn="l" defTabSz="914400" rtl="0" eaLnBrk="1" fontAlgn="auto" latinLnBrk="0" hangingPunct="1">
              <a:lnSpc>
                <a:spcPct val="90000"/>
              </a:lnSpc>
              <a:spcBef>
                <a:spcPts val="1200"/>
              </a:spcBef>
              <a:spcAft>
                <a:spcPts val="0"/>
              </a:spcAft>
              <a:buClr>
                <a:schemeClr val="tx1">
                  <a:lumMod val="60000"/>
                  <a:lumOff val="40000"/>
                </a:schemeClr>
              </a:buClr>
              <a:buSzTx/>
              <a:buFont typeface="+mj-lt"/>
              <a:buAutoNum type="arabicPeriod"/>
              <a:tabLst/>
              <a:defRPr/>
            </a:pPr>
            <a:r>
              <a:rPr lang="en-US" sz="2400" b="1" dirty="0">
                <a:solidFill>
                  <a:schemeClr val="accent1"/>
                </a:solidFill>
              </a:rPr>
              <a:t>NO</a:t>
            </a:r>
            <a:r>
              <a:rPr lang="en-US" sz="2400" b="1" dirty="0"/>
              <a:t> scale-out storage</a:t>
            </a:r>
          </a:p>
          <a:p>
            <a:pPr marL="457200" marR="0" lvl="0" indent="-457200" algn="l" defTabSz="914400" rtl="0" eaLnBrk="1" fontAlgn="auto" latinLnBrk="0" hangingPunct="1">
              <a:lnSpc>
                <a:spcPct val="90000"/>
              </a:lnSpc>
              <a:spcBef>
                <a:spcPts val="1200"/>
              </a:spcBef>
              <a:spcAft>
                <a:spcPts val="0"/>
              </a:spcAft>
              <a:buClr>
                <a:schemeClr val="tx1">
                  <a:lumMod val="60000"/>
                  <a:lumOff val="40000"/>
                </a:schemeClr>
              </a:buClr>
              <a:buSzTx/>
              <a:buFont typeface="+mj-lt"/>
              <a:buAutoNum type="arabicPeriod"/>
              <a:tabLst/>
              <a:defRPr/>
            </a:pPr>
            <a:r>
              <a:rPr kumimoji="0" lang="en-US" sz="2400" b="1" i="0" u="none" strike="noStrike" kern="1200" cap="none" spc="0" normalizeH="0" baseline="0" noProof="0" dirty="0">
                <a:ln>
                  <a:noFill/>
                </a:ln>
                <a:solidFill>
                  <a:schemeClr val="accent1"/>
                </a:solidFill>
                <a:effectLst/>
                <a:uLnTx/>
                <a:uFillTx/>
                <a:latin typeface="+mn-lt"/>
                <a:ea typeface="+mn-ea"/>
                <a:cs typeface="+mn-cs"/>
              </a:rPr>
              <a:t>NO</a:t>
            </a:r>
            <a:r>
              <a:rPr kumimoji="0" lang="en-US" sz="2400" b="1" i="0" u="none" strike="noStrike" kern="1200" cap="none" spc="0" normalizeH="0" baseline="0" noProof="0" dirty="0">
                <a:ln>
                  <a:noFill/>
                </a:ln>
                <a:solidFill>
                  <a:schemeClr val="tx1"/>
                </a:solidFill>
                <a:effectLst/>
                <a:uLnTx/>
                <a:uFillTx/>
                <a:latin typeface="+mn-lt"/>
                <a:ea typeface="+mn-ea"/>
                <a:cs typeface="+mn-cs"/>
              </a:rPr>
              <a:t> smart flash</a:t>
            </a:r>
          </a:p>
        </p:txBody>
      </p:sp>
      <p:sp>
        <p:nvSpPr>
          <p:cNvPr id="73" name="Oval 72"/>
          <p:cNvSpPr/>
          <p:nvPr/>
        </p:nvSpPr>
        <p:spPr>
          <a:xfrm>
            <a:off x="524314" y="2795926"/>
            <a:ext cx="260604" cy="242316"/>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8" name="Oval 77"/>
          <p:cNvSpPr/>
          <p:nvPr/>
        </p:nvSpPr>
        <p:spPr>
          <a:xfrm>
            <a:off x="536781" y="3305728"/>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79" name="Oval 78"/>
          <p:cNvSpPr/>
          <p:nvPr/>
        </p:nvSpPr>
        <p:spPr>
          <a:xfrm>
            <a:off x="536781" y="3788066"/>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0" name="Oval 79"/>
          <p:cNvSpPr/>
          <p:nvPr/>
        </p:nvSpPr>
        <p:spPr>
          <a:xfrm>
            <a:off x="536781" y="4600437"/>
            <a:ext cx="235670" cy="22624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1" name="TextBox 80"/>
          <p:cNvSpPr txBox="1"/>
          <p:nvPr/>
        </p:nvSpPr>
        <p:spPr>
          <a:xfrm>
            <a:off x="474869" y="2826919"/>
            <a:ext cx="359495" cy="252568"/>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a:rPr>
              <a:t></a:t>
            </a:r>
            <a:endParaRPr lang="en-US" sz="3200" dirty="0">
              <a:solidFill>
                <a:schemeClr val="accent1"/>
              </a:solidFill>
            </a:endParaRPr>
          </a:p>
        </p:txBody>
      </p:sp>
      <p:sp>
        <p:nvSpPr>
          <p:cNvPr id="82" name="TextBox 81"/>
          <p:cNvSpPr txBox="1"/>
          <p:nvPr/>
        </p:nvSpPr>
        <p:spPr>
          <a:xfrm>
            <a:off x="496507" y="3796849"/>
            <a:ext cx="316218" cy="275582"/>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a:rPr>
              <a:t></a:t>
            </a:r>
            <a:endParaRPr lang="en-US" sz="3200" dirty="0">
              <a:solidFill>
                <a:schemeClr val="accent1"/>
              </a:solidFill>
            </a:endParaRPr>
          </a:p>
        </p:txBody>
      </p:sp>
      <p:sp>
        <p:nvSpPr>
          <p:cNvPr id="83" name="TextBox 82"/>
          <p:cNvSpPr txBox="1"/>
          <p:nvPr/>
        </p:nvSpPr>
        <p:spPr>
          <a:xfrm>
            <a:off x="503948" y="3313477"/>
            <a:ext cx="301336" cy="249382"/>
          </a:xfrm>
          <a:prstGeom prst="rect">
            <a:avLst/>
          </a:prstGeom>
          <a:noFill/>
        </p:spPr>
        <p:txBody>
          <a:bodyPr wrap="square" lIns="0" tIns="0" rIns="0" bIns="0" rtlCol="0" anchor="ctr">
            <a:noAutofit/>
          </a:bodyPr>
          <a:lstStyle/>
          <a:p>
            <a:pPr algn="ctr">
              <a:lnSpc>
                <a:spcPct val="90000"/>
              </a:lnSpc>
            </a:pPr>
            <a:r>
              <a:rPr lang="en-US" sz="3200">
                <a:solidFill>
                  <a:schemeClr val="accent1"/>
                </a:solidFill>
                <a:sym typeface="Wingdings"/>
              </a:rPr>
              <a:t></a:t>
            </a:r>
            <a:endParaRPr lang="en-US" sz="3200">
              <a:solidFill>
                <a:schemeClr val="accent1"/>
              </a:solidFill>
            </a:endParaRPr>
          </a:p>
        </p:txBody>
      </p:sp>
      <p:sp>
        <p:nvSpPr>
          <p:cNvPr id="84" name="TextBox 83"/>
          <p:cNvSpPr txBox="1"/>
          <p:nvPr/>
        </p:nvSpPr>
        <p:spPr>
          <a:xfrm>
            <a:off x="504113" y="4608173"/>
            <a:ext cx="301006" cy="243599"/>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a:rPr>
              <a:t></a:t>
            </a:r>
            <a:endParaRPr lang="en-US" sz="3200" dirty="0">
              <a:solidFill>
                <a:schemeClr val="accent1"/>
              </a:solidFill>
            </a:endParaRPr>
          </a:p>
        </p:txBody>
      </p:sp>
      <p:cxnSp>
        <p:nvCxnSpPr>
          <p:cNvPr id="88" name="Straight Arrow Connector 87"/>
          <p:cNvCxnSpPr/>
          <p:nvPr/>
        </p:nvCxnSpPr>
        <p:spPr>
          <a:xfrm flipH="1" flipV="1">
            <a:off x="7814930" y="3551274"/>
            <a:ext cx="422327" cy="336168"/>
          </a:xfrm>
          <a:prstGeom prst="straightConnector1">
            <a:avLst/>
          </a:prstGeom>
          <a:ln w="130175">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pic>
        <p:nvPicPr>
          <p:cNvPr id="91" name="Picture 90" descr="server-generic.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82524" y="2910046"/>
            <a:ext cx="1550938" cy="605835"/>
          </a:xfrm>
          <a:prstGeom prst="rect">
            <a:avLst/>
          </a:prstGeom>
        </p:spPr>
      </p:pic>
      <p:cxnSp>
        <p:nvCxnSpPr>
          <p:cNvPr id="94" name="Straight Arrow Connector 93"/>
          <p:cNvCxnSpPr/>
          <p:nvPr/>
        </p:nvCxnSpPr>
        <p:spPr>
          <a:xfrm>
            <a:off x="7977541" y="3135162"/>
            <a:ext cx="501686" cy="1817"/>
          </a:xfrm>
          <a:prstGeom prst="straightConnector1">
            <a:avLst/>
          </a:prstGeom>
          <a:ln w="5715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7938570" y="3271557"/>
            <a:ext cx="501686" cy="1817"/>
          </a:xfrm>
          <a:prstGeom prst="straightConnector1">
            <a:avLst/>
          </a:prstGeom>
          <a:ln w="57150">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8243777" y="3533554"/>
            <a:ext cx="422327" cy="336168"/>
          </a:xfrm>
          <a:prstGeom prst="straightConnector1">
            <a:avLst/>
          </a:prstGeom>
          <a:ln w="130175">
            <a:solidFill>
              <a:schemeClr val="accent1"/>
            </a:solidFill>
            <a:miter lim="800000"/>
            <a:tailEnd type="triangle" w="med" len="sm"/>
          </a:ln>
        </p:spPr>
        <p:style>
          <a:lnRef idx="1">
            <a:schemeClr val="accent1"/>
          </a:lnRef>
          <a:fillRef idx="0">
            <a:schemeClr val="accent1"/>
          </a:fillRef>
          <a:effectRef idx="0">
            <a:schemeClr val="accent1"/>
          </a:effectRef>
          <a:fontRef idx="minor">
            <a:schemeClr val="tx1"/>
          </a:fontRef>
        </p:style>
      </p:cxnSp>
      <p:pic>
        <p:nvPicPr>
          <p:cNvPr id="89" name="Picture 88" descr="server-emc.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41781" y="3877985"/>
            <a:ext cx="762595" cy="2324100"/>
          </a:xfrm>
          <a:prstGeom prst="rect">
            <a:avLst/>
          </a:prstGeom>
        </p:spPr>
      </p:pic>
      <p:sp>
        <p:nvSpPr>
          <p:cNvPr id="101" name="Oval 100"/>
          <p:cNvSpPr/>
          <p:nvPr/>
        </p:nvSpPr>
        <p:spPr>
          <a:xfrm>
            <a:off x="500444" y="5018555"/>
            <a:ext cx="308344" cy="287079"/>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0" name="TextBox 99"/>
          <p:cNvSpPr txBox="1"/>
          <p:nvPr/>
        </p:nvSpPr>
        <p:spPr>
          <a:xfrm>
            <a:off x="473863" y="5007922"/>
            <a:ext cx="361507" cy="361507"/>
          </a:xfrm>
          <a:prstGeom prst="rect">
            <a:avLst/>
          </a:prstGeom>
          <a:noFill/>
        </p:spPr>
        <p:txBody>
          <a:bodyPr wrap="square" lIns="0" tIns="0" rIns="0" bIns="0" rtlCol="0">
            <a:noAutofit/>
          </a:bodyPr>
          <a:lstStyle/>
          <a:p>
            <a:pPr algn="ctr">
              <a:lnSpc>
                <a:spcPct val="90000"/>
              </a:lnSpc>
            </a:pPr>
            <a:r>
              <a:rPr lang="en-US" sz="3200" dirty="0">
                <a:solidFill>
                  <a:schemeClr val="accent1"/>
                </a:solidFill>
                <a:sym typeface="Wingdings 2"/>
              </a:rPr>
              <a:t></a:t>
            </a:r>
            <a:endParaRPr lang="en-US" sz="3200" dirty="0">
              <a:solidFill>
                <a:schemeClr val="accent1"/>
              </a:solidFill>
              <a:sym typeface="Wingdings"/>
            </a:endParaRPr>
          </a:p>
        </p:txBody>
      </p:sp>
      <p:sp>
        <p:nvSpPr>
          <p:cNvPr id="103" name="Oval 102"/>
          <p:cNvSpPr/>
          <p:nvPr/>
        </p:nvSpPr>
        <p:spPr>
          <a:xfrm>
            <a:off x="542974" y="5518298"/>
            <a:ext cx="223284" cy="30834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2" name="TextBox 101"/>
          <p:cNvSpPr txBox="1"/>
          <p:nvPr/>
        </p:nvSpPr>
        <p:spPr>
          <a:xfrm>
            <a:off x="516393" y="5528931"/>
            <a:ext cx="276446" cy="308344"/>
          </a:xfrm>
          <a:prstGeom prst="rect">
            <a:avLst/>
          </a:prstGeom>
          <a:noFill/>
        </p:spPr>
        <p:txBody>
          <a:bodyPr wrap="square" lIns="0" tIns="0" rIns="0" bIns="0" rtlCol="0" anchor="ctr">
            <a:noAutofit/>
          </a:bodyPr>
          <a:lstStyle/>
          <a:p>
            <a:pPr algn="ctr">
              <a:lnSpc>
                <a:spcPct val="90000"/>
              </a:lnSpc>
            </a:pPr>
            <a:r>
              <a:rPr lang="en-US" sz="3200" dirty="0">
                <a:solidFill>
                  <a:schemeClr val="accent1"/>
                </a:solidFill>
                <a:sym typeface="Wingdings 2"/>
              </a:rPr>
              <a:t></a:t>
            </a:r>
            <a:endParaRPr lang="en-US" sz="3200" dirty="0">
              <a:solidFill>
                <a:schemeClr val="accent1"/>
              </a:solidFill>
              <a:sym typeface="Wingdings"/>
            </a:endParaRPr>
          </a:p>
        </p:txBody>
      </p:sp>
    </p:spTree>
    <p:extLst>
      <p:ext uri="{BB962C8B-B14F-4D97-AF65-F5344CB8AC3E}">
        <p14:creationId xmlns:p14="http://schemas.microsoft.com/office/powerpoint/2010/main" val="14839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304800"/>
            <a:ext cx="11125200" cy="889000"/>
          </a:xfrm>
        </p:spPr>
        <p:txBody>
          <a:bodyPr anchor="b"/>
          <a:lstStyle/>
          <a:p>
            <a:r>
              <a:rPr lang="en-US" dirty="0"/>
              <a:t>Columnar Formats Are Great for Analytics and Compression</a:t>
            </a:r>
          </a:p>
        </p:txBody>
      </p:sp>
      <p:sp>
        <p:nvSpPr>
          <p:cNvPr id="22" name="Content Placeholder 21"/>
          <p:cNvSpPr>
            <a:spLocks noGrp="1"/>
          </p:cNvSpPr>
          <p:nvPr>
            <p:ph idx="1"/>
          </p:nvPr>
        </p:nvSpPr>
        <p:spPr>
          <a:xfrm>
            <a:off x="3949699" y="1574800"/>
            <a:ext cx="7593673" cy="3962400"/>
          </a:xfrm>
        </p:spPr>
        <p:txBody>
          <a:bodyPr/>
          <a:lstStyle/>
          <a:p>
            <a:r>
              <a:rPr lang="en-US" sz="2400" dirty="0"/>
              <a:t>Columnar format stores the data in each column together rather than the data in each row</a:t>
            </a:r>
          </a:p>
          <a:p>
            <a:r>
              <a:rPr lang="en-US" sz="2400" dirty="0"/>
              <a:t>Columnar format is great for Analytics</a:t>
            </a:r>
          </a:p>
          <a:p>
            <a:pPr lvl="1"/>
            <a:r>
              <a:rPr lang="en-US" dirty="0"/>
              <a:t>Enables fast scans of columns relevant to a query</a:t>
            </a:r>
          </a:p>
          <a:p>
            <a:r>
              <a:rPr lang="en-US" sz="2400" dirty="0"/>
              <a:t>Columnar format is great for Compression</a:t>
            </a:r>
          </a:p>
          <a:p>
            <a:pPr lvl="1"/>
            <a:r>
              <a:rPr lang="en-US" dirty="0"/>
              <a:t>Values within a column are much more similar than across</a:t>
            </a:r>
          </a:p>
          <a:p>
            <a:r>
              <a:rPr lang="en-US" sz="2400" dirty="0"/>
              <a:t>Pure Columnar format is horrible for Random Row Access</a:t>
            </a:r>
          </a:p>
          <a:p>
            <a:pPr lvl="1"/>
            <a:r>
              <a:rPr lang="en-US" dirty="0"/>
              <a:t>Requires an I/O for each column in a row rather than</a:t>
            </a:r>
            <a:br>
              <a:rPr lang="en-US" dirty="0"/>
            </a:br>
            <a:r>
              <a:rPr lang="en-US" dirty="0"/>
              <a:t>a single I/O for the entire row</a:t>
            </a:r>
          </a:p>
          <a:p>
            <a:pPr lvl="1"/>
            <a:r>
              <a:rPr lang="en-US" dirty="0">
                <a:solidFill>
                  <a:schemeClr val="accent1"/>
                </a:solidFill>
              </a:rPr>
              <a:t>100x</a:t>
            </a:r>
            <a:r>
              <a:rPr lang="en-US" dirty="0"/>
              <a:t> slower random row access – </a:t>
            </a:r>
            <a:r>
              <a:rPr lang="en-US" dirty="0">
                <a:solidFill>
                  <a:srgbClr val="FF0000"/>
                </a:solidFill>
              </a:rPr>
              <a:t>Columnar Cliff</a:t>
            </a:r>
            <a:endParaRPr lang="en-US" sz="2800" dirty="0">
              <a:solidFill>
                <a:srgbClr val="FF0000"/>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35</a:t>
            </a:fld>
            <a:endParaRPr lang="en-US" dirty="0">
              <a:solidFill>
                <a:srgbClr val="5F5F5F">
                  <a:lumMod val="60000"/>
                  <a:lumOff val="40000"/>
                </a:srgbClr>
              </a:solidFill>
              <a:latin typeface="Calibri"/>
            </a:endParaRPr>
          </a:p>
        </p:txBody>
      </p:sp>
      <p:grpSp>
        <p:nvGrpSpPr>
          <p:cNvPr id="5" name="Group 4"/>
          <p:cNvGrpSpPr/>
          <p:nvPr/>
        </p:nvGrpSpPr>
        <p:grpSpPr>
          <a:xfrm>
            <a:off x="667426" y="1594100"/>
            <a:ext cx="2376500" cy="4456656"/>
            <a:chOff x="576022" y="1811338"/>
            <a:chExt cx="2376500" cy="1950751"/>
          </a:xfrm>
        </p:grpSpPr>
        <p:sp>
          <p:nvSpPr>
            <p:cNvPr id="6" name="Rectangle 9"/>
            <p:cNvSpPr>
              <a:spLocks noChangeArrowheads="1"/>
            </p:cNvSpPr>
            <p:nvPr/>
          </p:nvSpPr>
          <p:spPr bwMode="auto">
            <a:xfrm>
              <a:off x="576022" y="1811338"/>
              <a:ext cx="2376500" cy="1950751"/>
            </a:xfrm>
            <a:prstGeom prst="rect">
              <a:avLst/>
            </a:prstGeom>
            <a:solidFill>
              <a:schemeClr val="tx1"/>
            </a:solidFill>
            <a:ln w="28575">
              <a:solidFill>
                <a:schemeClr val="tx1"/>
              </a:solidFill>
              <a:miter lim="800000"/>
              <a:headEnd/>
              <a:tailEnd/>
            </a:ln>
          </p:spPr>
          <p:txBody>
            <a:bodyPr lIns="92075" tIns="46038" rIns="92075" bIns="46038" anchor="ctr"/>
            <a:lstStyle/>
            <a:p>
              <a:endParaRPr lang="en-US"/>
            </a:p>
          </p:txBody>
        </p:sp>
        <p:grpSp>
          <p:nvGrpSpPr>
            <p:cNvPr id="7" name="Group 20"/>
            <p:cNvGrpSpPr/>
            <p:nvPr/>
          </p:nvGrpSpPr>
          <p:grpSpPr>
            <a:xfrm>
              <a:off x="657533" y="1829181"/>
              <a:ext cx="2211688" cy="1784355"/>
              <a:chOff x="657533" y="1829181"/>
              <a:chExt cx="2211688" cy="1784355"/>
            </a:xfrm>
          </p:grpSpPr>
          <p:sp>
            <p:nvSpPr>
              <p:cNvPr id="8" name="Text Box 11"/>
              <p:cNvSpPr txBox="1">
                <a:spLocks noChangeArrowheads="1"/>
              </p:cNvSpPr>
              <p:nvPr/>
            </p:nvSpPr>
            <p:spPr bwMode="auto">
              <a:xfrm rot="5398817">
                <a:off x="-34269" y="2520983"/>
                <a:ext cx="1784355" cy="400752"/>
              </a:xfrm>
              <a:prstGeom prst="rect">
                <a:avLst/>
              </a:prstGeom>
              <a:solidFill>
                <a:srgbClr val="E5F1FB"/>
              </a:solidFill>
              <a:ln w="28575">
                <a:solidFill>
                  <a:schemeClr val="tx1"/>
                </a:solidFill>
                <a:miter lim="800000"/>
                <a:headEnd/>
                <a:tailEnd/>
              </a:ln>
            </p:spPr>
            <p:txBody>
              <a:bodyPr wrap="square" lIns="92075" tIns="46038" rIns="92075" bIns="46038" anchor="t">
                <a:spAutoFit/>
              </a:bodyPr>
              <a:lstStyle/>
              <a:p>
                <a:pPr algn="l"/>
                <a:r>
                  <a:rPr lang="en-US" sz="2000" b="1" dirty="0"/>
                  <a:t>Last Name</a:t>
                </a:r>
              </a:p>
            </p:txBody>
          </p:sp>
          <p:sp>
            <p:nvSpPr>
              <p:cNvPr id="9" name="Text Box 12"/>
              <p:cNvSpPr txBox="1">
                <a:spLocks noChangeArrowheads="1"/>
              </p:cNvSpPr>
              <p:nvPr/>
            </p:nvSpPr>
            <p:spPr bwMode="auto">
              <a:xfrm rot="5398817">
                <a:off x="853681" y="2085569"/>
                <a:ext cx="913525" cy="400752"/>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sz="2000" b="1" dirty="0"/>
                  <a:t>First Name</a:t>
                </a:r>
              </a:p>
            </p:txBody>
          </p:sp>
          <p:sp>
            <p:nvSpPr>
              <p:cNvPr id="10" name="Text Box 13"/>
              <p:cNvSpPr txBox="1">
                <a:spLocks noChangeArrowheads="1"/>
              </p:cNvSpPr>
              <p:nvPr/>
            </p:nvSpPr>
            <p:spPr bwMode="auto">
              <a:xfrm rot="5398817">
                <a:off x="997878" y="2394285"/>
                <a:ext cx="1530957" cy="400752"/>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sz="2000" b="1" dirty="0"/>
                  <a:t>Country</a:t>
                </a:r>
              </a:p>
            </p:txBody>
          </p:sp>
          <p:sp>
            <p:nvSpPr>
              <p:cNvPr id="11" name="Text Box 13"/>
              <p:cNvSpPr txBox="1">
                <a:spLocks noChangeArrowheads="1"/>
              </p:cNvSpPr>
              <p:nvPr/>
            </p:nvSpPr>
            <p:spPr bwMode="auto">
              <a:xfrm rot="5398817">
                <a:off x="1945113" y="1899519"/>
                <a:ext cx="541424" cy="400752"/>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sz="2000" b="1" dirty="0"/>
                  <a:t>City</a:t>
                </a:r>
              </a:p>
            </p:txBody>
          </p:sp>
          <p:sp>
            <p:nvSpPr>
              <p:cNvPr id="12" name="Text Box 13"/>
              <p:cNvSpPr txBox="1">
                <a:spLocks noChangeArrowheads="1"/>
              </p:cNvSpPr>
              <p:nvPr/>
            </p:nvSpPr>
            <p:spPr bwMode="auto">
              <a:xfrm rot="5398817">
                <a:off x="1824341" y="2473310"/>
                <a:ext cx="1689007" cy="400752"/>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sz="2000" b="1" dirty="0"/>
                  <a:t>Department</a:t>
                </a:r>
              </a:p>
            </p:txBody>
          </p:sp>
        </p:grpSp>
      </p:grpSp>
      <p:sp>
        <p:nvSpPr>
          <p:cNvPr id="21" name="TextBox 20"/>
          <p:cNvSpPr txBox="1"/>
          <p:nvPr/>
        </p:nvSpPr>
        <p:spPr>
          <a:xfrm>
            <a:off x="864393" y="5765007"/>
            <a:ext cx="2000250" cy="242887"/>
          </a:xfrm>
          <a:prstGeom prst="rect">
            <a:avLst/>
          </a:prstGeom>
          <a:noFill/>
        </p:spPr>
        <p:txBody>
          <a:bodyPr wrap="none" lIns="0" tIns="0" rIns="0" bIns="0" rtlCol="0">
            <a:noAutofit/>
          </a:bodyPr>
          <a:lstStyle/>
          <a:p>
            <a:pPr>
              <a:lnSpc>
                <a:spcPct val="90000"/>
              </a:lnSpc>
            </a:pPr>
            <a:r>
              <a:rPr lang="en-US" dirty="0">
                <a:solidFill>
                  <a:schemeClr val="bg1"/>
                </a:solidFill>
              </a:rPr>
              <a:t>Column Format Data</a:t>
            </a:r>
          </a:p>
        </p:txBody>
      </p:sp>
    </p:spTree>
    <p:extLst>
      <p:ext uri="{BB962C8B-B14F-4D97-AF65-F5344CB8AC3E}">
        <p14:creationId xmlns:p14="http://schemas.microsoft.com/office/powerpoint/2010/main" val="1478083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91790"/>
            <a:ext cx="11312526" cy="889000"/>
          </a:xfrm>
        </p:spPr>
        <p:txBody>
          <a:bodyPr anchor="b"/>
          <a:lstStyle/>
          <a:p>
            <a:r>
              <a:rPr lang="en-US" b="1" dirty="0">
                <a:ea typeface="MS PGothic" pitchFamily="34" charset="-128"/>
              </a:rPr>
              <a:t>Hybrid Columnar Compression Overview</a:t>
            </a:r>
            <a:endParaRPr lang="en-US" dirty="0"/>
          </a:p>
        </p:txBody>
      </p:sp>
      <p:sp>
        <p:nvSpPr>
          <p:cNvPr id="51" name="Rectangle 3"/>
          <p:cNvSpPr txBox="1">
            <a:spLocks noChangeArrowheads="1"/>
          </p:cNvSpPr>
          <p:nvPr/>
        </p:nvSpPr>
        <p:spPr>
          <a:xfrm>
            <a:off x="3401297" y="1578221"/>
            <a:ext cx="8413505" cy="4476122"/>
          </a:xfrm>
          <a:prstGeom prst="rect">
            <a:avLst/>
          </a:prstGeom>
        </p:spPr>
        <p:txBody>
          <a:bodyPr vert="horz" lIns="0" tIns="0" rIns="0" bIns="0" rtlCol="0">
            <a:noAutofit/>
          </a:bodyPr>
          <a:lstStyle/>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400" dirty="0">
                <a:solidFill>
                  <a:srgbClr val="5F5F5F"/>
                </a:solidFill>
              </a:rPr>
              <a:t>Organize columns into sets of a few thousand rows</a:t>
            </a:r>
          </a:p>
          <a:p>
            <a:pPr marL="502920" lvl="1" indent="-228600">
              <a:lnSpc>
                <a:spcPct val="90000"/>
              </a:lnSpc>
              <a:spcBef>
                <a:spcPts val="800"/>
              </a:spcBef>
              <a:buClr>
                <a:srgbClr val="5F5F5F">
                  <a:lumMod val="60000"/>
                  <a:lumOff val="40000"/>
                </a:srgbClr>
              </a:buClr>
              <a:buFont typeface="Arial" panose="020B0604020202020204" pitchFamily="34" charset="0"/>
              <a:buChar char="–"/>
            </a:pPr>
            <a:r>
              <a:rPr lang="en-US" sz="2400" dirty="0">
                <a:solidFill>
                  <a:srgbClr val="5F5F5F"/>
                </a:solidFill>
              </a:rPr>
              <a:t>Compression Units (CUs)</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400" dirty="0">
                <a:solidFill>
                  <a:srgbClr val="5F5F5F"/>
                </a:solidFill>
              </a:rPr>
              <a:t>Within CU, data is organized by column, then compressed</a:t>
            </a:r>
          </a:p>
          <a:p>
            <a:pPr marL="502920" lvl="1" indent="-228600">
              <a:lnSpc>
                <a:spcPct val="90000"/>
              </a:lnSpc>
              <a:spcBef>
                <a:spcPts val="800"/>
              </a:spcBef>
              <a:buClr>
                <a:srgbClr val="5F5F5F">
                  <a:lumMod val="60000"/>
                  <a:lumOff val="40000"/>
                </a:srgbClr>
              </a:buClr>
              <a:buFont typeface="Arial" panose="020B0604020202020204" pitchFamily="34" charset="0"/>
              <a:buChar char="–"/>
            </a:pPr>
            <a:r>
              <a:rPr lang="en-US" sz="2400" dirty="0">
                <a:solidFill>
                  <a:srgbClr val="5F5F5F"/>
                </a:solidFill>
              </a:rPr>
              <a:t>Get all the compression benefits of full columnar format</a:t>
            </a:r>
          </a:p>
          <a:p>
            <a:pPr marL="502920" lvl="1" indent="-228600">
              <a:lnSpc>
                <a:spcPct val="90000"/>
              </a:lnSpc>
              <a:spcBef>
                <a:spcPts val="800"/>
              </a:spcBef>
              <a:buClr>
                <a:srgbClr val="5F5F5F">
                  <a:lumMod val="60000"/>
                  <a:lumOff val="40000"/>
                </a:srgbClr>
              </a:buClr>
              <a:buFont typeface="Arial" panose="020B0604020202020204" pitchFamily="34" charset="0"/>
              <a:buChar char="–"/>
            </a:pPr>
            <a:r>
              <a:rPr lang="en-US" sz="2400" dirty="0">
                <a:solidFill>
                  <a:srgbClr val="5F5F5F"/>
                </a:solidFill>
              </a:rPr>
              <a:t>For analytics, compression greatly reduces I/O, and</a:t>
            </a:r>
            <a:br>
              <a:rPr lang="en-US" sz="2400" dirty="0">
                <a:solidFill>
                  <a:srgbClr val="5F5F5F"/>
                </a:solidFill>
              </a:rPr>
            </a:br>
            <a:r>
              <a:rPr lang="en-US" sz="2400" dirty="0">
                <a:solidFill>
                  <a:srgbClr val="5F5F5F"/>
                </a:solidFill>
              </a:rPr>
              <a:t>the columnar format reduces CPU</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400" dirty="0">
                <a:solidFill>
                  <a:srgbClr val="5F5F5F"/>
                </a:solidFill>
              </a:rPr>
              <a:t>Each CU is small enough to be read from storage in a</a:t>
            </a:r>
            <a:br>
              <a:rPr lang="en-US" sz="2400" dirty="0">
                <a:solidFill>
                  <a:srgbClr val="5F5F5F"/>
                </a:solidFill>
              </a:rPr>
            </a:br>
            <a:r>
              <a:rPr lang="en-US" sz="2400" dirty="0">
                <a:solidFill>
                  <a:srgbClr val="5F5F5F"/>
                </a:solidFill>
              </a:rPr>
              <a:t>small number of I/O operations (usually 2)</a:t>
            </a:r>
          </a:p>
          <a:p>
            <a:pPr marL="502920" lvl="1" indent="-228600">
              <a:lnSpc>
                <a:spcPct val="90000"/>
              </a:lnSpc>
              <a:spcBef>
                <a:spcPts val="800"/>
              </a:spcBef>
              <a:buClr>
                <a:srgbClr val="5F5F5F">
                  <a:lumMod val="60000"/>
                  <a:lumOff val="40000"/>
                </a:srgbClr>
              </a:buClr>
              <a:buFont typeface="Arial" panose="020B0604020202020204" pitchFamily="34" charset="0"/>
              <a:buChar char="–"/>
            </a:pPr>
            <a:r>
              <a:rPr lang="en-US" sz="2400" dirty="0">
                <a:solidFill>
                  <a:srgbClr val="5F5F5F"/>
                </a:solidFill>
              </a:rPr>
              <a:t>Random row access requires </a:t>
            </a:r>
            <a:r>
              <a:rPr lang="en-US" sz="2400" i="1" dirty="0">
                <a:solidFill>
                  <a:srgbClr val="5F5F5F"/>
                </a:solidFill>
              </a:rPr>
              <a:t>one or two I/</a:t>
            </a:r>
            <a:r>
              <a:rPr lang="en-US" sz="2400" i="1" dirty="0" err="1">
                <a:solidFill>
                  <a:srgbClr val="5F5F5F"/>
                </a:solidFill>
              </a:rPr>
              <a:t>Os</a:t>
            </a:r>
            <a:r>
              <a:rPr lang="en-US" sz="2400" i="1" dirty="0">
                <a:solidFill>
                  <a:srgbClr val="5F5F5F"/>
                </a:solidFill>
              </a:rPr>
              <a:t> per row</a:t>
            </a:r>
            <a:r>
              <a:rPr lang="en-US" sz="2400" dirty="0">
                <a:solidFill>
                  <a:srgbClr val="5F5F5F"/>
                </a:solidFill>
              </a:rPr>
              <a:t>,</a:t>
            </a:r>
            <a:br>
              <a:rPr lang="en-US" sz="2400" dirty="0">
                <a:solidFill>
                  <a:srgbClr val="5F5F5F"/>
                </a:solidFill>
              </a:rPr>
            </a:br>
            <a:r>
              <a:rPr lang="en-US" sz="2400" dirty="0">
                <a:solidFill>
                  <a:srgbClr val="5F5F5F"/>
                </a:solidFill>
              </a:rPr>
              <a:t>instead of </a:t>
            </a:r>
            <a:r>
              <a:rPr lang="en-US" sz="2400" i="1" dirty="0">
                <a:solidFill>
                  <a:srgbClr val="5F5F5F"/>
                </a:solidFill>
              </a:rPr>
              <a:t>one I/O for each column</a:t>
            </a:r>
          </a:p>
        </p:txBody>
      </p:sp>
      <p:grpSp>
        <p:nvGrpSpPr>
          <p:cNvPr id="52" name="Group 51"/>
          <p:cNvGrpSpPr/>
          <p:nvPr/>
        </p:nvGrpSpPr>
        <p:grpSpPr>
          <a:xfrm>
            <a:off x="696002" y="1494088"/>
            <a:ext cx="2376500" cy="1499144"/>
            <a:chOff x="576022" y="1811339"/>
            <a:chExt cx="2376500" cy="1588799"/>
          </a:xfrm>
        </p:grpSpPr>
        <p:sp>
          <p:nvSpPr>
            <p:cNvPr id="54" name="Rectangle 9"/>
            <p:cNvSpPr>
              <a:spLocks noChangeArrowheads="1"/>
            </p:cNvSpPr>
            <p:nvPr/>
          </p:nvSpPr>
          <p:spPr bwMode="auto">
            <a:xfrm>
              <a:off x="576022" y="1811339"/>
              <a:ext cx="2376500" cy="1588799"/>
            </a:xfrm>
            <a:prstGeom prst="rect">
              <a:avLst/>
            </a:prstGeom>
            <a:solidFill>
              <a:schemeClr val="tx1"/>
            </a:solidFill>
            <a:ln w="28575">
              <a:solidFill>
                <a:schemeClr val="tx1"/>
              </a:solidFill>
              <a:miter lim="800000"/>
              <a:headEnd/>
              <a:tailEnd/>
            </a:ln>
          </p:spPr>
          <p:txBody>
            <a:bodyPr lIns="92075" tIns="46038" rIns="92075" bIns="46038" anchor="ctr"/>
            <a:lstStyle/>
            <a:p>
              <a:endParaRPr lang="en-US" sz="1600"/>
            </a:p>
          </p:txBody>
        </p:sp>
        <p:grpSp>
          <p:nvGrpSpPr>
            <p:cNvPr id="55" name="Group 20"/>
            <p:cNvGrpSpPr/>
            <p:nvPr/>
          </p:nvGrpSpPr>
          <p:grpSpPr>
            <a:xfrm>
              <a:off x="672826" y="1829180"/>
              <a:ext cx="2180942" cy="1530959"/>
              <a:chOff x="672826" y="1829180"/>
              <a:chExt cx="2180942" cy="1530959"/>
            </a:xfrm>
          </p:grpSpPr>
          <p:sp>
            <p:nvSpPr>
              <p:cNvPr id="56" name="Text Box 11"/>
              <p:cNvSpPr txBox="1">
                <a:spLocks noChangeArrowheads="1"/>
              </p:cNvSpPr>
              <p:nvPr/>
            </p:nvSpPr>
            <p:spPr bwMode="auto">
              <a:xfrm rot="5398817">
                <a:off x="250248" y="2251758"/>
                <a:ext cx="1215129" cy="369974"/>
              </a:xfrm>
              <a:prstGeom prst="rect">
                <a:avLst/>
              </a:prstGeom>
              <a:solidFill>
                <a:srgbClr val="E5F1FB"/>
              </a:solidFill>
              <a:ln w="28575">
                <a:solidFill>
                  <a:schemeClr val="tx1"/>
                </a:solidFill>
                <a:miter lim="800000"/>
                <a:headEnd/>
                <a:tailEnd/>
              </a:ln>
            </p:spPr>
            <p:txBody>
              <a:bodyPr wrap="square" lIns="92075" tIns="46038" rIns="92075" bIns="46038" anchor="t">
                <a:spAutoFit/>
              </a:bodyPr>
              <a:lstStyle/>
              <a:p>
                <a:pPr algn="l"/>
                <a:r>
                  <a:rPr lang="en-US" b="1"/>
                  <a:t>Column 1</a:t>
                </a:r>
              </a:p>
            </p:txBody>
          </p:sp>
          <p:sp>
            <p:nvSpPr>
              <p:cNvPr id="57" name="Text Box 12"/>
              <p:cNvSpPr txBox="1">
                <a:spLocks noChangeArrowheads="1"/>
              </p:cNvSpPr>
              <p:nvPr/>
            </p:nvSpPr>
            <p:spPr bwMode="auto">
              <a:xfrm rot="5398817">
                <a:off x="665193" y="2289612"/>
                <a:ext cx="1290831"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dirty="0"/>
                  <a:t>Column 2</a:t>
                </a:r>
              </a:p>
            </p:txBody>
          </p:sp>
          <p:sp>
            <p:nvSpPr>
              <p:cNvPr id="58" name="Text Box 13"/>
              <p:cNvSpPr txBox="1">
                <a:spLocks noChangeArrowheads="1"/>
              </p:cNvSpPr>
              <p:nvPr/>
            </p:nvSpPr>
            <p:spPr bwMode="auto">
              <a:xfrm rot="5398817">
                <a:off x="997878" y="2409674"/>
                <a:ext cx="1530957"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3</a:t>
                </a:r>
              </a:p>
            </p:txBody>
          </p:sp>
          <p:sp>
            <p:nvSpPr>
              <p:cNvPr id="59" name="Text Box 13"/>
              <p:cNvSpPr txBox="1">
                <a:spLocks noChangeArrowheads="1"/>
              </p:cNvSpPr>
              <p:nvPr/>
            </p:nvSpPr>
            <p:spPr bwMode="auto">
              <a:xfrm rot="5398817">
                <a:off x="1609434" y="2250851"/>
                <a:ext cx="1213311"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4</a:t>
                </a:r>
              </a:p>
            </p:txBody>
          </p:sp>
          <p:sp>
            <p:nvSpPr>
              <p:cNvPr id="60" name="Text Box 13"/>
              <p:cNvSpPr txBox="1">
                <a:spLocks noChangeArrowheads="1"/>
              </p:cNvSpPr>
              <p:nvPr/>
            </p:nvSpPr>
            <p:spPr bwMode="auto">
              <a:xfrm rot="5398817">
                <a:off x="1974562" y="2338414"/>
                <a:ext cx="1388437"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5</a:t>
                </a:r>
              </a:p>
            </p:txBody>
          </p:sp>
        </p:grpSp>
      </p:grpSp>
      <p:sp>
        <p:nvSpPr>
          <p:cNvPr id="101" name="TextBox 100"/>
          <p:cNvSpPr txBox="1"/>
          <p:nvPr/>
        </p:nvSpPr>
        <p:spPr>
          <a:xfrm>
            <a:off x="785812" y="2743200"/>
            <a:ext cx="285750" cy="242887"/>
          </a:xfrm>
          <a:prstGeom prst="rect">
            <a:avLst/>
          </a:prstGeom>
          <a:noFill/>
        </p:spPr>
        <p:txBody>
          <a:bodyPr wrap="none" lIns="0" tIns="0" rIns="0" bIns="0" rtlCol="0">
            <a:noAutofit/>
          </a:bodyPr>
          <a:lstStyle/>
          <a:p>
            <a:pPr>
              <a:lnSpc>
                <a:spcPct val="90000"/>
              </a:lnSpc>
            </a:pPr>
            <a:r>
              <a:rPr lang="en-US" dirty="0">
                <a:solidFill>
                  <a:schemeClr val="bg1"/>
                </a:solidFill>
              </a:rPr>
              <a:t>CU</a:t>
            </a:r>
          </a:p>
        </p:txBody>
      </p:sp>
      <p:grpSp>
        <p:nvGrpSpPr>
          <p:cNvPr id="118" name="Group 117"/>
          <p:cNvGrpSpPr/>
          <p:nvPr/>
        </p:nvGrpSpPr>
        <p:grpSpPr>
          <a:xfrm>
            <a:off x="691239" y="3146675"/>
            <a:ext cx="2376500" cy="1499144"/>
            <a:chOff x="576022" y="1811339"/>
            <a:chExt cx="2376500" cy="1588799"/>
          </a:xfrm>
        </p:grpSpPr>
        <p:sp>
          <p:nvSpPr>
            <p:cNvPr id="119" name="Rectangle 9"/>
            <p:cNvSpPr>
              <a:spLocks noChangeArrowheads="1"/>
            </p:cNvSpPr>
            <p:nvPr/>
          </p:nvSpPr>
          <p:spPr bwMode="auto">
            <a:xfrm>
              <a:off x="576022" y="1811339"/>
              <a:ext cx="2376500" cy="1588799"/>
            </a:xfrm>
            <a:prstGeom prst="rect">
              <a:avLst/>
            </a:prstGeom>
            <a:solidFill>
              <a:schemeClr val="tx1"/>
            </a:solidFill>
            <a:ln w="28575">
              <a:solidFill>
                <a:schemeClr val="tx1"/>
              </a:solidFill>
              <a:miter lim="800000"/>
              <a:headEnd/>
              <a:tailEnd/>
            </a:ln>
          </p:spPr>
          <p:txBody>
            <a:bodyPr lIns="92075" tIns="46038" rIns="92075" bIns="46038" anchor="ctr"/>
            <a:lstStyle/>
            <a:p>
              <a:endParaRPr lang="en-US" sz="1600"/>
            </a:p>
          </p:txBody>
        </p:sp>
        <p:grpSp>
          <p:nvGrpSpPr>
            <p:cNvPr id="120" name="Group 20"/>
            <p:cNvGrpSpPr/>
            <p:nvPr/>
          </p:nvGrpSpPr>
          <p:grpSpPr>
            <a:xfrm>
              <a:off x="672826" y="1829180"/>
              <a:ext cx="2180942" cy="1530959"/>
              <a:chOff x="672826" y="1829180"/>
              <a:chExt cx="2180942" cy="1530959"/>
            </a:xfrm>
          </p:grpSpPr>
          <p:sp>
            <p:nvSpPr>
              <p:cNvPr id="121" name="Text Box 11"/>
              <p:cNvSpPr txBox="1">
                <a:spLocks noChangeArrowheads="1"/>
              </p:cNvSpPr>
              <p:nvPr/>
            </p:nvSpPr>
            <p:spPr bwMode="auto">
              <a:xfrm rot="5398817">
                <a:off x="250248" y="2251758"/>
                <a:ext cx="1215129" cy="369974"/>
              </a:xfrm>
              <a:prstGeom prst="rect">
                <a:avLst/>
              </a:prstGeom>
              <a:solidFill>
                <a:srgbClr val="E5F1FB"/>
              </a:solidFill>
              <a:ln w="28575">
                <a:solidFill>
                  <a:schemeClr val="tx1"/>
                </a:solidFill>
                <a:miter lim="800000"/>
                <a:headEnd/>
                <a:tailEnd/>
              </a:ln>
            </p:spPr>
            <p:txBody>
              <a:bodyPr wrap="square" lIns="92075" tIns="46038" rIns="92075" bIns="46038" anchor="t">
                <a:spAutoFit/>
              </a:bodyPr>
              <a:lstStyle/>
              <a:p>
                <a:pPr algn="l"/>
                <a:r>
                  <a:rPr lang="en-US" b="1"/>
                  <a:t>Column 1</a:t>
                </a:r>
              </a:p>
            </p:txBody>
          </p:sp>
          <p:sp>
            <p:nvSpPr>
              <p:cNvPr id="122" name="Text Box 12"/>
              <p:cNvSpPr txBox="1">
                <a:spLocks noChangeArrowheads="1"/>
              </p:cNvSpPr>
              <p:nvPr/>
            </p:nvSpPr>
            <p:spPr bwMode="auto">
              <a:xfrm rot="5398817">
                <a:off x="665193" y="2289612"/>
                <a:ext cx="1290831"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dirty="0"/>
                  <a:t>Column 2</a:t>
                </a:r>
              </a:p>
            </p:txBody>
          </p:sp>
          <p:sp>
            <p:nvSpPr>
              <p:cNvPr id="123" name="Text Box 13"/>
              <p:cNvSpPr txBox="1">
                <a:spLocks noChangeArrowheads="1"/>
              </p:cNvSpPr>
              <p:nvPr/>
            </p:nvSpPr>
            <p:spPr bwMode="auto">
              <a:xfrm rot="5398817">
                <a:off x="997878" y="2409674"/>
                <a:ext cx="1530957"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3</a:t>
                </a:r>
              </a:p>
            </p:txBody>
          </p:sp>
          <p:sp>
            <p:nvSpPr>
              <p:cNvPr id="124" name="Text Box 13"/>
              <p:cNvSpPr txBox="1">
                <a:spLocks noChangeArrowheads="1"/>
              </p:cNvSpPr>
              <p:nvPr/>
            </p:nvSpPr>
            <p:spPr bwMode="auto">
              <a:xfrm rot="5398817">
                <a:off x="1609434" y="2250851"/>
                <a:ext cx="1213311"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4</a:t>
                </a:r>
              </a:p>
            </p:txBody>
          </p:sp>
          <p:sp>
            <p:nvSpPr>
              <p:cNvPr id="125" name="Text Box 13"/>
              <p:cNvSpPr txBox="1">
                <a:spLocks noChangeArrowheads="1"/>
              </p:cNvSpPr>
              <p:nvPr/>
            </p:nvSpPr>
            <p:spPr bwMode="auto">
              <a:xfrm rot="5398817">
                <a:off x="1974562" y="2338414"/>
                <a:ext cx="1388437"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5</a:t>
                </a:r>
              </a:p>
            </p:txBody>
          </p:sp>
        </p:grpSp>
      </p:grpSp>
      <p:sp>
        <p:nvSpPr>
          <p:cNvPr id="126" name="TextBox 125"/>
          <p:cNvSpPr txBox="1"/>
          <p:nvPr/>
        </p:nvSpPr>
        <p:spPr>
          <a:xfrm>
            <a:off x="781049" y="4395787"/>
            <a:ext cx="285750" cy="242887"/>
          </a:xfrm>
          <a:prstGeom prst="rect">
            <a:avLst/>
          </a:prstGeom>
          <a:noFill/>
        </p:spPr>
        <p:txBody>
          <a:bodyPr wrap="none" lIns="0" tIns="0" rIns="0" bIns="0" rtlCol="0">
            <a:noAutofit/>
          </a:bodyPr>
          <a:lstStyle/>
          <a:p>
            <a:pPr>
              <a:lnSpc>
                <a:spcPct val="90000"/>
              </a:lnSpc>
            </a:pPr>
            <a:r>
              <a:rPr lang="en-US" dirty="0">
                <a:solidFill>
                  <a:schemeClr val="bg1"/>
                </a:solidFill>
              </a:rPr>
              <a:t>CU</a:t>
            </a:r>
          </a:p>
        </p:txBody>
      </p:sp>
      <p:grpSp>
        <p:nvGrpSpPr>
          <p:cNvPr id="127" name="Group 126"/>
          <p:cNvGrpSpPr/>
          <p:nvPr/>
        </p:nvGrpSpPr>
        <p:grpSpPr>
          <a:xfrm>
            <a:off x="684096" y="4761163"/>
            <a:ext cx="2376500" cy="1499144"/>
            <a:chOff x="576022" y="1811339"/>
            <a:chExt cx="2376500" cy="1588799"/>
          </a:xfrm>
        </p:grpSpPr>
        <p:sp>
          <p:nvSpPr>
            <p:cNvPr id="128" name="Rectangle 9"/>
            <p:cNvSpPr>
              <a:spLocks noChangeArrowheads="1"/>
            </p:cNvSpPr>
            <p:nvPr/>
          </p:nvSpPr>
          <p:spPr bwMode="auto">
            <a:xfrm>
              <a:off x="576022" y="1811339"/>
              <a:ext cx="2376500" cy="1588799"/>
            </a:xfrm>
            <a:prstGeom prst="rect">
              <a:avLst/>
            </a:prstGeom>
            <a:solidFill>
              <a:schemeClr val="tx1"/>
            </a:solidFill>
            <a:ln w="28575">
              <a:solidFill>
                <a:schemeClr val="tx1"/>
              </a:solidFill>
              <a:miter lim="800000"/>
              <a:headEnd/>
              <a:tailEnd/>
            </a:ln>
          </p:spPr>
          <p:txBody>
            <a:bodyPr lIns="92075" tIns="46038" rIns="92075" bIns="46038" anchor="ctr"/>
            <a:lstStyle/>
            <a:p>
              <a:endParaRPr lang="en-US" sz="1600"/>
            </a:p>
          </p:txBody>
        </p:sp>
        <p:grpSp>
          <p:nvGrpSpPr>
            <p:cNvPr id="129" name="Group 20"/>
            <p:cNvGrpSpPr/>
            <p:nvPr/>
          </p:nvGrpSpPr>
          <p:grpSpPr>
            <a:xfrm>
              <a:off x="672826" y="1829180"/>
              <a:ext cx="2180942" cy="1530959"/>
              <a:chOff x="672826" y="1829180"/>
              <a:chExt cx="2180942" cy="1530959"/>
            </a:xfrm>
          </p:grpSpPr>
          <p:sp>
            <p:nvSpPr>
              <p:cNvPr id="130" name="Text Box 11"/>
              <p:cNvSpPr txBox="1">
                <a:spLocks noChangeArrowheads="1"/>
              </p:cNvSpPr>
              <p:nvPr/>
            </p:nvSpPr>
            <p:spPr bwMode="auto">
              <a:xfrm rot="5398817">
                <a:off x="250248" y="2251758"/>
                <a:ext cx="1215129" cy="369974"/>
              </a:xfrm>
              <a:prstGeom prst="rect">
                <a:avLst/>
              </a:prstGeom>
              <a:solidFill>
                <a:srgbClr val="E5F1FB"/>
              </a:solidFill>
              <a:ln w="28575">
                <a:solidFill>
                  <a:schemeClr val="tx1"/>
                </a:solidFill>
                <a:miter lim="800000"/>
                <a:headEnd/>
                <a:tailEnd/>
              </a:ln>
            </p:spPr>
            <p:txBody>
              <a:bodyPr wrap="square" lIns="92075" tIns="46038" rIns="92075" bIns="46038" anchor="t">
                <a:spAutoFit/>
              </a:bodyPr>
              <a:lstStyle/>
              <a:p>
                <a:pPr algn="l"/>
                <a:r>
                  <a:rPr lang="en-US" b="1"/>
                  <a:t>Column 1</a:t>
                </a:r>
              </a:p>
            </p:txBody>
          </p:sp>
          <p:sp>
            <p:nvSpPr>
              <p:cNvPr id="131" name="Text Box 12"/>
              <p:cNvSpPr txBox="1">
                <a:spLocks noChangeArrowheads="1"/>
              </p:cNvSpPr>
              <p:nvPr/>
            </p:nvSpPr>
            <p:spPr bwMode="auto">
              <a:xfrm rot="5398817">
                <a:off x="665193" y="2289612"/>
                <a:ext cx="1290831"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dirty="0"/>
                  <a:t>Column 2</a:t>
                </a:r>
              </a:p>
            </p:txBody>
          </p:sp>
          <p:sp>
            <p:nvSpPr>
              <p:cNvPr id="132" name="Text Box 13"/>
              <p:cNvSpPr txBox="1">
                <a:spLocks noChangeArrowheads="1"/>
              </p:cNvSpPr>
              <p:nvPr/>
            </p:nvSpPr>
            <p:spPr bwMode="auto">
              <a:xfrm rot="5398817">
                <a:off x="997878" y="2409674"/>
                <a:ext cx="1530957"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3</a:t>
                </a:r>
              </a:p>
            </p:txBody>
          </p:sp>
          <p:sp>
            <p:nvSpPr>
              <p:cNvPr id="133" name="Text Box 13"/>
              <p:cNvSpPr txBox="1">
                <a:spLocks noChangeArrowheads="1"/>
              </p:cNvSpPr>
              <p:nvPr/>
            </p:nvSpPr>
            <p:spPr bwMode="auto">
              <a:xfrm rot="5398817">
                <a:off x="1609434" y="2250851"/>
                <a:ext cx="1213311"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4</a:t>
                </a:r>
              </a:p>
            </p:txBody>
          </p:sp>
          <p:sp>
            <p:nvSpPr>
              <p:cNvPr id="134" name="Text Box 13"/>
              <p:cNvSpPr txBox="1">
                <a:spLocks noChangeArrowheads="1"/>
              </p:cNvSpPr>
              <p:nvPr/>
            </p:nvSpPr>
            <p:spPr bwMode="auto">
              <a:xfrm rot="5398817">
                <a:off x="1974562" y="2338414"/>
                <a:ext cx="1388437" cy="369974"/>
              </a:xfrm>
              <a:prstGeom prst="rect">
                <a:avLst/>
              </a:prstGeom>
              <a:solidFill>
                <a:srgbClr val="E5F1FB"/>
              </a:solidFill>
              <a:ln w="28575">
                <a:solidFill>
                  <a:schemeClr val="tx1"/>
                </a:solidFill>
                <a:miter lim="800000"/>
                <a:headEnd/>
                <a:tailEnd/>
              </a:ln>
            </p:spPr>
            <p:txBody>
              <a:bodyPr wrap="square" lIns="92075" tIns="46038" rIns="92075" bIns="46038">
                <a:spAutoFit/>
              </a:bodyPr>
              <a:lstStyle/>
              <a:p>
                <a:pPr algn="l"/>
                <a:r>
                  <a:rPr lang="en-US" b="1"/>
                  <a:t>Column 5</a:t>
                </a:r>
              </a:p>
            </p:txBody>
          </p:sp>
        </p:grpSp>
      </p:grpSp>
      <p:sp>
        <p:nvSpPr>
          <p:cNvPr id="135" name="TextBox 134"/>
          <p:cNvSpPr txBox="1"/>
          <p:nvPr/>
        </p:nvSpPr>
        <p:spPr>
          <a:xfrm>
            <a:off x="773906" y="6010275"/>
            <a:ext cx="285750" cy="242887"/>
          </a:xfrm>
          <a:prstGeom prst="rect">
            <a:avLst/>
          </a:prstGeom>
          <a:noFill/>
        </p:spPr>
        <p:txBody>
          <a:bodyPr wrap="none" lIns="0" tIns="0" rIns="0" bIns="0" rtlCol="0">
            <a:noAutofit/>
          </a:bodyPr>
          <a:lstStyle/>
          <a:p>
            <a:pPr>
              <a:lnSpc>
                <a:spcPct val="90000"/>
              </a:lnSpc>
            </a:pPr>
            <a:r>
              <a:rPr lang="en-US" dirty="0">
                <a:solidFill>
                  <a:schemeClr val="bg1"/>
                </a:solidFill>
              </a:rPr>
              <a:t>CU</a:t>
            </a:r>
          </a:p>
        </p:txBody>
      </p:sp>
    </p:spTree>
    <p:extLst>
      <p:ext uri="{BB962C8B-B14F-4D97-AF65-F5344CB8AC3E}">
        <p14:creationId xmlns:p14="http://schemas.microsoft.com/office/powerpoint/2010/main" val="18158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ea typeface="MS PGothic"/>
                <a:cs typeface="MS PGothic"/>
              </a:rPr>
              <a:t>Benefits</a:t>
            </a:r>
            <a:r>
              <a:rPr lang="en-US" dirty="0">
                <a:ea typeface="MS PGothic"/>
                <a:cs typeface="MS PGothic"/>
              </a:rPr>
              <a:t> of Hybrid Columnar Compression</a:t>
            </a:r>
            <a:endParaRPr lang="en-US" dirty="0"/>
          </a:p>
        </p:txBody>
      </p:sp>
      <p:graphicFrame>
        <p:nvGraphicFramePr>
          <p:cNvPr id="1026" name="Chart 7"/>
          <p:cNvGraphicFramePr>
            <a:graphicFrameLocks/>
          </p:cNvGraphicFramePr>
          <p:nvPr>
            <p:extLst/>
          </p:nvPr>
        </p:nvGraphicFramePr>
        <p:xfrm>
          <a:off x="1527175" y="1695450"/>
          <a:ext cx="4041775" cy="3770313"/>
        </p:xfrm>
        <a:graphic>
          <a:graphicData uri="http://schemas.openxmlformats.org/presentationml/2006/ole">
            <mc:AlternateContent xmlns:mc="http://schemas.openxmlformats.org/markup-compatibility/2006">
              <mc:Choice xmlns:v="urn:schemas-microsoft-com:vml" Requires="v">
                <p:oleObj spid="_x0000_s1034" name="Worksheet" r:id="rId4" imgW="4978400" imgH="4368800" progId="Excel.Sheet.8">
                  <p:embed/>
                </p:oleObj>
              </mc:Choice>
              <mc:Fallback>
                <p:oleObj name="Worksheet" r:id="rId4" imgW="4978400" imgH="4368800" progId="Excel.Sheet.8">
                  <p:embed/>
                  <p:pic>
                    <p:nvPicPr>
                      <p:cNvPr id="1026" name="Chart 7"/>
                      <p:cNvPicPr>
                        <a:picLocks noChangeArrowheads="1"/>
                      </p:cNvPicPr>
                      <p:nvPr/>
                    </p:nvPicPr>
                    <p:blipFill>
                      <a:blip r:embed="rId5"/>
                      <a:srcRect/>
                      <a:stretch>
                        <a:fillRect/>
                      </a:stretch>
                    </p:blipFill>
                    <p:spPr bwMode="auto">
                      <a:xfrm>
                        <a:off x="1527175" y="1695450"/>
                        <a:ext cx="4041775" cy="3770313"/>
                      </a:xfrm>
                      <a:prstGeom prst="rect">
                        <a:avLst/>
                      </a:prstGeom>
                      <a:noFill/>
                      <a:extLst/>
                    </p:spPr>
                  </p:pic>
                </p:oleObj>
              </mc:Fallback>
            </mc:AlternateContent>
          </a:graphicData>
        </a:graphic>
      </p:graphicFrame>
      <p:sp>
        <p:nvSpPr>
          <p:cNvPr id="8" name="Rectangle 3"/>
          <p:cNvSpPr txBox="1">
            <a:spLocks noChangeArrowheads="1"/>
          </p:cNvSpPr>
          <p:nvPr/>
        </p:nvSpPr>
        <p:spPr bwMode="auto">
          <a:xfrm>
            <a:off x="5825237" y="1841121"/>
            <a:ext cx="6153875" cy="35293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30263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r>
              <a:rPr lang="en-US" sz="2200" dirty="0">
                <a:sym typeface="Arial" pitchFamily="34" charset="0"/>
              </a:rPr>
              <a:t>Hybrid Columnar Compression achieves great space and IO reductions</a:t>
            </a:r>
          </a:p>
          <a:p>
            <a:pPr marL="759831" lvl="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r>
              <a:rPr lang="en-US" sz="2200" dirty="0">
                <a:sym typeface="Arial" pitchFamily="34" charset="0"/>
              </a:rPr>
              <a:t>Typical compression ratio of 10x</a:t>
            </a:r>
          </a:p>
          <a:p>
            <a:pPr marL="759831" lvl="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r>
              <a:rPr lang="en-US" sz="2200" dirty="0">
                <a:sym typeface="Arial" pitchFamily="34" charset="0"/>
              </a:rPr>
              <a:t>Exadata storage offloads decompression, enabling better compression algorithms</a:t>
            </a:r>
          </a:p>
          <a:p>
            <a:pPr marL="759831" lvl="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endParaRPr lang="en-US" sz="1100" dirty="0">
              <a:sym typeface="Arial" pitchFamily="34" charset="0"/>
            </a:endParaRPr>
          </a:p>
          <a:p>
            <a:pPr marL="30263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r>
              <a:rPr lang="en-US" sz="2200" dirty="0">
                <a:sym typeface="Arial" pitchFamily="34" charset="0"/>
              </a:rPr>
              <a:t>Fast random row access on columnar data enables:</a:t>
            </a:r>
          </a:p>
          <a:p>
            <a:pPr marL="759831" lvl="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r>
              <a:rPr lang="en-US" sz="2200" dirty="0">
                <a:sym typeface="Arial" pitchFamily="34" charset="0"/>
              </a:rPr>
              <a:t>Historical data to be cost-effectively kept in OLTP databases</a:t>
            </a:r>
          </a:p>
          <a:p>
            <a:pPr marL="759831" lvl="1" indent="-228600" fontAlgn="base">
              <a:lnSpc>
                <a:spcPct val="90000"/>
              </a:lnSpc>
              <a:spcBef>
                <a:spcPts val="600"/>
              </a:spcBef>
              <a:spcAft>
                <a:spcPct val="0"/>
              </a:spcAft>
              <a:buClr>
                <a:schemeClr val="tx1">
                  <a:lumMod val="60000"/>
                  <a:lumOff val="40000"/>
                </a:schemeClr>
              </a:buClr>
              <a:buFont typeface="Arial" panose="020B0604020202020204" pitchFamily="34" charset="0"/>
              <a:buChar char="•"/>
              <a:defRPr/>
            </a:pPr>
            <a:r>
              <a:rPr lang="en-US" sz="2200" dirty="0">
                <a:sym typeface="Arial" pitchFamily="34" charset="0"/>
              </a:rPr>
              <a:t>Fast drilldown to row level for analytics</a:t>
            </a:r>
          </a:p>
        </p:txBody>
      </p:sp>
      <p:grpSp>
        <p:nvGrpSpPr>
          <p:cNvPr id="3" name="Group 2"/>
          <p:cNvGrpSpPr/>
          <p:nvPr/>
        </p:nvGrpSpPr>
        <p:grpSpPr>
          <a:xfrm>
            <a:off x="134390" y="2683659"/>
            <a:ext cx="1295142" cy="2168276"/>
            <a:chOff x="92979" y="3028802"/>
            <a:chExt cx="1295142" cy="2168276"/>
          </a:xfrm>
        </p:grpSpPr>
        <p:sp>
          <p:nvSpPr>
            <p:cNvPr id="6" name="TextBox 5"/>
            <p:cNvSpPr txBox="1"/>
            <p:nvPr/>
          </p:nvSpPr>
          <p:spPr>
            <a:xfrm>
              <a:off x="204311" y="3028802"/>
              <a:ext cx="1183810" cy="430865"/>
            </a:xfrm>
            <a:prstGeom prst="rect">
              <a:avLst/>
            </a:prstGeom>
            <a:noFill/>
          </p:spPr>
          <p:txBody>
            <a:bodyPr wrap="none" lIns="121899" tIns="60949" rIns="121899" bIns="60949" rtlCol="0" anchor="ctr">
              <a:spAutoFit/>
            </a:bodyPr>
            <a:lstStyle/>
            <a:p>
              <a:pPr algn="r"/>
              <a:r>
                <a:rPr lang="en-US" sz="2000" b="1" dirty="0"/>
                <a:t>Retailers</a:t>
              </a:r>
              <a:endParaRPr lang="en-US" b="1" dirty="0"/>
            </a:p>
          </p:txBody>
        </p:sp>
        <p:sp>
          <p:nvSpPr>
            <p:cNvPr id="7" name="TextBox 6"/>
            <p:cNvSpPr txBox="1"/>
            <p:nvPr/>
          </p:nvSpPr>
          <p:spPr>
            <a:xfrm>
              <a:off x="475093" y="4766213"/>
              <a:ext cx="913028" cy="430865"/>
            </a:xfrm>
            <a:prstGeom prst="rect">
              <a:avLst/>
            </a:prstGeom>
            <a:noFill/>
          </p:spPr>
          <p:txBody>
            <a:bodyPr wrap="none" lIns="121899" tIns="60949" rIns="121899" bIns="60949" rtlCol="0" anchor="ctr">
              <a:spAutoFit/>
            </a:bodyPr>
            <a:lstStyle/>
            <a:p>
              <a:pPr algn="r"/>
              <a:r>
                <a:rPr lang="en-US" sz="2000" b="1" dirty="0" err="1"/>
                <a:t>Telcos</a:t>
              </a:r>
              <a:endParaRPr lang="en-US" sz="2000" b="1" dirty="0"/>
            </a:p>
          </p:txBody>
        </p:sp>
        <p:sp>
          <p:nvSpPr>
            <p:cNvPr id="9" name="TextBox 8"/>
            <p:cNvSpPr txBox="1"/>
            <p:nvPr/>
          </p:nvSpPr>
          <p:spPr>
            <a:xfrm>
              <a:off x="92979" y="3813089"/>
              <a:ext cx="1295142" cy="738642"/>
            </a:xfrm>
            <a:prstGeom prst="rect">
              <a:avLst/>
            </a:prstGeom>
            <a:noFill/>
          </p:spPr>
          <p:txBody>
            <a:bodyPr wrap="square" lIns="121899" tIns="60949" rIns="121899" bIns="60949" rtlCol="0" anchor="ctr">
              <a:spAutoFit/>
            </a:bodyPr>
            <a:lstStyle/>
            <a:p>
              <a:pPr algn="r"/>
              <a:r>
                <a:rPr lang="en-US" sz="2000" b="1" dirty="0"/>
                <a:t>Financial Services</a:t>
              </a:r>
            </a:p>
          </p:txBody>
        </p:sp>
      </p:grpSp>
      <p:cxnSp>
        <p:nvCxnSpPr>
          <p:cNvPr id="11" name="Straight Connector 10"/>
          <p:cNvCxnSpPr/>
          <p:nvPr/>
        </p:nvCxnSpPr>
        <p:spPr>
          <a:xfrm flipH="1">
            <a:off x="3105873" y="2589426"/>
            <a:ext cx="36956" cy="2438204"/>
          </a:xfrm>
          <a:prstGeom prst="line">
            <a:avLst/>
          </a:prstGeom>
          <a:ln w="38100">
            <a:solidFill>
              <a:schemeClr val="accent1"/>
            </a:solidFill>
            <a:prstDash val="sysDot"/>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96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rial" charset="0"/>
                <a:ea typeface="MS PGothic" charset="0"/>
                <a:cs typeface="MS PGothic" charset="0"/>
              </a:rPr>
              <a:t>Hybrid Columnar Compression</a:t>
            </a:r>
            <a:endParaRPr lang="en-US" dirty="0"/>
          </a:p>
        </p:txBody>
      </p:sp>
      <p:sp>
        <p:nvSpPr>
          <p:cNvPr id="6" name="Content Placeholder 5"/>
          <p:cNvSpPr>
            <a:spLocks noGrp="1"/>
          </p:cNvSpPr>
          <p:nvPr>
            <p:ph idx="1"/>
          </p:nvPr>
        </p:nvSpPr>
        <p:spPr/>
        <p:txBody>
          <a:bodyPr/>
          <a:lstStyle/>
          <a:p>
            <a:r>
              <a:rPr lang="en-US" dirty="0"/>
              <a:t>Fully supported with…</a:t>
            </a:r>
          </a:p>
          <a:p>
            <a:pPr lvl="1"/>
            <a:r>
              <a:rPr lang="en-US" dirty="0"/>
              <a:t>B-Tree, Bitmap Indexes, Text indexes</a:t>
            </a:r>
          </a:p>
          <a:p>
            <a:pPr lvl="1"/>
            <a:r>
              <a:rPr lang="en-US" dirty="0"/>
              <a:t>Materialized Views</a:t>
            </a:r>
          </a:p>
          <a:p>
            <a:pPr lvl="1"/>
            <a:r>
              <a:rPr lang="en-US" dirty="0"/>
              <a:t>Exadata Server and Cells including offload</a:t>
            </a:r>
          </a:p>
          <a:p>
            <a:pPr lvl="1"/>
            <a:r>
              <a:rPr lang="en-US" dirty="0"/>
              <a:t>Partitioning </a:t>
            </a:r>
          </a:p>
          <a:p>
            <a:pPr lvl="1"/>
            <a:r>
              <a:rPr lang="en-US" dirty="0"/>
              <a:t>Parallel Query, PDML, PDDL</a:t>
            </a:r>
          </a:p>
          <a:p>
            <a:pPr lvl="1"/>
            <a:r>
              <a:rPr lang="en-US" dirty="0"/>
              <a:t>Schema Evolution support, online, metadata-only add/drop columns</a:t>
            </a:r>
          </a:p>
          <a:p>
            <a:pPr lvl="1"/>
            <a:r>
              <a:rPr lang="en-US" dirty="0"/>
              <a:t>Data Guard Physical Standby Support</a:t>
            </a:r>
          </a:p>
          <a:p>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latin typeface="Calibri"/>
              </a:rPr>
              <a:pPr/>
              <a:t>38</a:t>
            </a:fld>
            <a:endParaRPr lang="en-US" dirty="0">
              <a:solidFill>
                <a:srgbClr val="5F5F5F"/>
              </a:solidFill>
              <a:latin typeface="Calibri"/>
            </a:endParaRPr>
          </a:p>
        </p:txBody>
      </p:sp>
      <p:sp>
        <p:nvSpPr>
          <p:cNvPr id="7" name="Text Placeholder 6"/>
          <p:cNvSpPr>
            <a:spLocks noGrp="1"/>
          </p:cNvSpPr>
          <p:nvPr>
            <p:ph type="body" sz="quarter" idx="13"/>
          </p:nvPr>
        </p:nvSpPr>
        <p:spPr/>
        <p:txBody>
          <a:bodyPr/>
          <a:lstStyle/>
          <a:p>
            <a:r>
              <a:rPr lang="en-US" dirty="0"/>
              <a:t>Business as Usual</a:t>
            </a:r>
          </a:p>
        </p:txBody>
      </p:sp>
      <p:pic>
        <p:nvPicPr>
          <p:cNvPr id="8" name="Picture 7" descr="Fotolia_ManwithCheckMark2.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79141" y="1412489"/>
            <a:ext cx="2029275" cy="2068345"/>
          </a:xfrm>
          <a:prstGeom prst="rect">
            <a:avLst/>
          </a:prstGeom>
        </p:spPr>
      </p:pic>
    </p:spTree>
    <p:extLst>
      <p:ext uri="{BB962C8B-B14F-4D97-AF65-F5344CB8AC3E}">
        <p14:creationId xmlns:p14="http://schemas.microsoft.com/office/powerpoint/2010/main" val="225164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Down Arrow 25"/>
          <p:cNvSpPr>
            <a:spLocks noChangeArrowheads="1"/>
          </p:cNvSpPr>
          <p:nvPr/>
        </p:nvSpPr>
        <p:spPr bwMode="auto">
          <a:xfrm>
            <a:off x="1614597" y="1211263"/>
            <a:ext cx="626370" cy="4933951"/>
          </a:xfrm>
          <a:prstGeom prst="downArrow">
            <a:avLst>
              <a:gd name="adj1" fmla="val 50000"/>
              <a:gd name="adj2" fmla="val 49972"/>
            </a:avLst>
          </a:prstGeom>
          <a:solidFill>
            <a:schemeClr val="tx2"/>
          </a:solidFill>
          <a:ln>
            <a:noFill/>
          </a:ln>
          <a:extLst/>
        </p:spPr>
        <p:txBody>
          <a:bodyPr lIns="122745" tIns="61373" rIns="122745" bIns="61373"/>
          <a:lstStyle/>
          <a:p>
            <a:pPr marL="158723" indent="-158723" algn="ctr">
              <a:lnSpc>
                <a:spcPct val="90000"/>
              </a:lnSpc>
              <a:spcBef>
                <a:spcPct val="50000"/>
              </a:spcBef>
              <a:buClr>
                <a:schemeClr val="accent1"/>
              </a:buClr>
            </a:pPr>
            <a:endParaRPr lang="en-US"/>
          </a:p>
        </p:txBody>
      </p:sp>
      <p:sp>
        <p:nvSpPr>
          <p:cNvPr id="182274" name="Title 4"/>
          <p:cNvSpPr>
            <a:spLocks noGrp="1"/>
          </p:cNvSpPr>
          <p:nvPr>
            <p:ph type="title"/>
          </p:nvPr>
        </p:nvSpPr>
        <p:spPr>
          <a:xfrm>
            <a:off x="493712" y="203200"/>
            <a:ext cx="11125200" cy="889000"/>
          </a:xfrm>
        </p:spPr>
        <p:txBody>
          <a:bodyPr/>
          <a:lstStyle/>
          <a:p>
            <a:r>
              <a:rPr lang="en-US" sz="3700" dirty="0">
                <a:latin typeface="Arial" charset="0"/>
                <a:ea typeface="MS PGothic" charset="0"/>
                <a:cs typeface="MS PGothic" charset="0"/>
              </a:rPr>
              <a:t>Compression Benefits Multiply Across Stack</a:t>
            </a:r>
            <a:endParaRPr lang="en-US" sz="3700" i="1" dirty="0">
              <a:solidFill>
                <a:schemeClr val="tx2"/>
              </a:solidFill>
              <a:latin typeface="Arial" charset="0"/>
              <a:ea typeface="MS PGothic" charset="0"/>
              <a:cs typeface="MS PGothic" charset="0"/>
            </a:endParaRPr>
          </a:p>
        </p:txBody>
      </p:sp>
      <p:pic>
        <p:nvPicPr>
          <p:cNvPr id="182275" name="Picture 32" descr="storage_w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3942" y="1362077"/>
            <a:ext cx="1053825" cy="601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276" name="TextBox 7"/>
          <p:cNvSpPr txBox="1">
            <a:spLocks noChangeArrowheads="1"/>
          </p:cNvSpPr>
          <p:nvPr/>
        </p:nvSpPr>
        <p:spPr bwMode="auto">
          <a:xfrm>
            <a:off x="3358276" y="1401469"/>
            <a:ext cx="2413439" cy="43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buFont typeface="Arial" charset="0"/>
              <a:buChar char="•"/>
            </a:pPr>
            <a:r>
              <a:rPr lang="en-US" dirty="0"/>
              <a:t> 10x less </a:t>
            </a:r>
            <a:r>
              <a:rPr lang="en-US" u="sng" dirty="0">
                <a:solidFill>
                  <a:srgbClr val="FF0000"/>
                </a:solidFill>
              </a:rPr>
              <a:t>Storage</a:t>
            </a:r>
          </a:p>
        </p:txBody>
      </p:sp>
      <p:sp>
        <p:nvSpPr>
          <p:cNvPr id="182278" name="TextBox 9"/>
          <p:cNvSpPr txBox="1">
            <a:spLocks noChangeArrowheads="1"/>
          </p:cNvSpPr>
          <p:nvPr/>
        </p:nvSpPr>
        <p:spPr bwMode="auto">
          <a:xfrm>
            <a:off x="3358276" y="2171307"/>
            <a:ext cx="3593249" cy="43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buFont typeface="Arial" charset="0"/>
              <a:buChar char="•"/>
            </a:pPr>
            <a:r>
              <a:rPr lang="en-US" dirty="0"/>
              <a:t> 10x better </a:t>
            </a:r>
            <a:r>
              <a:rPr lang="en-US" u="sng" dirty="0">
                <a:solidFill>
                  <a:srgbClr val="FF0000"/>
                </a:solidFill>
              </a:rPr>
              <a:t>Disk Bandwidth</a:t>
            </a:r>
          </a:p>
        </p:txBody>
      </p:sp>
      <p:sp>
        <p:nvSpPr>
          <p:cNvPr id="182280" name="TextBox 12"/>
          <p:cNvSpPr txBox="1">
            <a:spLocks noChangeArrowheads="1"/>
          </p:cNvSpPr>
          <p:nvPr/>
        </p:nvSpPr>
        <p:spPr bwMode="auto">
          <a:xfrm>
            <a:off x="3358277" y="3003452"/>
            <a:ext cx="4003618" cy="43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buFont typeface="Arial" charset="0"/>
              <a:buChar char="•"/>
            </a:pPr>
            <a:r>
              <a:rPr lang="en-US" dirty="0"/>
              <a:t> 10x more data in </a:t>
            </a:r>
            <a:r>
              <a:rPr lang="en-US" u="sng" dirty="0">
                <a:solidFill>
                  <a:srgbClr val="FF0000"/>
                </a:solidFill>
              </a:rPr>
              <a:t>Flash Cache</a:t>
            </a:r>
          </a:p>
        </p:txBody>
      </p:sp>
      <p:sp>
        <p:nvSpPr>
          <p:cNvPr id="182281" name="TextBox 14"/>
          <p:cNvSpPr txBox="1">
            <a:spLocks noChangeArrowheads="1"/>
          </p:cNvSpPr>
          <p:nvPr/>
        </p:nvSpPr>
        <p:spPr bwMode="auto">
          <a:xfrm>
            <a:off x="3358278" y="3789264"/>
            <a:ext cx="5311668" cy="43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buFont typeface="Arial" charset="0"/>
              <a:buChar char="•"/>
            </a:pPr>
            <a:r>
              <a:rPr lang="en-US" dirty="0"/>
              <a:t> 10x more data in Database </a:t>
            </a:r>
            <a:r>
              <a:rPr lang="en-US" u="sng" dirty="0">
                <a:solidFill>
                  <a:srgbClr val="FF0000"/>
                </a:solidFill>
              </a:rPr>
              <a:t>DRAM Cache</a:t>
            </a:r>
          </a:p>
        </p:txBody>
      </p:sp>
      <p:sp>
        <p:nvSpPr>
          <p:cNvPr id="182282" name="TextBox 15"/>
          <p:cNvSpPr txBox="1">
            <a:spLocks noChangeArrowheads="1"/>
          </p:cNvSpPr>
          <p:nvPr/>
        </p:nvSpPr>
        <p:spPr bwMode="auto">
          <a:xfrm>
            <a:off x="3358277" y="4541544"/>
            <a:ext cx="4811531" cy="43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buFont typeface="Arial" charset="0"/>
              <a:buChar char="•"/>
            </a:pPr>
            <a:r>
              <a:rPr lang="en-US" dirty="0"/>
              <a:t> 10x smaller </a:t>
            </a:r>
            <a:r>
              <a:rPr lang="en-US" u="sng" dirty="0">
                <a:solidFill>
                  <a:srgbClr val="FF0000"/>
                </a:solidFill>
              </a:rPr>
              <a:t>Test DB, </a:t>
            </a:r>
            <a:r>
              <a:rPr lang="en-US" u="sng" dirty="0" err="1">
                <a:solidFill>
                  <a:srgbClr val="FF0000"/>
                </a:solidFill>
              </a:rPr>
              <a:t>Dev</a:t>
            </a:r>
            <a:r>
              <a:rPr lang="en-US" u="sng" dirty="0">
                <a:solidFill>
                  <a:srgbClr val="FF0000"/>
                </a:solidFill>
              </a:rPr>
              <a:t> DB, DR DB</a:t>
            </a:r>
          </a:p>
        </p:txBody>
      </p:sp>
      <p:sp>
        <p:nvSpPr>
          <p:cNvPr id="182283" name="TextBox 16"/>
          <p:cNvSpPr txBox="1">
            <a:spLocks noChangeArrowheads="1"/>
          </p:cNvSpPr>
          <p:nvPr/>
        </p:nvSpPr>
        <p:spPr bwMode="auto">
          <a:xfrm>
            <a:off x="3366264" y="5319368"/>
            <a:ext cx="2785335" cy="430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buFont typeface="Arial" charset="0"/>
              <a:buChar char="•"/>
            </a:pPr>
            <a:r>
              <a:rPr lang="en-US" dirty="0"/>
              <a:t> 10x smaller </a:t>
            </a:r>
            <a:r>
              <a:rPr lang="en-US" u="sng" dirty="0">
                <a:solidFill>
                  <a:srgbClr val="FF0000"/>
                </a:solidFill>
              </a:rPr>
              <a:t>Backup</a:t>
            </a:r>
            <a:endParaRPr lang="en-US" dirty="0">
              <a:solidFill>
                <a:srgbClr val="FF0000"/>
              </a:solidFill>
            </a:endParaRPr>
          </a:p>
        </p:txBody>
      </p:sp>
      <p:pic>
        <p:nvPicPr>
          <p:cNvPr id="182285" name="Picture 32" descr="storage_w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1897" y="4491039"/>
            <a:ext cx="992457"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286" name="Picture 11"/>
          <p:cNvPicPr>
            <a:picLocks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2613" y="5362576"/>
            <a:ext cx="960716" cy="436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pic>
        <p:nvPicPr>
          <p:cNvPr id="182287" name="Picture 32" descr="storage_w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22029" y="4491039"/>
            <a:ext cx="992459"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2288" name="Picture 32" descr="storage_wh"/>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310798" y="4491039"/>
            <a:ext cx="992459"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289" name="TextBox 22"/>
          <p:cNvSpPr txBox="1">
            <a:spLocks noChangeArrowheads="1"/>
          </p:cNvSpPr>
          <p:nvPr/>
        </p:nvSpPr>
        <p:spPr bwMode="auto">
          <a:xfrm>
            <a:off x="545960" y="4595143"/>
            <a:ext cx="86155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r>
              <a:rPr lang="en-US" sz="2400" dirty="0">
                <a:solidFill>
                  <a:schemeClr val="bg1"/>
                </a:solidFill>
              </a:rPr>
              <a:t>Test</a:t>
            </a:r>
          </a:p>
        </p:txBody>
      </p:sp>
      <p:sp>
        <p:nvSpPr>
          <p:cNvPr id="182290" name="TextBox 23"/>
          <p:cNvSpPr txBox="1">
            <a:spLocks noChangeArrowheads="1"/>
          </p:cNvSpPr>
          <p:nvPr/>
        </p:nvSpPr>
        <p:spPr bwMode="auto">
          <a:xfrm>
            <a:off x="1525720" y="4595143"/>
            <a:ext cx="827362"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r>
              <a:rPr lang="en-US" sz="2400">
                <a:solidFill>
                  <a:schemeClr val="bg1"/>
                </a:solidFill>
              </a:rPr>
              <a:t>Dev</a:t>
            </a:r>
          </a:p>
        </p:txBody>
      </p:sp>
      <p:sp>
        <p:nvSpPr>
          <p:cNvPr id="182291" name="TextBox 24"/>
          <p:cNvSpPr txBox="1">
            <a:spLocks noChangeArrowheads="1"/>
          </p:cNvSpPr>
          <p:nvPr/>
        </p:nvSpPr>
        <p:spPr bwMode="auto">
          <a:xfrm>
            <a:off x="2465276" y="4595143"/>
            <a:ext cx="690608"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000" b="1">
                <a:solidFill>
                  <a:schemeClr val="tx1"/>
                </a:solidFill>
                <a:latin typeface="Arial" charset="0"/>
                <a:ea typeface="MS PGothic" charset="0"/>
                <a:cs typeface="MS PGothic" charset="0"/>
              </a:defRPr>
            </a:lvl1pPr>
            <a:lvl2pPr marL="742950" indent="-285750" eaLnBrk="0" hangingPunct="0">
              <a:defRPr sz="2000" b="1">
                <a:solidFill>
                  <a:schemeClr val="tx1"/>
                </a:solidFill>
                <a:latin typeface="Arial" charset="0"/>
                <a:ea typeface="MS PGothic" charset="0"/>
                <a:cs typeface="MS PGothic" charset="0"/>
              </a:defRPr>
            </a:lvl2pPr>
            <a:lvl3pPr marL="1143000" indent="-228600" eaLnBrk="0" hangingPunct="0">
              <a:defRPr sz="2000" b="1">
                <a:solidFill>
                  <a:schemeClr val="tx1"/>
                </a:solidFill>
                <a:latin typeface="Arial" charset="0"/>
                <a:ea typeface="MS PGothic" charset="0"/>
                <a:cs typeface="MS PGothic" charset="0"/>
              </a:defRPr>
            </a:lvl3pPr>
            <a:lvl4pPr marL="1600200" indent="-228600" eaLnBrk="0" hangingPunct="0">
              <a:defRPr sz="2000" b="1">
                <a:solidFill>
                  <a:schemeClr val="tx1"/>
                </a:solidFill>
                <a:latin typeface="Arial" charset="0"/>
                <a:ea typeface="MS PGothic" charset="0"/>
                <a:cs typeface="MS PGothic" charset="0"/>
              </a:defRPr>
            </a:lvl4pPr>
            <a:lvl5pPr marL="2057400" indent="-228600" eaLnBrk="0" hangingPunct="0">
              <a:defRPr sz="2000" b="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000" b="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000" b="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000" b="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000" b="1">
                <a:solidFill>
                  <a:schemeClr val="tx1"/>
                </a:solidFill>
                <a:latin typeface="Arial" charset="0"/>
                <a:ea typeface="MS PGothic" charset="0"/>
                <a:cs typeface="MS PGothic" charset="0"/>
              </a:defRPr>
            </a:lvl9pPr>
          </a:lstStyle>
          <a:p>
            <a:pPr eaLnBrk="1" hangingPunct="1"/>
            <a:r>
              <a:rPr lang="en-US" sz="2400">
                <a:solidFill>
                  <a:schemeClr val="bg1"/>
                </a:solidFill>
              </a:rPr>
              <a:t>DR</a:t>
            </a:r>
          </a:p>
        </p:txBody>
      </p:sp>
      <p:sp>
        <p:nvSpPr>
          <p:cNvPr id="27" name="TextBox 26"/>
          <p:cNvSpPr txBox="1"/>
          <p:nvPr/>
        </p:nvSpPr>
        <p:spPr>
          <a:xfrm>
            <a:off x="8513832" y="1932217"/>
            <a:ext cx="3069416" cy="1001108"/>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lIns="122745" tIns="61373" rIns="122745" bIns="61373">
            <a:spAutoFit/>
          </a:bodyPr>
          <a:lstStyle/>
          <a:p>
            <a:pPr algn="ctr">
              <a:defRPr/>
            </a:pPr>
            <a:r>
              <a:rPr lang="en-US" sz="1900" dirty="0">
                <a:solidFill>
                  <a:schemeClr val="tx1"/>
                </a:solidFill>
                <a:sym typeface="Arial" pitchFamily="34" charset="0"/>
              </a:rPr>
              <a:t>Storage Array Compression Only Achieves a Fraction of These Benefits</a:t>
            </a:r>
          </a:p>
        </p:txBody>
      </p:sp>
      <p:pic>
        <p:nvPicPr>
          <p:cNvPr id="25" name="Picture 21" descr="x3-2 8.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flipV="1">
            <a:off x="901173" y="3944629"/>
            <a:ext cx="2112202" cy="210896"/>
          </a:xfrm>
          <a:prstGeom prst="rect">
            <a:avLst/>
          </a:prstGeom>
          <a:noFill/>
          <a:ln w="9525">
            <a:noFill/>
            <a:miter lim="800000"/>
            <a:headEnd/>
            <a:tailEnd/>
          </a:ln>
        </p:spPr>
      </p:pic>
      <p:pic>
        <p:nvPicPr>
          <p:cNvPr id="26" name="Picture 1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99208" y="2250346"/>
            <a:ext cx="2132097" cy="409491"/>
          </a:xfrm>
          <a:prstGeom prst="rect">
            <a:avLst/>
          </a:prstGeom>
          <a:noFill/>
          <a:ln w="9525">
            <a:noFill/>
            <a:miter lim="800000"/>
            <a:headEnd/>
            <a:tailEnd/>
          </a:ln>
        </p:spPr>
      </p:pic>
      <p:pic>
        <p:nvPicPr>
          <p:cNvPr id="23" name="Picture 22"/>
          <p:cNvPicPr/>
          <p:nvPr/>
        </p:nvPicPr>
        <p:blipFill>
          <a:blip r:embed="rId7" cstate="email">
            <a:extLst>
              <a:ext uri="{28A0092B-C50C-407E-A947-70E740481C1C}">
                <a14:useLocalDpi xmlns:a14="http://schemas.microsoft.com/office/drawing/2010/main"/>
              </a:ext>
            </a:extLst>
          </a:blip>
          <a:stretch>
            <a:fillRect/>
          </a:stretch>
        </p:blipFill>
        <p:spPr>
          <a:xfrm>
            <a:off x="1245407" y="3086561"/>
            <a:ext cx="1176484" cy="489772"/>
          </a:xfrm>
          <a:prstGeom prst="rect">
            <a:avLst/>
          </a:prstGeom>
        </p:spPr>
      </p:pic>
    </p:spTree>
    <p:extLst>
      <p:ext uri="{BB962C8B-B14F-4D97-AF65-F5344CB8AC3E}">
        <p14:creationId xmlns:p14="http://schemas.microsoft.com/office/powerpoint/2010/main" val="93775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83107"/>
            <a:ext cx="11125200" cy="889000"/>
          </a:xfrm>
        </p:spPr>
        <p:txBody>
          <a:bodyPr anchor="b"/>
          <a:lstStyle/>
          <a:p>
            <a:pPr>
              <a:lnSpc>
                <a:spcPct val="110000"/>
              </a:lnSpc>
            </a:pPr>
            <a:r>
              <a:rPr lang="en-US" b="1" dirty="0"/>
              <a:t>Proven at Thousands of Critical Deployments since 2008</a:t>
            </a:r>
          </a:p>
        </p:txBody>
      </p:sp>
      <p:sp>
        <p:nvSpPr>
          <p:cNvPr id="12" name="Text Placeholder 11"/>
          <p:cNvSpPr>
            <a:spLocks noGrp="1"/>
          </p:cNvSpPr>
          <p:nvPr>
            <p:ph type="body" sz="quarter" idx="13"/>
          </p:nvPr>
        </p:nvSpPr>
        <p:spPr>
          <a:xfrm>
            <a:off x="531813" y="1096018"/>
            <a:ext cx="11125199" cy="343299"/>
          </a:xfrm>
        </p:spPr>
        <p:txBody>
          <a:bodyPr/>
          <a:lstStyle/>
          <a:p>
            <a:r>
              <a:rPr lang="en-US" dirty="0"/>
              <a:t>OLTP – Analytics – Data Warehousing – Mixed Workloads</a:t>
            </a:r>
          </a:p>
        </p:txBody>
      </p:sp>
      <p:sp>
        <p:nvSpPr>
          <p:cNvPr id="51" name="Content Placeholder 50"/>
          <p:cNvSpPr>
            <a:spLocks noGrp="1"/>
          </p:cNvSpPr>
          <p:nvPr>
            <p:ph idx="1"/>
          </p:nvPr>
        </p:nvSpPr>
        <p:spPr>
          <a:xfrm>
            <a:off x="531151" y="2486033"/>
            <a:ext cx="11126522" cy="3599086"/>
          </a:xfrm>
        </p:spPr>
        <p:txBody>
          <a:bodyPr/>
          <a:lstStyle/>
          <a:p>
            <a:pPr marL="0" indent="0">
              <a:buClrTx/>
              <a:buNone/>
            </a:pPr>
            <a:r>
              <a:rPr lang="en-US" sz="2400" b="1" u="sng" dirty="0"/>
              <a:t>Best for all Workloads</a:t>
            </a:r>
          </a:p>
          <a:p>
            <a:pPr>
              <a:buClrTx/>
              <a:buFont typeface="Arial"/>
              <a:buChar char="•"/>
            </a:pPr>
            <a:r>
              <a:rPr lang="en-US" sz="2400" b="1" dirty="0"/>
              <a:t>Petabyte Warehouses</a:t>
            </a:r>
          </a:p>
          <a:p>
            <a:pPr>
              <a:buClrTx/>
              <a:buFont typeface="Arial"/>
              <a:buChar char="•"/>
            </a:pPr>
            <a:r>
              <a:rPr lang="en-US" sz="2400" b="1" dirty="0"/>
              <a:t>Online Financial Trading</a:t>
            </a:r>
          </a:p>
          <a:p>
            <a:pPr>
              <a:buClrTx/>
              <a:buFont typeface="Arial"/>
              <a:buChar char="•"/>
            </a:pPr>
            <a:r>
              <a:rPr lang="en-US" sz="2400" b="1" dirty="0"/>
              <a:t>Business Applications</a:t>
            </a:r>
          </a:p>
          <a:p>
            <a:pPr lvl="1">
              <a:buClrTx/>
            </a:pPr>
            <a:r>
              <a:rPr lang="en-US" sz="2000" dirty="0"/>
              <a:t>SAP, Oracle, Siebel, PSFT, …</a:t>
            </a:r>
          </a:p>
          <a:p>
            <a:pPr>
              <a:buClrTx/>
              <a:buFont typeface="Arial"/>
              <a:buChar char="•"/>
            </a:pPr>
            <a:r>
              <a:rPr lang="en-US" sz="2400" b="1" dirty="0"/>
              <a:t>Massive DB Consolidation</a:t>
            </a:r>
          </a:p>
          <a:p>
            <a:pPr>
              <a:buClrTx/>
              <a:buFont typeface="Arial"/>
              <a:buChar char="•"/>
            </a:pPr>
            <a:r>
              <a:rPr lang="en-US" sz="2400" b="1" dirty="0"/>
              <a:t>Public SaaS Clouds</a:t>
            </a:r>
          </a:p>
        </p:txBody>
      </p:sp>
      <p:sp>
        <p:nvSpPr>
          <p:cNvPr id="52" name="Slide Number Placeholder 51"/>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4</a:t>
            </a:fld>
            <a:endParaRPr lang="en-US" dirty="0">
              <a:solidFill>
                <a:srgbClr val="5F5F5F">
                  <a:lumMod val="60000"/>
                  <a:lumOff val="40000"/>
                </a:srgbClr>
              </a:solidFill>
              <a:latin typeface="Calibri"/>
            </a:endParaRPr>
          </a:p>
        </p:txBody>
      </p:sp>
      <p:sp>
        <p:nvSpPr>
          <p:cNvPr id="45" name="TextBox 44"/>
          <p:cNvSpPr txBox="1"/>
          <p:nvPr/>
        </p:nvSpPr>
        <p:spPr>
          <a:xfrm>
            <a:off x="4926045" y="1860697"/>
            <a:ext cx="6282815" cy="773999"/>
          </a:xfrm>
          <a:prstGeom prst="rect">
            <a:avLst/>
          </a:prstGeom>
          <a:noFill/>
        </p:spPr>
        <p:txBody>
          <a:bodyPr wrap="square" lIns="0" tIns="0" rIns="0" bIns="0" rtlCol="0">
            <a:noAutofit/>
          </a:bodyPr>
          <a:lstStyle/>
          <a:p>
            <a:pPr algn="ctr">
              <a:lnSpc>
                <a:spcPct val="80000"/>
              </a:lnSpc>
            </a:pPr>
            <a:r>
              <a:rPr lang="en-US" sz="3200" b="1" cap="small" dirty="0">
                <a:solidFill>
                  <a:srgbClr val="FF0000"/>
                </a:solidFill>
              </a:rPr>
              <a:t>4</a:t>
            </a:r>
            <a:r>
              <a:rPr lang="en-US" sz="2800" b="1" cap="small" dirty="0">
                <a:solidFill>
                  <a:srgbClr val="FF0000"/>
                </a:solidFill>
              </a:rPr>
              <a:t> of the top </a:t>
            </a:r>
            <a:r>
              <a:rPr lang="en-US" sz="3200" b="1" cap="small" dirty="0">
                <a:solidFill>
                  <a:srgbClr val="FF0000"/>
                </a:solidFill>
              </a:rPr>
              <a:t>5</a:t>
            </a:r>
            <a:r>
              <a:rPr lang="en-US" sz="2800" b="1" cap="small" dirty="0">
                <a:solidFill>
                  <a:srgbClr val="FF0000"/>
                </a:solidFill>
              </a:rPr>
              <a:t> </a:t>
            </a:r>
          </a:p>
          <a:p>
            <a:pPr algn="ctr">
              <a:lnSpc>
                <a:spcPct val="80000"/>
              </a:lnSpc>
            </a:pPr>
            <a:r>
              <a:rPr lang="en-US" sz="2800" b="1" cap="small" dirty="0">
                <a:solidFill>
                  <a:srgbClr val="FF0000"/>
                </a:solidFill>
              </a:rPr>
              <a:t>Banks, </a:t>
            </a:r>
            <a:r>
              <a:rPr lang="en-US" sz="2800" b="1" cap="small" dirty="0" err="1">
                <a:solidFill>
                  <a:srgbClr val="FF0000"/>
                </a:solidFill>
              </a:rPr>
              <a:t>Telcos</a:t>
            </a:r>
            <a:r>
              <a:rPr lang="en-US" sz="2800" b="1" cap="small" dirty="0">
                <a:solidFill>
                  <a:srgbClr val="FF0000"/>
                </a:solidFill>
              </a:rPr>
              <a:t>, Retailers run </a:t>
            </a:r>
            <a:r>
              <a:rPr lang="en-US" sz="2800" b="1" cap="small" dirty="0" err="1">
                <a:solidFill>
                  <a:srgbClr val="FF0000"/>
                </a:solidFill>
              </a:rPr>
              <a:t>Exadata</a:t>
            </a:r>
            <a:endParaRPr lang="en-US" sz="2800" b="1" cap="small" dirty="0">
              <a:solidFill>
                <a:srgbClr val="FF0000"/>
              </a:solidFill>
            </a:endParaRPr>
          </a:p>
        </p:txBody>
      </p:sp>
      <p:cxnSp>
        <p:nvCxnSpPr>
          <p:cNvPr id="65" name="Straight Connector 64"/>
          <p:cNvCxnSpPr/>
          <p:nvPr/>
        </p:nvCxnSpPr>
        <p:spPr bwMode="ltGray">
          <a:xfrm>
            <a:off x="4326872" y="1858297"/>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4615715" y="2555825"/>
            <a:ext cx="6903474" cy="3717253"/>
            <a:chOff x="4615715" y="2555825"/>
            <a:chExt cx="6903474" cy="3717253"/>
          </a:xfrm>
        </p:grpSpPr>
        <p:sp>
          <p:nvSpPr>
            <p:cNvPr id="115" name="Rectangle 114"/>
            <p:cNvSpPr/>
            <p:nvPr/>
          </p:nvSpPr>
          <p:spPr>
            <a:xfrm>
              <a:off x="4615715" y="2555825"/>
              <a:ext cx="6903474" cy="3717253"/>
            </a:xfrm>
            <a:prstGeom prst="rect">
              <a:avLst/>
            </a:prstGeom>
            <a:solidFill>
              <a:schemeClr val="accent5"/>
            </a:solidFill>
            <a:ln w="19050">
              <a:noFill/>
              <a:miter lim="800000"/>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6" name="AutoShape 56"/>
            <p:cNvSpPr>
              <a:spLocks noChangeArrowheads="1"/>
            </p:cNvSpPr>
            <p:nvPr/>
          </p:nvSpPr>
          <p:spPr bwMode="auto">
            <a:xfrm>
              <a:off x="4787602" y="2726057"/>
              <a:ext cx="6579117" cy="521177"/>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nSpc>
                  <a:spcPct val="100000"/>
                </a:lnSpc>
                <a:spcBef>
                  <a:spcPct val="0"/>
                </a:spcBef>
                <a:buClrTx/>
                <a:defRPr/>
              </a:pPr>
              <a:endParaRPr lang="fr-FR" sz="2800" b="0" dirty="0">
                <a:latin typeface="Times" pitchFamily="18" charset="0"/>
              </a:endParaRPr>
            </a:p>
          </p:txBody>
        </p:sp>
        <p:sp>
          <p:nvSpPr>
            <p:cNvPr id="117" name="AutoShape 56"/>
            <p:cNvSpPr>
              <a:spLocks noChangeArrowheads="1"/>
            </p:cNvSpPr>
            <p:nvPr/>
          </p:nvSpPr>
          <p:spPr bwMode="auto">
            <a:xfrm>
              <a:off x="4787602" y="3299304"/>
              <a:ext cx="6579117" cy="521177"/>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nSpc>
                  <a:spcPct val="100000"/>
                </a:lnSpc>
                <a:spcBef>
                  <a:spcPct val="0"/>
                </a:spcBef>
                <a:buClrTx/>
                <a:defRPr/>
              </a:pPr>
              <a:endParaRPr lang="fr-FR" sz="2800" b="0" dirty="0">
                <a:latin typeface="Times" pitchFamily="18" charset="0"/>
              </a:endParaRPr>
            </a:p>
          </p:txBody>
        </p:sp>
        <p:sp>
          <p:nvSpPr>
            <p:cNvPr id="118" name="AutoShape 56"/>
            <p:cNvSpPr>
              <a:spLocks noChangeArrowheads="1"/>
            </p:cNvSpPr>
            <p:nvPr/>
          </p:nvSpPr>
          <p:spPr bwMode="auto">
            <a:xfrm>
              <a:off x="4787602" y="3872550"/>
              <a:ext cx="6579117" cy="521177"/>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nSpc>
                  <a:spcPct val="100000"/>
                </a:lnSpc>
                <a:spcBef>
                  <a:spcPct val="0"/>
                </a:spcBef>
                <a:buClrTx/>
                <a:defRPr/>
              </a:pPr>
              <a:endParaRPr lang="fr-FR" sz="2800" b="0" dirty="0">
                <a:latin typeface="Times" pitchFamily="18" charset="0"/>
              </a:endParaRPr>
            </a:p>
          </p:txBody>
        </p:sp>
        <p:sp>
          <p:nvSpPr>
            <p:cNvPr id="119" name="AutoShape 56"/>
            <p:cNvSpPr>
              <a:spLocks noChangeArrowheads="1"/>
            </p:cNvSpPr>
            <p:nvPr/>
          </p:nvSpPr>
          <p:spPr bwMode="auto">
            <a:xfrm>
              <a:off x="4787602" y="4445797"/>
              <a:ext cx="6579117" cy="521177"/>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nSpc>
                  <a:spcPct val="100000"/>
                </a:lnSpc>
                <a:spcBef>
                  <a:spcPct val="0"/>
                </a:spcBef>
                <a:buClrTx/>
                <a:defRPr/>
              </a:pPr>
              <a:endParaRPr lang="fr-FR" sz="2800" b="0" dirty="0">
                <a:latin typeface="Times" pitchFamily="18" charset="0"/>
              </a:endParaRPr>
            </a:p>
          </p:txBody>
        </p:sp>
        <p:sp>
          <p:nvSpPr>
            <p:cNvPr id="120" name="AutoShape 56"/>
            <p:cNvSpPr>
              <a:spLocks noChangeArrowheads="1"/>
            </p:cNvSpPr>
            <p:nvPr/>
          </p:nvSpPr>
          <p:spPr bwMode="auto">
            <a:xfrm>
              <a:off x="4787336" y="5592291"/>
              <a:ext cx="6579117" cy="521177"/>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nSpc>
                  <a:spcPct val="100000"/>
                </a:lnSpc>
                <a:spcBef>
                  <a:spcPct val="0"/>
                </a:spcBef>
                <a:buClrTx/>
                <a:defRPr/>
              </a:pPr>
              <a:endParaRPr lang="fr-FR" sz="2800" b="0" dirty="0">
                <a:latin typeface="Times" pitchFamily="18" charset="0"/>
              </a:endParaRPr>
            </a:p>
          </p:txBody>
        </p:sp>
        <p:sp>
          <p:nvSpPr>
            <p:cNvPr id="121" name="AutoShape 56"/>
            <p:cNvSpPr>
              <a:spLocks noChangeArrowheads="1"/>
            </p:cNvSpPr>
            <p:nvPr/>
          </p:nvSpPr>
          <p:spPr bwMode="auto">
            <a:xfrm>
              <a:off x="4787602" y="5019044"/>
              <a:ext cx="6579117" cy="521177"/>
            </a:xfrm>
            <a:prstGeom prst="roundRect">
              <a:avLst>
                <a:gd name="adj" fmla="val 16667"/>
              </a:avLst>
            </a:prstGeom>
            <a:solidFill>
              <a:schemeClr val="bg1">
                <a:lumMod val="95000"/>
              </a:schemeClr>
            </a:solidFill>
            <a:ln>
              <a:headEnd/>
              <a:tailEnd/>
            </a:ln>
          </p:spPr>
          <p:style>
            <a:lnRef idx="0">
              <a:schemeClr val="accent3"/>
            </a:lnRef>
            <a:fillRef idx="3">
              <a:schemeClr val="accent3"/>
            </a:fillRef>
            <a:effectRef idx="3">
              <a:schemeClr val="accent3"/>
            </a:effectRef>
            <a:fontRef idx="minor">
              <a:schemeClr val="lt1"/>
            </a:fontRef>
          </p:style>
          <p:txBody>
            <a:bodyPr wrap="none" lIns="92075" tIns="46038" rIns="92075" bIns="46038" anchor="ctr"/>
            <a:lstStyle/>
            <a:p>
              <a:pPr>
                <a:lnSpc>
                  <a:spcPct val="100000"/>
                </a:lnSpc>
                <a:spcBef>
                  <a:spcPct val="0"/>
                </a:spcBef>
                <a:buClrTx/>
                <a:defRPr/>
              </a:pPr>
              <a:endParaRPr lang="fr-FR" sz="2800" b="0" dirty="0">
                <a:latin typeface="Times" pitchFamily="18" charset="0"/>
              </a:endParaRPr>
            </a:p>
          </p:txBody>
        </p:sp>
        <p:pic>
          <p:nvPicPr>
            <p:cNvPr id="122" name="Picture 121"/>
            <p:cNvPicPr>
              <a:picLocks noChangeAspect="1" noChangeArrowheads="1"/>
            </p:cNvPicPr>
            <p:nvPr/>
          </p:nvPicPr>
          <p:blipFill>
            <a:blip r:embed="rId3"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4872993" y="2732474"/>
              <a:ext cx="513553" cy="485818"/>
            </a:xfrm>
            <a:prstGeom prst="rect">
              <a:avLst/>
            </a:prstGeom>
            <a:noFill/>
            <a:ln w="1">
              <a:noFill/>
              <a:miter lim="800000"/>
              <a:headEnd/>
              <a:tailEnd type="none" w="med" len="med"/>
            </a:ln>
            <a:effectLst/>
          </p:spPr>
        </p:pic>
        <p:pic>
          <p:nvPicPr>
            <p:cNvPr id="123" name="Picture 122" descr="Monogram_PMSProcessCyan_HR.jpg"/>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0702628" y="2739621"/>
              <a:ext cx="531691" cy="487534"/>
            </a:xfrm>
            <a:prstGeom prst="rect">
              <a:avLst/>
            </a:prstGeom>
          </p:spPr>
        </p:pic>
        <p:pic>
          <p:nvPicPr>
            <p:cNvPr id="124" name="Picture 123"/>
            <p:cNvPicPr>
              <a:picLocks noChangeAspect="1" noChangeArrowheads="1"/>
            </p:cNvPicPr>
            <p:nvPr/>
          </p:nvPicPr>
          <p:blipFill>
            <a:blip r:embed="rId5"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a:fillRect/>
            </a:stretch>
          </p:blipFill>
          <p:spPr bwMode="auto">
            <a:xfrm>
              <a:off x="5859160" y="3363408"/>
              <a:ext cx="1089611" cy="371766"/>
            </a:xfrm>
            <a:prstGeom prst="rect">
              <a:avLst/>
            </a:prstGeom>
            <a:noFill/>
            <a:ln w="9525">
              <a:noFill/>
              <a:miter lim="800000"/>
              <a:headEnd/>
              <a:tailEnd/>
            </a:ln>
          </p:spPr>
        </p:pic>
        <p:pic>
          <p:nvPicPr>
            <p:cNvPr id="125" name="Picture 124" descr="http://robjelinek.files.wordpress.com/2009/08/pg_logo_il.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455203" y="2832740"/>
              <a:ext cx="688493" cy="274169"/>
            </a:xfrm>
            <a:prstGeom prst="rect">
              <a:avLst/>
            </a:prstGeom>
            <a:noFill/>
          </p:spPr>
        </p:pic>
        <p:pic>
          <p:nvPicPr>
            <p:cNvPr id="126" name="Picture 4"/>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53006" y="3419389"/>
              <a:ext cx="1049555" cy="265441"/>
            </a:xfrm>
            <a:prstGeom prst="rect">
              <a:avLst/>
            </a:prstGeom>
            <a:noFill/>
            <a:ln w="9525">
              <a:noFill/>
              <a:miter lim="800000"/>
              <a:headEnd/>
              <a:tailEnd/>
            </a:ln>
            <a:effectLst/>
          </p:spPr>
        </p:pic>
        <p:pic>
          <p:nvPicPr>
            <p:cNvPr id="127" name="Picture 3"/>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78120" y="2780501"/>
              <a:ext cx="929725" cy="385622"/>
            </a:xfrm>
            <a:prstGeom prst="rect">
              <a:avLst/>
            </a:prstGeom>
            <a:noFill/>
            <a:ln w="9525">
              <a:noFill/>
              <a:miter lim="800000"/>
              <a:headEnd/>
              <a:tailEnd/>
            </a:ln>
          </p:spPr>
        </p:pic>
        <p:pic>
          <p:nvPicPr>
            <p:cNvPr id="128" name="Picture 6"/>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12874" y="3984411"/>
              <a:ext cx="1226800" cy="272273"/>
            </a:xfrm>
            <a:prstGeom prst="rect">
              <a:avLst/>
            </a:prstGeom>
            <a:noFill/>
            <a:ln w="9525">
              <a:noFill/>
              <a:miter lim="800000"/>
              <a:headEnd/>
              <a:tailEnd/>
            </a:ln>
          </p:spPr>
        </p:pic>
        <p:pic>
          <p:nvPicPr>
            <p:cNvPr id="129" name="Picture 128"/>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39653" y="3391867"/>
              <a:ext cx="715273" cy="309827"/>
            </a:xfrm>
            <a:prstGeom prst="rect">
              <a:avLst/>
            </a:prstGeom>
            <a:noFill/>
            <a:ln w="1">
              <a:noFill/>
              <a:miter lim="800000"/>
              <a:headEnd/>
              <a:tailEnd type="none" w="med" len="med"/>
            </a:ln>
            <a:effectLst/>
          </p:spPr>
        </p:pic>
        <p:pic>
          <p:nvPicPr>
            <p:cNvPr id="130" name="Picture 129" descr="LG 200px-LG_Logo.svg.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880824" y="4520645"/>
              <a:ext cx="747544" cy="322167"/>
            </a:xfrm>
            <a:prstGeom prst="rect">
              <a:avLst/>
            </a:prstGeom>
          </p:spPr>
        </p:pic>
        <p:pic>
          <p:nvPicPr>
            <p:cNvPr id="131" name="Picture 2"/>
            <p:cNvPicPr>
              <a:picLocks noChangeAspect="1" noChangeArrowheads="1"/>
            </p:cNvPicPr>
            <p:nvPr/>
          </p:nvPicPr>
          <p:blipFill>
            <a:blip r:embed="rId12"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298522" y="2827518"/>
              <a:ext cx="1002167" cy="306897"/>
            </a:xfrm>
            <a:prstGeom prst="rect">
              <a:avLst/>
            </a:prstGeom>
            <a:noFill/>
            <a:ln w="9525">
              <a:noFill/>
              <a:miter lim="800000"/>
              <a:headEnd/>
              <a:tailEnd/>
            </a:ln>
          </p:spPr>
        </p:pic>
        <p:pic>
          <p:nvPicPr>
            <p:cNvPr id="132" name="Picture 2"/>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00449" y="3998688"/>
              <a:ext cx="1158363" cy="252895"/>
            </a:xfrm>
            <a:prstGeom prst="rect">
              <a:avLst/>
            </a:prstGeom>
            <a:noFill/>
            <a:ln w="9525">
              <a:noFill/>
              <a:miter lim="800000"/>
              <a:headEnd/>
              <a:tailEnd/>
            </a:ln>
          </p:spPr>
        </p:pic>
        <p:pic>
          <p:nvPicPr>
            <p:cNvPr id="133" name="Picture 2"/>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65079" y="3892879"/>
              <a:ext cx="577324" cy="448369"/>
            </a:xfrm>
            <a:prstGeom prst="rect">
              <a:avLst/>
            </a:prstGeom>
            <a:noFill/>
            <a:ln w="9525">
              <a:noFill/>
              <a:miter lim="800000"/>
              <a:headEnd/>
              <a:tailEnd/>
            </a:ln>
            <a:effectLst/>
          </p:spPr>
        </p:pic>
        <p:pic>
          <p:nvPicPr>
            <p:cNvPr id="134" name="Picture 1"/>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5885663" y="4505106"/>
              <a:ext cx="1262656" cy="353245"/>
            </a:xfrm>
            <a:prstGeom prst="rect">
              <a:avLst/>
            </a:prstGeom>
            <a:noFill/>
            <a:ln w="9525">
              <a:noFill/>
              <a:miter lim="800000"/>
              <a:headEnd/>
              <a:tailEnd/>
            </a:ln>
          </p:spPr>
        </p:pic>
        <p:pic>
          <p:nvPicPr>
            <p:cNvPr id="135" name="Picture 2" descr="C:\Users\TSHETL~1.ST-\AppData\Local\Temp\ul.tif"/>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59677" y="3904959"/>
              <a:ext cx="446932" cy="446932"/>
            </a:xfrm>
            <a:prstGeom prst="rect">
              <a:avLst/>
            </a:prstGeom>
            <a:noFill/>
          </p:spPr>
        </p:pic>
        <p:pic>
          <p:nvPicPr>
            <p:cNvPr id="136" name="Picture 4" descr="http://upload.wikimedia.org/wikipedia/commons/thumb/0/05/POSCO_logo.svg/200px-POSCO_logo.svg.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395811" y="4566052"/>
              <a:ext cx="856856" cy="231352"/>
            </a:xfrm>
            <a:prstGeom prst="rect">
              <a:avLst/>
            </a:prstGeom>
            <a:noFill/>
          </p:spPr>
        </p:pic>
        <p:pic>
          <p:nvPicPr>
            <p:cNvPr id="137" name="Picture 20" descr="http://image.motortrend.com/f/editorial/the-trouble-with-hyundai-kia/8283418+cr1+re0+ar1/hyundai-kia-logo.jpg"/>
            <p:cNvPicPr>
              <a:picLocks noChangeAspect="1" noChangeArrowheads="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70669" y="4452107"/>
              <a:ext cx="1367847" cy="459242"/>
            </a:xfrm>
            <a:prstGeom prst="rect">
              <a:avLst/>
            </a:prstGeom>
            <a:noFill/>
          </p:spPr>
        </p:pic>
        <p:pic>
          <p:nvPicPr>
            <p:cNvPr id="138" name="Picture 4" descr="http://www.exapartners.com/wp-content/uploads/2013/06/rakuten-logo-global.jpg"/>
            <p:cNvPicPr>
              <a:picLocks noChangeAspect="1" noChangeArrowheads="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05546" y="5688193"/>
              <a:ext cx="1238918" cy="309398"/>
            </a:xfrm>
            <a:prstGeom prst="rect">
              <a:avLst/>
            </a:prstGeom>
            <a:noFill/>
          </p:spPr>
        </p:pic>
        <p:pic>
          <p:nvPicPr>
            <p:cNvPr id="140" name="Picture 3"/>
            <p:cNvPicPr>
              <a:picLocks noChangeAspect="1" noChangeArrowheads="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20807" y="5602714"/>
              <a:ext cx="704804" cy="500453"/>
            </a:xfrm>
            <a:prstGeom prst="rect">
              <a:avLst/>
            </a:prstGeom>
            <a:noFill/>
            <a:ln w="9525">
              <a:noFill/>
              <a:miter lim="800000"/>
              <a:headEnd/>
              <a:tailEnd/>
            </a:ln>
          </p:spPr>
        </p:pic>
        <p:pic>
          <p:nvPicPr>
            <p:cNvPr id="141" name="Picture 140" descr="woolworths_logo_detail.gif"/>
            <p:cNvPicPr>
              <a:picLocks noChangeAspect="1"/>
            </p:cNvPicPr>
            <p:nvPr/>
          </p:nvPicPr>
          <p:blipFill>
            <a:blip r:embed="rId2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66985" y="5594550"/>
              <a:ext cx="557096" cy="516781"/>
            </a:xfrm>
            <a:prstGeom prst="rect">
              <a:avLst/>
            </a:prstGeom>
          </p:spPr>
        </p:pic>
        <p:pic>
          <p:nvPicPr>
            <p:cNvPr id="143" name="Picture 36" descr="Fratelli Beretta"/>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7048670" y="3883342"/>
              <a:ext cx="794258" cy="509525"/>
            </a:xfrm>
            <a:prstGeom prst="rect">
              <a:avLst/>
            </a:prstGeom>
            <a:noFill/>
          </p:spPr>
        </p:pic>
        <p:pic>
          <p:nvPicPr>
            <p:cNvPr id="144" name="Picture 6" descr="http://www.mortgagechoice.com.au/media/1850755/Westpac_Logo_2011.jpg"/>
            <p:cNvPicPr>
              <a:picLocks noChangeAspect="1" noChangeArrowheads="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001352" y="3459379"/>
              <a:ext cx="1202686" cy="227379"/>
            </a:xfrm>
            <a:prstGeom prst="rect">
              <a:avLst/>
            </a:prstGeom>
            <a:noFill/>
          </p:spPr>
        </p:pic>
        <p:pic>
          <p:nvPicPr>
            <p:cNvPr id="145" name="Picture 144"/>
            <p:cNvPicPr>
              <a:picLocks noChangeAspect="1" noChangeArrowheads="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171808" y="5588617"/>
              <a:ext cx="508394" cy="508551"/>
            </a:xfrm>
            <a:prstGeom prst="rect">
              <a:avLst/>
            </a:prstGeom>
            <a:noFill/>
            <a:ln w="1">
              <a:noFill/>
              <a:miter lim="800000"/>
              <a:headEnd/>
              <a:tailEnd type="none" w="med" len="med"/>
            </a:ln>
            <a:effectLst/>
          </p:spPr>
        </p:pic>
        <p:pic>
          <p:nvPicPr>
            <p:cNvPr id="146" name="Picture 4" descr="http://images.wne.edu/DHL-logo.png"/>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6212354" y="2859809"/>
              <a:ext cx="1017510" cy="388597"/>
            </a:xfrm>
            <a:prstGeom prst="rect">
              <a:avLst/>
            </a:prstGeom>
            <a:noFill/>
          </p:spPr>
        </p:pic>
        <p:pic>
          <p:nvPicPr>
            <p:cNvPr id="147" name="Picture 2" descr="http://2.bp.blogspot.com/-zRIZEa5O9GA/T1pFr7isZuI/AAAAAAAAIHo/EcpAahArXA4/s1600/Logo+Caixabank.png"/>
            <p:cNvPicPr>
              <a:picLocks noChangeAspect="1" noChangeArrowheads="1"/>
            </p:cNvPicPr>
            <p:nvPr/>
          </p:nvPicPr>
          <p:blipFill>
            <a:blip r:embed="rId2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06796" y="3354822"/>
              <a:ext cx="1390323" cy="400306"/>
            </a:xfrm>
            <a:prstGeom prst="rect">
              <a:avLst/>
            </a:prstGeom>
            <a:noFill/>
          </p:spPr>
        </p:pic>
        <p:pic>
          <p:nvPicPr>
            <p:cNvPr id="148" name="Picture 5"/>
            <p:cNvPicPr>
              <a:picLocks noChangeAspect="1" noChangeArrowheads="1"/>
            </p:cNvPicPr>
            <p:nvPr/>
          </p:nvPicPr>
          <p:blipFill>
            <a:blip r:embed="rId2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369347" y="2838287"/>
              <a:ext cx="1340114" cy="315060"/>
            </a:xfrm>
            <a:prstGeom prst="rect">
              <a:avLst/>
            </a:prstGeom>
            <a:noFill/>
            <a:ln w="9525">
              <a:noFill/>
              <a:miter lim="800000"/>
              <a:headEnd/>
              <a:tailEnd/>
            </a:ln>
          </p:spPr>
        </p:pic>
        <p:pic>
          <p:nvPicPr>
            <p:cNvPr id="149" name="Picture 5"/>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94181" y="5094401"/>
              <a:ext cx="1279417" cy="336170"/>
            </a:xfrm>
            <a:prstGeom prst="rect">
              <a:avLst/>
            </a:prstGeom>
            <a:noFill/>
            <a:ln w="9525">
              <a:noFill/>
              <a:miter lim="800000"/>
              <a:headEnd/>
              <a:tailEnd/>
            </a:ln>
          </p:spPr>
        </p:pic>
        <p:pic>
          <p:nvPicPr>
            <p:cNvPr id="150" name="Picture 5"/>
            <p:cNvPicPr>
              <a:picLocks noChangeAspect="1" noChangeArrowheads="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3422" y="5029421"/>
              <a:ext cx="488045" cy="447512"/>
            </a:xfrm>
            <a:prstGeom prst="rect">
              <a:avLst/>
            </a:prstGeom>
            <a:noFill/>
            <a:ln w="9525">
              <a:noFill/>
              <a:miter lim="800000"/>
              <a:headEnd/>
              <a:tailEnd/>
            </a:ln>
          </p:spPr>
        </p:pic>
        <p:pic>
          <p:nvPicPr>
            <p:cNvPr id="151" name="Picture 5"/>
            <p:cNvPicPr>
              <a:picLocks noChangeAspect="1" noChangeArrowheads="1"/>
            </p:cNvPicPr>
            <p:nvPr/>
          </p:nvPicPr>
          <p:blipFill>
            <a:blip r:embed="rId3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264218" y="5143232"/>
              <a:ext cx="1138584" cy="219116"/>
            </a:xfrm>
            <a:prstGeom prst="rect">
              <a:avLst/>
            </a:prstGeom>
            <a:noFill/>
            <a:ln w="9525">
              <a:noFill/>
              <a:miter lim="800000"/>
              <a:headEnd/>
              <a:tailEnd/>
            </a:ln>
          </p:spPr>
        </p:pic>
        <p:pic>
          <p:nvPicPr>
            <p:cNvPr id="152" name="Picture 5" descr="C:\Documents and Settings\ssrihara\My Documents\Oracle\Data_Warehousing\Exadata\Customers\Analyst\logo\260px-Turkcell.svg.png"/>
            <p:cNvPicPr>
              <a:picLocks noChangeAspect="1" noChangeArrowheads="1"/>
            </p:cNvPicPr>
            <p:nvPr/>
          </p:nvPicPr>
          <p:blipFill>
            <a:blip r:embed="rId31" cstate="email">
              <a:extLst>
                <a:ext uri="{28A0092B-C50C-407E-A947-70E740481C1C}">
                  <a14:useLocalDpi xmlns:a14="http://schemas.microsoft.com/office/drawing/2010/main"/>
                </a:ext>
              </a:extLst>
            </a:blip>
            <a:srcRect/>
            <a:stretch>
              <a:fillRect/>
            </a:stretch>
          </p:blipFill>
          <p:spPr bwMode="auto">
            <a:xfrm>
              <a:off x="8072088" y="5140415"/>
              <a:ext cx="1246403" cy="240862"/>
            </a:xfrm>
            <a:prstGeom prst="rect">
              <a:avLst/>
            </a:prstGeom>
            <a:noFill/>
            <a:ln w="9525">
              <a:noFill/>
              <a:miter lim="800000"/>
              <a:headEnd/>
              <a:tailEnd/>
            </a:ln>
          </p:spPr>
        </p:pic>
        <p:pic>
          <p:nvPicPr>
            <p:cNvPr id="153" name="Picture 18" descr="http://logonoid.com/images/halliburton-logo.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9409111" y="5144740"/>
              <a:ext cx="1807391" cy="231518"/>
            </a:xfrm>
            <a:prstGeom prst="rect">
              <a:avLst/>
            </a:prstGeom>
            <a:noFill/>
          </p:spPr>
        </p:pic>
        <p:pic>
          <p:nvPicPr>
            <p:cNvPr id="154" name="Picture 2"/>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t="25000"/>
            <a:stretch>
              <a:fillRect/>
            </a:stretch>
          </p:blipFill>
          <p:spPr bwMode="auto">
            <a:xfrm>
              <a:off x="8049195" y="4006520"/>
              <a:ext cx="1104215" cy="318535"/>
            </a:xfrm>
            <a:prstGeom prst="rect">
              <a:avLst/>
            </a:prstGeom>
            <a:noFill/>
            <a:ln w="9525">
              <a:noFill/>
              <a:miter lim="800000"/>
              <a:headEnd/>
              <a:tailEnd/>
            </a:ln>
          </p:spPr>
        </p:pic>
        <p:pic>
          <p:nvPicPr>
            <p:cNvPr id="155" name="Picture 6" descr="C:\Users\TSHETL~1.ORA\AppData\Local\Temp\SNAGHTMLded472.PNG"/>
            <p:cNvPicPr>
              <a:picLocks noChangeAspect="1" noChangeArrowheads="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622335" y="5592327"/>
              <a:ext cx="577124" cy="501130"/>
            </a:xfrm>
            <a:prstGeom prst="rect">
              <a:avLst/>
            </a:prstGeom>
            <a:noFill/>
          </p:spPr>
        </p:pic>
        <p:pic>
          <p:nvPicPr>
            <p:cNvPr id="156" name="Picture 2" descr="https://www.chinatelecomglobal.com/www/img1/logo.png"/>
            <p:cNvPicPr>
              <a:picLocks noChangeAspect="1" noChangeArrowheads="1"/>
            </p:cNvPicPr>
            <p:nvPr/>
          </p:nvPicPr>
          <p:blipFill>
            <a:blip r:embed="rId3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05614" y="4501115"/>
              <a:ext cx="1107760" cy="361227"/>
            </a:xfrm>
            <a:prstGeom prst="rect">
              <a:avLst/>
            </a:prstGeom>
            <a:noFill/>
          </p:spPr>
        </p:pic>
        <p:pic>
          <p:nvPicPr>
            <p:cNvPr id="62466" name="Picture 2" descr="https://www.bac-assets.com/content/images/ContextualSiteGraphics/Logos/en_US/boa_logo.gif"/>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6934526" y="5727130"/>
              <a:ext cx="1823949" cy="231088"/>
            </a:xfrm>
            <a:prstGeom prst="rect">
              <a:avLst/>
            </a:prstGeom>
            <a:noFill/>
          </p:spPr>
        </p:pic>
      </p:grpSp>
    </p:spTree>
    <p:extLst>
      <p:ext uri="{BB962C8B-B14F-4D97-AF65-F5344CB8AC3E}">
        <p14:creationId xmlns:p14="http://schemas.microsoft.com/office/powerpoint/2010/main" val="400732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00" dirty="0"/>
              <a:t>Seamless Integration of Big Data, NoSQL and Relational Data</a:t>
            </a:r>
          </a:p>
        </p:txBody>
      </p:sp>
      <p:sp>
        <p:nvSpPr>
          <p:cNvPr id="5" name="Slide Number Placeholder 4"/>
          <p:cNvSpPr>
            <a:spLocks noGrp="1"/>
          </p:cNvSpPr>
          <p:nvPr>
            <p:ph type="sldNum" sz="quarter" idx="12"/>
          </p:nvPr>
        </p:nvSpPr>
        <p:spPr/>
        <p:txBody>
          <a:bodyPr/>
          <a:lstStyle/>
          <a:p>
            <a:fld id="{C51EAA63-D034-42AE-91FA-B13B9518C7BE}" type="slidenum">
              <a:rPr lang="uk-UA" smtClean="0"/>
              <a:pPr/>
              <a:t>40</a:t>
            </a:fld>
            <a:endParaRPr lang="uk-UA" dirty="0"/>
          </a:p>
        </p:txBody>
      </p:sp>
      <p:sp>
        <p:nvSpPr>
          <p:cNvPr id="6" name="TextBox 5"/>
          <p:cNvSpPr txBox="1"/>
          <p:nvPr/>
        </p:nvSpPr>
        <p:spPr>
          <a:xfrm>
            <a:off x="7498015" y="4554469"/>
            <a:ext cx="4114801" cy="914400"/>
          </a:xfrm>
          <a:prstGeom prst="rect">
            <a:avLst/>
          </a:prstGeom>
          <a:noFill/>
        </p:spPr>
        <p:txBody>
          <a:bodyPr wrap="none" lIns="0" tIns="0" rIns="0" bIns="0" rtlCol="0">
            <a:noAutofit/>
          </a:bodyPr>
          <a:lstStyle/>
          <a:p>
            <a:pPr>
              <a:lnSpc>
                <a:spcPct val="90000"/>
              </a:lnSpc>
            </a:pPr>
            <a:r>
              <a:rPr lang="en-US" sz="2000" b="1" dirty="0"/>
              <a:t>Pushes Data Filtering to Each Store</a:t>
            </a:r>
          </a:p>
          <a:p>
            <a:pPr marL="342900" indent="-342900">
              <a:lnSpc>
                <a:spcPct val="90000"/>
              </a:lnSpc>
              <a:buFont typeface="Arial" charset="0"/>
              <a:buChar char="•"/>
            </a:pPr>
            <a:r>
              <a:rPr lang="en-US" sz="2000" dirty="0"/>
              <a:t>Like Exadata Smart Scan</a:t>
            </a:r>
          </a:p>
          <a:p>
            <a:pPr marL="342900" indent="-342900">
              <a:lnSpc>
                <a:spcPct val="90000"/>
              </a:lnSpc>
              <a:buFont typeface="Arial" charset="0"/>
              <a:buChar char="•"/>
            </a:pPr>
            <a:r>
              <a:rPr lang="en-US" sz="2000" dirty="0"/>
              <a:t>Not restricted to Oracle Hardware</a:t>
            </a:r>
          </a:p>
        </p:txBody>
      </p:sp>
      <p:grpSp>
        <p:nvGrpSpPr>
          <p:cNvPr id="7" name="Group 6"/>
          <p:cNvGrpSpPr/>
          <p:nvPr/>
        </p:nvGrpSpPr>
        <p:grpSpPr>
          <a:xfrm>
            <a:off x="7335832" y="1910865"/>
            <a:ext cx="4130170" cy="2349696"/>
            <a:chOff x="7335832" y="1818267"/>
            <a:chExt cx="4130170" cy="2349696"/>
          </a:xfrm>
        </p:grpSpPr>
        <p:sp>
          <p:nvSpPr>
            <p:cNvPr id="8" name="TextBox 7"/>
            <p:cNvSpPr txBox="1"/>
            <p:nvPr/>
          </p:nvSpPr>
          <p:spPr>
            <a:xfrm>
              <a:off x="7335832" y="2318313"/>
              <a:ext cx="4130170" cy="1849650"/>
            </a:xfrm>
            <a:prstGeom prst="rect">
              <a:avLst/>
            </a:prstGeom>
            <a:gradFill flip="none" rotWithShape="1">
              <a:gsLst>
                <a:gs pos="0">
                  <a:schemeClr val="accent6">
                    <a:lumMod val="0"/>
                    <a:lumOff val="100000"/>
                  </a:schemeClr>
                </a:gs>
                <a:gs pos="100000">
                  <a:schemeClr val="bg1">
                    <a:lumMod val="85000"/>
                  </a:schemeClr>
                </a:gs>
              </a:gsLst>
              <a:lin ang="16200000" scaled="0"/>
              <a:tileRect/>
            </a:gradFill>
            <a:ln w="19050">
              <a:noFill/>
            </a:ln>
          </p:spPr>
          <p:txBody>
            <a:bodyPr wrap="none" lIns="0" tIns="45720" rIns="0" bIns="0" rtlCol="0" anchor="ctr">
              <a:noAutofit/>
            </a:bodyPr>
            <a:lstStyle/>
            <a:p>
              <a:pPr algn="ctr">
                <a:lnSpc>
                  <a:spcPct val="90000"/>
                </a:lnSpc>
              </a:pPr>
              <a:endParaRPr lang="en-US" sz="2400" b="1" dirty="0">
                <a:solidFill>
                  <a:schemeClr val="bg1"/>
                </a:solidFill>
              </a:endParaRPr>
            </a:p>
          </p:txBody>
        </p:sp>
        <p:grpSp>
          <p:nvGrpSpPr>
            <p:cNvPr id="9" name="Group 8"/>
            <p:cNvGrpSpPr/>
            <p:nvPr/>
          </p:nvGrpSpPr>
          <p:grpSpPr>
            <a:xfrm>
              <a:off x="7467311" y="2686620"/>
              <a:ext cx="3837076" cy="1381280"/>
              <a:chOff x="7357201" y="3416431"/>
              <a:chExt cx="2948867" cy="1027656"/>
            </a:xfrm>
          </p:grpSpPr>
          <p:pic>
            <p:nvPicPr>
              <p:cNvPr id="17" name="Picture 16" descr="cylinder-tall-nosql-blu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57201" y="3416432"/>
                <a:ext cx="962221" cy="1015720"/>
              </a:xfrm>
              <a:prstGeom prst="rect">
                <a:avLst/>
              </a:prstGeom>
            </p:spPr>
          </p:pic>
          <p:pic>
            <p:nvPicPr>
              <p:cNvPr id="18" name="Picture 17" descr="cylinder-tall-hadoop-blu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43847" y="3416431"/>
                <a:ext cx="962221" cy="1015720"/>
              </a:xfrm>
              <a:prstGeom prst="rect">
                <a:avLst/>
              </a:prstGeom>
            </p:spPr>
          </p:pic>
          <p:pic>
            <p:nvPicPr>
              <p:cNvPr id="19" name="Picture 18" descr="db-red-oracl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50524" y="3428367"/>
                <a:ext cx="962221" cy="1015720"/>
              </a:xfrm>
              <a:prstGeom prst="rect">
                <a:avLst/>
              </a:prstGeom>
            </p:spPr>
          </p:pic>
        </p:grpSp>
        <p:sp>
          <p:nvSpPr>
            <p:cNvPr id="10" name="TextBox 9"/>
            <p:cNvSpPr txBox="1"/>
            <p:nvPr/>
          </p:nvSpPr>
          <p:spPr>
            <a:xfrm>
              <a:off x="7335832" y="1818267"/>
              <a:ext cx="4130170" cy="552059"/>
            </a:xfrm>
            <a:prstGeom prst="rect">
              <a:avLst/>
            </a:prstGeom>
            <a:solidFill>
              <a:srgbClr val="D6001B"/>
            </a:solidFill>
            <a:ln w="19050">
              <a:noFill/>
            </a:ln>
          </p:spPr>
          <p:txBody>
            <a:bodyPr wrap="none" lIns="0" tIns="45720" rIns="0" bIns="0" rtlCol="0" anchor="ctr">
              <a:noAutofit/>
            </a:bodyPr>
            <a:lstStyle/>
            <a:p>
              <a:pPr algn="ctr">
                <a:lnSpc>
                  <a:spcPct val="90000"/>
                </a:lnSpc>
              </a:pPr>
              <a:r>
                <a:rPr lang="en-US" sz="2400" b="1" dirty="0">
                  <a:solidFill>
                    <a:schemeClr val="bg1"/>
                  </a:solidFill>
                </a:rPr>
                <a:t>Big Data SQL</a:t>
              </a:r>
            </a:p>
          </p:txBody>
        </p:sp>
        <p:sp>
          <p:nvSpPr>
            <p:cNvPr id="11" name="Freeform 10"/>
            <p:cNvSpPr/>
            <p:nvPr/>
          </p:nvSpPr>
          <p:spPr>
            <a:xfrm>
              <a:off x="8102009" y="2563964"/>
              <a:ext cx="2573079" cy="223284"/>
            </a:xfrm>
            <a:custGeom>
              <a:avLst/>
              <a:gdLst>
                <a:gd name="connsiteX0" fmla="*/ 0 w 2573079"/>
                <a:gd name="connsiteY0" fmla="*/ 191386 h 223284"/>
                <a:gd name="connsiteX1" fmla="*/ 0 w 2573079"/>
                <a:gd name="connsiteY1" fmla="*/ 0 h 223284"/>
                <a:gd name="connsiteX2" fmla="*/ 2573079 w 2573079"/>
                <a:gd name="connsiteY2" fmla="*/ 0 h 223284"/>
                <a:gd name="connsiteX3" fmla="*/ 2573079 w 2573079"/>
                <a:gd name="connsiteY3" fmla="*/ 127591 h 223284"/>
                <a:gd name="connsiteX4" fmla="*/ 2573079 w 2573079"/>
                <a:gd name="connsiteY4" fmla="*/ 223284 h 223284"/>
                <a:gd name="connsiteX5" fmla="*/ 2573079 w 2573079"/>
                <a:gd name="connsiteY5" fmla="*/ 223284 h 22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3079" h="223284">
                  <a:moveTo>
                    <a:pt x="0" y="191386"/>
                  </a:moveTo>
                  <a:lnTo>
                    <a:pt x="0" y="0"/>
                  </a:lnTo>
                  <a:lnTo>
                    <a:pt x="2573079" y="0"/>
                  </a:lnTo>
                  <a:lnTo>
                    <a:pt x="2573079" y="127591"/>
                  </a:lnTo>
                  <a:lnTo>
                    <a:pt x="2573079" y="223284"/>
                  </a:lnTo>
                  <a:lnTo>
                    <a:pt x="2573079" y="223284"/>
                  </a:lnTo>
                </a:path>
              </a:pathLst>
            </a:custGeom>
            <a:noFill/>
            <a:ln w="19050">
              <a:solidFill>
                <a:schemeClr val="accent1">
                  <a:lumMod val="7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018171" y="2686462"/>
              <a:ext cx="150324" cy="150324"/>
            </a:xfrm>
            <a:prstGeom prst="ellipse">
              <a:avLst/>
            </a:prstGeom>
            <a:solidFill>
              <a:schemeClr val="bg1"/>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 name="Oval 12"/>
            <p:cNvSpPr/>
            <p:nvPr/>
          </p:nvSpPr>
          <p:spPr>
            <a:xfrm>
              <a:off x="10603201" y="2686462"/>
              <a:ext cx="150324" cy="150324"/>
            </a:xfrm>
            <a:prstGeom prst="ellipse">
              <a:avLst/>
            </a:prstGeom>
            <a:solidFill>
              <a:schemeClr val="bg1"/>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cxnSp>
          <p:nvCxnSpPr>
            <p:cNvPr id="14" name="Straight Connector 13"/>
            <p:cNvCxnSpPr/>
            <p:nvPr/>
          </p:nvCxnSpPr>
          <p:spPr>
            <a:xfrm>
              <a:off x="9385848" y="2445488"/>
              <a:ext cx="0" cy="391298"/>
            </a:xfrm>
            <a:prstGeom prst="line">
              <a:avLst/>
            </a:prstGeom>
            <a:ln w="19050">
              <a:solidFill>
                <a:schemeClr val="accent1">
                  <a:lumMod val="75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9310686" y="2686462"/>
              <a:ext cx="150324" cy="150324"/>
            </a:xfrm>
            <a:prstGeom prst="ellipse">
              <a:avLst/>
            </a:prstGeom>
            <a:solidFill>
              <a:schemeClr val="bg1"/>
            </a:solidFill>
            <a:ln w="19050">
              <a:solidFill>
                <a:schemeClr val="accent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6" name="Oval 15"/>
            <p:cNvSpPr/>
            <p:nvPr/>
          </p:nvSpPr>
          <p:spPr>
            <a:xfrm>
              <a:off x="9310686" y="2295164"/>
              <a:ext cx="150324" cy="150324"/>
            </a:xfrm>
            <a:prstGeom prst="ellipse">
              <a:avLst/>
            </a:prstGeom>
            <a:solidFill>
              <a:schemeClr val="accent1">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20" name="Text Placeholder 3"/>
          <p:cNvSpPr txBox="1">
            <a:spLocks/>
          </p:cNvSpPr>
          <p:nvPr/>
        </p:nvSpPr>
        <p:spPr>
          <a:xfrm>
            <a:off x="531812" y="1937272"/>
            <a:ext cx="6739898" cy="396434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2400" dirty="0"/>
              <a:t>Data Warehouses are being supplemented by</a:t>
            </a:r>
            <a:br>
              <a:rPr lang="en-US" sz="2400" dirty="0"/>
            </a:br>
            <a:r>
              <a:rPr lang="en-US" sz="2400" dirty="0"/>
              <a:t>specialized Multi-model Big Data stores</a:t>
            </a:r>
          </a:p>
          <a:p>
            <a:pPr lvl="1"/>
            <a:r>
              <a:rPr lang="en-US" sz="2200" dirty="0"/>
              <a:t>Creates</a:t>
            </a:r>
            <a:r>
              <a:rPr lang="en-US" sz="2200" b="1" dirty="0"/>
              <a:t> </a:t>
            </a:r>
            <a:r>
              <a:rPr lang="en-US" sz="2200" dirty="0"/>
              <a:t>silos of isolated data and incompatible access</a:t>
            </a:r>
          </a:p>
          <a:p>
            <a:pPr>
              <a:spcBef>
                <a:spcPts val="2400"/>
              </a:spcBef>
            </a:pPr>
            <a:r>
              <a:rPr lang="en-US" sz="2400" dirty="0"/>
              <a:t>Oracle </a:t>
            </a:r>
            <a:r>
              <a:rPr lang="en-US" sz="2400" b="1" dirty="0">
                <a:solidFill>
                  <a:schemeClr val="accent1"/>
                </a:solidFill>
              </a:rPr>
              <a:t>Big Data SQL </a:t>
            </a:r>
            <a:r>
              <a:rPr lang="en-US" sz="2400" dirty="0"/>
              <a:t>provides </a:t>
            </a:r>
            <a:r>
              <a:rPr lang="en-US" sz="2400" b="1" dirty="0"/>
              <a:t>Transparent</a:t>
            </a:r>
            <a:r>
              <a:rPr lang="en-US" sz="2400" dirty="0"/>
              <a:t>, </a:t>
            </a:r>
            <a:r>
              <a:rPr lang="en-US" sz="2400" b="1" dirty="0"/>
              <a:t>Massively Parallel </a:t>
            </a:r>
            <a:r>
              <a:rPr lang="en-US" sz="2400" dirty="0"/>
              <a:t>Queries across Oracle, NoSQL and Hadoop/Spark</a:t>
            </a:r>
          </a:p>
          <a:p>
            <a:pPr lvl="1"/>
            <a:r>
              <a:rPr lang="en-US" sz="2200" dirty="0"/>
              <a:t>Full Oracle SQL capabilities across data stores</a:t>
            </a:r>
          </a:p>
          <a:p>
            <a:pPr lvl="1"/>
            <a:r>
              <a:rPr lang="en-US" sz="2200" dirty="0"/>
              <a:t>Much faster and more expressive than Hadoop/Spark</a:t>
            </a:r>
          </a:p>
        </p:txBody>
      </p:sp>
    </p:spTree>
    <p:extLst>
      <p:ext uri="{BB962C8B-B14F-4D97-AF65-F5344CB8AC3E}">
        <p14:creationId xmlns:p14="http://schemas.microsoft.com/office/powerpoint/2010/main" val="392541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Best OLTP</a:t>
            </a:r>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41</a:t>
            </a:fld>
            <a:endParaRPr lang="en-US" dirty="0"/>
          </a:p>
        </p:txBody>
      </p:sp>
    </p:spTree>
    <p:extLst>
      <p:ext uri="{BB962C8B-B14F-4D97-AF65-F5344CB8AC3E}">
        <p14:creationId xmlns:p14="http://schemas.microsoft.com/office/powerpoint/2010/main" val="413259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Typical OLTP IO Path</a:t>
            </a: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latin typeface="Calibri"/>
              </a:rPr>
              <a:pPr/>
              <a:t>42</a:t>
            </a:fld>
            <a:endParaRPr lang="en-US" dirty="0">
              <a:solidFill>
                <a:srgbClr val="5F5F5F"/>
              </a:solidFill>
              <a:latin typeface="Calibri"/>
            </a:endParaRPr>
          </a:p>
        </p:txBody>
      </p:sp>
      <p:grpSp>
        <p:nvGrpSpPr>
          <p:cNvPr id="5" name="Group 4"/>
          <p:cNvGrpSpPr/>
          <p:nvPr/>
        </p:nvGrpSpPr>
        <p:grpSpPr>
          <a:xfrm>
            <a:off x="290264" y="1614715"/>
            <a:ext cx="4923616" cy="4090704"/>
            <a:chOff x="290264" y="1614715"/>
            <a:chExt cx="4923616" cy="4090704"/>
          </a:xfrm>
        </p:grpSpPr>
        <p:grpSp>
          <p:nvGrpSpPr>
            <p:cNvPr id="6" name="Group 7"/>
            <p:cNvGrpSpPr/>
            <p:nvPr/>
          </p:nvGrpSpPr>
          <p:grpSpPr>
            <a:xfrm>
              <a:off x="634952" y="3791860"/>
              <a:ext cx="4197883" cy="1913559"/>
              <a:chOff x="8536659" y="2577543"/>
              <a:chExt cx="4377072" cy="2142109"/>
            </a:xfrm>
          </p:grpSpPr>
          <p:grpSp>
            <p:nvGrpSpPr>
              <p:cNvPr id="24" name="Group 10"/>
              <p:cNvGrpSpPr/>
              <p:nvPr/>
            </p:nvGrpSpPr>
            <p:grpSpPr>
              <a:xfrm>
                <a:off x="8536659" y="2595388"/>
                <a:ext cx="3215701" cy="2124264"/>
                <a:chOff x="8794330" y="2588837"/>
                <a:chExt cx="2954021" cy="1781670"/>
              </a:xfrm>
            </p:grpSpPr>
            <p:pic>
              <p:nvPicPr>
                <p:cNvPr id="35" name="Picture 3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94330" y="2588837"/>
                  <a:ext cx="1788443" cy="485738"/>
                </a:xfrm>
                <a:prstGeom prst="rect">
                  <a:avLst/>
                </a:prstGeom>
              </p:spPr>
            </p:pic>
            <p:grpSp>
              <p:nvGrpSpPr>
                <p:cNvPr id="36" name="Group 22"/>
                <p:cNvGrpSpPr/>
                <p:nvPr/>
              </p:nvGrpSpPr>
              <p:grpSpPr>
                <a:xfrm>
                  <a:off x="9788504" y="3036241"/>
                  <a:ext cx="1959847" cy="1334266"/>
                  <a:chOff x="1501453" y="3089670"/>
                  <a:chExt cx="1959847" cy="1334266"/>
                </a:xfrm>
              </p:grpSpPr>
              <p:cxnSp>
                <p:nvCxnSpPr>
                  <p:cNvPr id="44" name="Straight Connector 43"/>
                  <p:cNvCxnSpPr/>
                  <p:nvPr/>
                </p:nvCxnSpPr>
                <p:spPr>
                  <a:xfrm flipV="1">
                    <a:off x="3112787" y="3089670"/>
                    <a:ext cx="0" cy="883137"/>
                  </a:xfrm>
                  <a:prstGeom prst="line">
                    <a:avLst/>
                  </a:prstGeom>
                  <a:ln w="34925">
                    <a:solidFill>
                      <a:schemeClr val="accent3"/>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828944" y="3096969"/>
                    <a:ext cx="7300" cy="1269966"/>
                  </a:xfrm>
                  <a:prstGeom prst="line">
                    <a:avLst/>
                  </a:prstGeom>
                  <a:ln w="34925">
                    <a:solidFill>
                      <a:schemeClr val="accent3"/>
                    </a:solidFill>
                    <a:miter lim="800000"/>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a:xfrm>
                    <a:off x="1501453" y="3975039"/>
                    <a:ext cx="1959847" cy="448897"/>
                  </a:xfrm>
                  <a:prstGeom prst="roundRect">
                    <a:avLst/>
                  </a:prstGeom>
                  <a:solidFill>
                    <a:schemeClr val="tx2">
                      <a:lumMod val="40000"/>
                      <a:lumOff val="6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17980" y="3985066"/>
                  <a:ext cx="311858" cy="319157"/>
                </a:xfrm>
                <a:prstGeom prst="rect">
                  <a:avLst/>
                </a:prstGeom>
              </p:spPr>
            </p:pic>
            <p:pic>
              <p:nvPicPr>
                <p:cNvPr id="38" name="Picture 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5242" y="3977768"/>
                  <a:ext cx="311858" cy="319157"/>
                </a:xfrm>
                <a:prstGeom prst="rect">
                  <a:avLst/>
                </a:prstGeom>
              </p:spPr>
            </p:pic>
            <p:pic>
              <p:nvPicPr>
                <p:cNvPr id="39" name="Picture 3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86219" y="3985065"/>
                  <a:ext cx="311858" cy="319157"/>
                </a:xfrm>
                <a:prstGeom prst="rect">
                  <a:avLst/>
                </a:prstGeom>
              </p:spPr>
            </p:pic>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69605" y="3979863"/>
                  <a:ext cx="311858" cy="319157"/>
                </a:xfrm>
                <a:prstGeom prst="rect">
                  <a:avLst/>
                </a:prstGeom>
              </p:spPr>
            </p:pic>
            <p:pic>
              <p:nvPicPr>
                <p:cNvPr id="41" name="Pictur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68694" y="3979863"/>
                  <a:ext cx="311858" cy="319157"/>
                </a:xfrm>
                <a:prstGeom prst="rect">
                  <a:avLst/>
                </a:prstGeom>
              </p:spPr>
            </p:pic>
            <p:pic>
              <p:nvPicPr>
                <p:cNvPr id="42" name="Picture 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8093" y="3987162"/>
                  <a:ext cx="311858" cy="319157"/>
                </a:xfrm>
                <a:prstGeom prst="rect">
                  <a:avLst/>
                </a:prstGeom>
              </p:spPr>
            </p:pic>
            <p:sp>
              <p:nvSpPr>
                <p:cNvPr id="43" name="TextBox 42"/>
                <p:cNvSpPr txBox="1"/>
                <p:nvPr/>
              </p:nvSpPr>
              <p:spPr>
                <a:xfrm>
                  <a:off x="8868422" y="2676080"/>
                  <a:ext cx="1555077" cy="292202"/>
                </a:xfrm>
                <a:prstGeom prst="rect">
                  <a:avLst/>
                </a:prstGeom>
                <a:noFill/>
              </p:spPr>
              <p:txBody>
                <a:bodyPr wrap="square" lIns="0" tIns="0" rIns="0" bIns="0" rtlCol="0">
                  <a:noAutofit/>
                </a:bodyPr>
                <a:lstStyle/>
                <a:p>
                  <a:pPr algn="ctr">
                    <a:lnSpc>
                      <a:spcPct val="90000"/>
                    </a:lnSpc>
                  </a:pPr>
                  <a:r>
                    <a:rPr lang="en-US" sz="1600" b="1" dirty="0">
                      <a:solidFill>
                        <a:srgbClr val="FFFFFF"/>
                      </a:solidFill>
                      <a:latin typeface="Calibri"/>
                    </a:rPr>
                    <a:t>Storage Controller</a:t>
                  </a:r>
                </a:p>
              </p:txBody>
            </p:sp>
          </p:grpSp>
          <p:pic>
            <p:nvPicPr>
              <p:cNvPr id="25" name="Picture 2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66860" y="2577543"/>
                <a:ext cx="1946871" cy="579140"/>
              </a:xfrm>
              <a:prstGeom prst="rect">
                <a:avLst/>
              </a:prstGeom>
            </p:spPr>
          </p:pic>
          <p:sp>
            <p:nvSpPr>
              <p:cNvPr id="26" name="TextBox 25"/>
              <p:cNvSpPr txBox="1"/>
              <p:nvPr/>
            </p:nvSpPr>
            <p:spPr>
              <a:xfrm>
                <a:off x="11120699" y="2689474"/>
                <a:ext cx="1692833" cy="348389"/>
              </a:xfrm>
              <a:prstGeom prst="rect">
                <a:avLst/>
              </a:prstGeom>
              <a:noFill/>
            </p:spPr>
            <p:txBody>
              <a:bodyPr wrap="square" lIns="0" tIns="0" rIns="0" bIns="0" rtlCol="0">
                <a:noAutofit/>
              </a:bodyPr>
              <a:lstStyle/>
              <a:p>
                <a:pPr algn="ctr">
                  <a:lnSpc>
                    <a:spcPct val="90000"/>
                  </a:lnSpc>
                </a:pPr>
                <a:r>
                  <a:rPr lang="en-US" sz="1600" b="1" dirty="0">
                    <a:solidFill>
                      <a:srgbClr val="FFFFFF"/>
                    </a:solidFill>
                    <a:latin typeface="Calibri"/>
                  </a:rPr>
                  <a:t>Storage Controller</a:t>
                </a:r>
              </a:p>
            </p:txBody>
          </p:sp>
          <p:grpSp>
            <p:nvGrpSpPr>
              <p:cNvPr id="27" name="Group 13"/>
              <p:cNvGrpSpPr/>
              <p:nvPr/>
            </p:nvGrpSpPr>
            <p:grpSpPr>
              <a:xfrm>
                <a:off x="9618096" y="3461949"/>
                <a:ext cx="2133459" cy="535214"/>
                <a:chOff x="9618096" y="3461949"/>
                <a:chExt cx="2133459" cy="535214"/>
              </a:xfrm>
            </p:grpSpPr>
            <p:sp>
              <p:nvSpPr>
                <p:cNvPr id="28" name="Rounded Rectangle 27"/>
                <p:cNvSpPr/>
                <p:nvPr/>
              </p:nvSpPr>
              <p:spPr>
                <a:xfrm>
                  <a:off x="9618096" y="3461949"/>
                  <a:ext cx="2133459" cy="535214"/>
                </a:xfrm>
                <a:prstGeom prst="roundRect">
                  <a:avLst/>
                </a:prstGeom>
                <a:solidFill>
                  <a:schemeClr val="tx2">
                    <a:lumMod val="40000"/>
                    <a:lumOff val="6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04610" y="3537606"/>
                  <a:ext cx="339484" cy="380527"/>
                </a:xfrm>
                <a:prstGeom prst="rect">
                  <a:avLst/>
                </a:prstGeom>
              </p:spPr>
            </p:pic>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28205" y="3528905"/>
                  <a:ext cx="339484" cy="380527"/>
                </a:xfrm>
                <a:prstGeom prst="rect">
                  <a:avLst/>
                </a:prstGeom>
              </p:spPr>
            </p:pic>
            <p:pic>
              <p:nvPicPr>
                <p:cNvPr id="31" name="Picture 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23186" y="3537605"/>
                  <a:ext cx="339484" cy="380527"/>
                </a:xfrm>
                <a:prstGeom prst="rect">
                  <a:avLst/>
                </a:prstGeom>
              </p:spPr>
            </p:pic>
            <p:pic>
              <p:nvPicPr>
                <p:cNvPr id="32" name="Picture 3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1676" y="3531403"/>
                  <a:ext cx="339484" cy="380527"/>
                </a:xfrm>
                <a:prstGeom prst="rect">
                  <a:avLst/>
                </a:prstGeom>
              </p:spPr>
            </p:pic>
            <p:pic>
              <p:nvPicPr>
                <p:cNvPr id="33" name="Picture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57260" y="3531403"/>
                  <a:ext cx="339484" cy="380527"/>
                </a:xfrm>
                <a:prstGeom prst="rect">
                  <a:avLst/>
                </a:prstGeom>
              </p:spPr>
            </p:pic>
            <p:pic>
              <p:nvPicPr>
                <p:cNvPr id="34" name="Picture 3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83181" y="3540105"/>
                  <a:ext cx="339484" cy="380527"/>
                </a:xfrm>
                <a:prstGeom prst="rect">
                  <a:avLst/>
                </a:prstGeom>
              </p:spPr>
            </p:pic>
          </p:grpSp>
        </p:grpSp>
        <p:cxnSp>
          <p:nvCxnSpPr>
            <p:cNvPr id="7" name="Straight Connector 6"/>
            <p:cNvCxnSpPr>
              <a:stCxn id="35" idx="3"/>
              <a:endCxn id="25" idx="1"/>
            </p:cNvCxnSpPr>
            <p:nvPr/>
          </p:nvCxnSpPr>
          <p:spPr>
            <a:xfrm flipV="1">
              <a:off x="2502122" y="4050535"/>
              <a:ext cx="463543" cy="15941"/>
            </a:xfrm>
            <a:prstGeom prst="line">
              <a:avLst/>
            </a:prstGeom>
            <a:ln w="57150" cmpd="sng">
              <a:solidFill>
                <a:srgbClr val="F80000"/>
              </a:solidFill>
              <a:miter lim="800000"/>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950360" y="3037495"/>
              <a:ext cx="1531482" cy="369332"/>
            </a:xfrm>
            <a:prstGeom prst="rect">
              <a:avLst/>
            </a:prstGeom>
            <a:solidFill>
              <a:schemeClr val="bg1">
                <a:lumMod val="65000"/>
              </a:schemeClr>
            </a:solidFill>
            <a:ln w="19050">
              <a:solidFill>
                <a:schemeClr val="tx1"/>
              </a:solidFill>
            </a:ln>
          </p:spPr>
          <p:txBody>
            <a:bodyPr wrap="square" rtlCol="0">
              <a:spAutoFit/>
            </a:bodyPr>
            <a:lstStyle/>
            <a:p>
              <a:pPr algn="ctr"/>
              <a:r>
                <a:rPr lang="en-US" b="1" dirty="0">
                  <a:solidFill>
                    <a:srgbClr val="FFFFFF"/>
                  </a:solidFill>
                  <a:latin typeface="Calibri"/>
                </a:rPr>
                <a:t>SAN/LAN</a:t>
              </a:r>
            </a:p>
          </p:txBody>
        </p:sp>
        <p:cxnSp>
          <p:nvCxnSpPr>
            <p:cNvPr id="9" name="Straight Connector 8"/>
            <p:cNvCxnSpPr/>
            <p:nvPr/>
          </p:nvCxnSpPr>
          <p:spPr>
            <a:xfrm flipH="1">
              <a:off x="2140697" y="3447143"/>
              <a:ext cx="199556" cy="344714"/>
            </a:xfrm>
            <a:prstGeom prst="line">
              <a:avLst/>
            </a:prstGeom>
            <a:ln w="38100" cmpd="sng">
              <a:solidFill>
                <a:srgbClr val="FF6600"/>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84059" y="3410857"/>
              <a:ext cx="272122" cy="362857"/>
            </a:xfrm>
            <a:prstGeom prst="line">
              <a:avLst/>
            </a:prstGeom>
            <a:ln w="38100" cmpd="sng">
              <a:solidFill>
                <a:srgbClr val="FF6600"/>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descr="exadata_x5_2_data-serv_la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7962" y="2417690"/>
              <a:ext cx="2104415" cy="251842"/>
            </a:xfrm>
            <a:prstGeom prst="rect">
              <a:avLst/>
            </a:prstGeom>
          </p:spPr>
        </p:pic>
        <p:pic>
          <p:nvPicPr>
            <p:cNvPr id="12" name="Picture 11" descr="exadata_x5_2_data-serv_la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9465" y="2424947"/>
              <a:ext cx="2104415" cy="251842"/>
            </a:xfrm>
            <a:prstGeom prst="rect">
              <a:avLst/>
            </a:prstGeom>
          </p:spPr>
        </p:pic>
        <p:cxnSp>
          <p:nvCxnSpPr>
            <p:cNvPr id="13" name="Straight Connector 12"/>
            <p:cNvCxnSpPr/>
            <p:nvPr/>
          </p:nvCxnSpPr>
          <p:spPr>
            <a:xfrm>
              <a:off x="2086273" y="2648857"/>
              <a:ext cx="206825" cy="388257"/>
            </a:xfrm>
            <a:prstGeom prst="line">
              <a:avLst/>
            </a:prstGeom>
            <a:ln w="38100" cmpd="sng">
              <a:solidFill>
                <a:srgbClr val="FF6600"/>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116734" y="2630714"/>
              <a:ext cx="166879" cy="431800"/>
            </a:xfrm>
            <a:prstGeom prst="line">
              <a:avLst/>
            </a:prstGeom>
            <a:ln w="38100" cmpd="sng">
              <a:solidFill>
                <a:srgbClr val="FF6600"/>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3"/>
              <a:endCxn id="12" idx="1"/>
            </p:cNvCxnSpPr>
            <p:nvPr/>
          </p:nvCxnSpPr>
          <p:spPr>
            <a:xfrm>
              <a:off x="2612377" y="2543611"/>
              <a:ext cx="497088" cy="7257"/>
            </a:xfrm>
            <a:prstGeom prst="line">
              <a:avLst/>
            </a:prstGeom>
            <a:ln w="3810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993349" y="1614715"/>
              <a:ext cx="1306188" cy="252186"/>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gn="ctr">
                <a:lnSpc>
                  <a:spcPct val="90000"/>
                </a:lnSpc>
              </a:pPr>
              <a:r>
                <a:rPr lang="en-US" dirty="0">
                  <a:solidFill>
                    <a:srgbClr val="5F5F5F"/>
                  </a:solidFill>
                  <a:latin typeface="Calibri"/>
                </a:rPr>
                <a:t>Cache Fusion</a:t>
              </a:r>
            </a:p>
          </p:txBody>
        </p:sp>
        <p:cxnSp>
          <p:nvCxnSpPr>
            <p:cNvPr id="17" name="Curved Connector 16"/>
            <p:cNvCxnSpPr>
              <a:stCxn id="16" idx="1"/>
            </p:cNvCxnSpPr>
            <p:nvPr/>
          </p:nvCxnSpPr>
          <p:spPr>
            <a:xfrm rot="10800000" flipV="1">
              <a:off x="2757509" y="1740808"/>
              <a:ext cx="235840" cy="690334"/>
            </a:xfrm>
            <a:prstGeom prst="curvedConnector2">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52824" y="2946400"/>
              <a:ext cx="595376" cy="562429"/>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lnSpc>
                  <a:spcPct val="90000"/>
                </a:lnSpc>
              </a:pPr>
              <a:r>
                <a:rPr lang="en-US" dirty="0">
                  <a:solidFill>
                    <a:srgbClr val="5F5F5F"/>
                  </a:solidFill>
                  <a:latin typeface="Calibri"/>
                </a:rPr>
                <a:t>SCSI </a:t>
              </a:r>
            </a:p>
          </p:txBody>
        </p:sp>
        <p:cxnSp>
          <p:nvCxnSpPr>
            <p:cNvPr id="19" name="Curved Connector 18"/>
            <p:cNvCxnSpPr>
              <a:stCxn id="18" idx="1"/>
            </p:cNvCxnSpPr>
            <p:nvPr/>
          </p:nvCxnSpPr>
          <p:spPr>
            <a:xfrm rot="10800000" flipV="1">
              <a:off x="3319896" y="3227615"/>
              <a:ext cx="732928" cy="419098"/>
            </a:xfrm>
            <a:prstGeom prst="curvedConnector3">
              <a:avLst>
                <a:gd name="adj1" fmla="val 50000"/>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18" idx="1"/>
            </p:cNvCxnSpPr>
            <p:nvPr/>
          </p:nvCxnSpPr>
          <p:spPr>
            <a:xfrm rot="10800000">
              <a:off x="3265488" y="2812143"/>
              <a:ext cx="787337" cy="415472"/>
            </a:xfrm>
            <a:prstGeom prst="curvedConnector3">
              <a:avLst>
                <a:gd name="adj1" fmla="val 50000"/>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90264" y="4934857"/>
              <a:ext cx="1132136" cy="762000"/>
            </a:xfrm>
            <a:prstGeom prst="rect">
              <a:avLst/>
            </a:prstGeom>
            <a:noFill/>
          </p:spPr>
          <p:txBody>
            <a:bodyPr wrap="square" lIns="0" tIns="0" rIns="0" bIns="0" rtlCol="0">
              <a:noAutofit/>
            </a:bodyPr>
            <a:lstStyle/>
            <a:p>
              <a:pPr algn="ctr">
                <a:lnSpc>
                  <a:spcPct val="90000"/>
                </a:lnSpc>
              </a:pPr>
              <a:r>
                <a:rPr lang="en-US" dirty="0">
                  <a:solidFill>
                    <a:srgbClr val="5F5F5F"/>
                  </a:solidFill>
                  <a:latin typeface="Calibri"/>
                </a:rPr>
                <a:t>Proprietary Protocols and/or SCSI</a:t>
              </a:r>
            </a:p>
          </p:txBody>
        </p:sp>
        <p:cxnSp>
          <p:nvCxnSpPr>
            <p:cNvPr id="22" name="Curved Connector 21"/>
            <p:cNvCxnSpPr>
              <a:stCxn id="21" idx="0"/>
            </p:cNvCxnSpPr>
            <p:nvPr/>
          </p:nvCxnSpPr>
          <p:spPr>
            <a:xfrm rot="5400000" flipH="1" flipV="1">
              <a:off x="1135668" y="4165667"/>
              <a:ext cx="489855" cy="1048526"/>
            </a:xfrm>
            <a:prstGeom prst="curvedConnector2">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21" idx="0"/>
            </p:cNvCxnSpPr>
            <p:nvPr/>
          </p:nvCxnSpPr>
          <p:spPr>
            <a:xfrm rot="5400000" flipH="1" flipV="1">
              <a:off x="981460" y="4174729"/>
              <a:ext cx="635000" cy="885256"/>
            </a:xfrm>
            <a:prstGeom prst="curvedConnector2">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7277100" y="1155700"/>
            <a:ext cx="1473200" cy="2019300"/>
            <a:chOff x="7277100" y="1346200"/>
            <a:chExt cx="1473200" cy="2019300"/>
          </a:xfrm>
        </p:grpSpPr>
        <p:sp>
          <p:nvSpPr>
            <p:cNvPr id="58" name="Rounded Rectangle 57"/>
            <p:cNvSpPr/>
            <p:nvPr/>
          </p:nvSpPr>
          <p:spPr>
            <a:xfrm>
              <a:off x="7277100" y="1346200"/>
              <a:ext cx="1473200" cy="2019300"/>
            </a:xfrm>
            <a:prstGeom prst="roundRect">
              <a:avLst>
                <a:gd name="adj" fmla="val 11558"/>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59" name="Rounded Rectangle 58"/>
            <p:cNvSpPr/>
            <p:nvPr/>
          </p:nvSpPr>
          <p:spPr>
            <a:xfrm>
              <a:off x="7318022" y="1484880"/>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RDBMS</a:t>
              </a:r>
            </a:p>
          </p:txBody>
        </p:sp>
        <p:sp>
          <p:nvSpPr>
            <p:cNvPr id="60" name="Rounded Rectangle 59"/>
            <p:cNvSpPr/>
            <p:nvPr/>
          </p:nvSpPr>
          <p:spPr>
            <a:xfrm>
              <a:off x="7318022" y="1850307"/>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OS</a:t>
              </a:r>
            </a:p>
          </p:txBody>
        </p:sp>
        <p:sp>
          <p:nvSpPr>
            <p:cNvPr id="61" name="Rounded Rectangle 60"/>
            <p:cNvSpPr/>
            <p:nvPr/>
          </p:nvSpPr>
          <p:spPr>
            <a:xfrm>
              <a:off x="7318022" y="2215825"/>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NW Stack</a:t>
              </a:r>
            </a:p>
          </p:txBody>
        </p:sp>
        <p:sp>
          <p:nvSpPr>
            <p:cNvPr id="70" name="Rounded Rectangle 69"/>
            <p:cNvSpPr/>
            <p:nvPr/>
          </p:nvSpPr>
          <p:spPr>
            <a:xfrm>
              <a:off x="7318022" y="2571425"/>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Device Drivers</a:t>
              </a:r>
            </a:p>
          </p:txBody>
        </p:sp>
        <p:sp>
          <p:nvSpPr>
            <p:cNvPr id="71" name="Rounded Rectangle 70"/>
            <p:cNvSpPr/>
            <p:nvPr/>
          </p:nvSpPr>
          <p:spPr>
            <a:xfrm>
              <a:off x="7318022" y="2927025"/>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HBA/NIC</a:t>
              </a:r>
            </a:p>
          </p:txBody>
        </p:sp>
      </p:grpSp>
      <p:grpSp>
        <p:nvGrpSpPr>
          <p:cNvPr id="73" name="Group 72"/>
          <p:cNvGrpSpPr/>
          <p:nvPr/>
        </p:nvGrpSpPr>
        <p:grpSpPr>
          <a:xfrm>
            <a:off x="9652000" y="1155700"/>
            <a:ext cx="1473200" cy="2019300"/>
            <a:chOff x="7277100" y="1346200"/>
            <a:chExt cx="1473200" cy="2019300"/>
          </a:xfrm>
        </p:grpSpPr>
        <p:sp>
          <p:nvSpPr>
            <p:cNvPr id="74" name="Rounded Rectangle 73"/>
            <p:cNvSpPr/>
            <p:nvPr/>
          </p:nvSpPr>
          <p:spPr>
            <a:xfrm>
              <a:off x="7277100" y="1346200"/>
              <a:ext cx="1473200" cy="2019300"/>
            </a:xfrm>
            <a:prstGeom prst="roundRect">
              <a:avLst>
                <a:gd name="adj" fmla="val 11558"/>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75" name="Rounded Rectangle 74"/>
            <p:cNvSpPr/>
            <p:nvPr/>
          </p:nvSpPr>
          <p:spPr>
            <a:xfrm>
              <a:off x="7318022" y="1484880"/>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RDBMS</a:t>
              </a:r>
            </a:p>
          </p:txBody>
        </p:sp>
        <p:sp>
          <p:nvSpPr>
            <p:cNvPr id="76" name="Rounded Rectangle 75"/>
            <p:cNvSpPr/>
            <p:nvPr/>
          </p:nvSpPr>
          <p:spPr>
            <a:xfrm>
              <a:off x="7318022" y="1850307"/>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OS</a:t>
              </a:r>
            </a:p>
          </p:txBody>
        </p:sp>
        <p:sp>
          <p:nvSpPr>
            <p:cNvPr id="77" name="Rounded Rectangle 76"/>
            <p:cNvSpPr/>
            <p:nvPr/>
          </p:nvSpPr>
          <p:spPr>
            <a:xfrm>
              <a:off x="7318022" y="2215825"/>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NW Stack</a:t>
              </a:r>
            </a:p>
          </p:txBody>
        </p:sp>
        <p:sp>
          <p:nvSpPr>
            <p:cNvPr id="78" name="Rounded Rectangle 77"/>
            <p:cNvSpPr/>
            <p:nvPr/>
          </p:nvSpPr>
          <p:spPr>
            <a:xfrm>
              <a:off x="7318022" y="2571425"/>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Device Drivers</a:t>
              </a:r>
            </a:p>
          </p:txBody>
        </p:sp>
        <p:sp>
          <p:nvSpPr>
            <p:cNvPr id="79" name="Rounded Rectangle 78"/>
            <p:cNvSpPr/>
            <p:nvPr/>
          </p:nvSpPr>
          <p:spPr>
            <a:xfrm>
              <a:off x="7318022" y="2927025"/>
              <a:ext cx="1401586" cy="32779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rgbClr val="FFFFFF"/>
                  </a:solidFill>
                  <a:latin typeface="Calibri"/>
                </a:rPr>
                <a:t>HBA/NIC</a:t>
              </a:r>
            </a:p>
          </p:txBody>
        </p:sp>
      </p:grpSp>
      <p:sp>
        <p:nvSpPr>
          <p:cNvPr id="84" name="Rounded Rectangle 83"/>
          <p:cNvSpPr/>
          <p:nvPr/>
        </p:nvSpPr>
        <p:spPr>
          <a:xfrm>
            <a:off x="8394700" y="3517900"/>
            <a:ext cx="1943100" cy="55880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latin typeface="Calibri"/>
              </a:rPr>
              <a:t>Switch Fabric</a:t>
            </a:r>
          </a:p>
        </p:txBody>
      </p:sp>
      <p:sp>
        <p:nvSpPr>
          <p:cNvPr id="85" name="Rounded Rectangle 84"/>
          <p:cNvSpPr/>
          <p:nvPr/>
        </p:nvSpPr>
        <p:spPr>
          <a:xfrm>
            <a:off x="6946900" y="4216400"/>
            <a:ext cx="1943100" cy="55880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latin typeface="Calibri"/>
              </a:rPr>
              <a:t>Storage Controller SW</a:t>
            </a:r>
          </a:p>
        </p:txBody>
      </p:sp>
      <p:sp>
        <p:nvSpPr>
          <p:cNvPr id="86" name="Rounded Rectangle 85"/>
          <p:cNvSpPr/>
          <p:nvPr/>
        </p:nvSpPr>
        <p:spPr>
          <a:xfrm>
            <a:off x="9588500" y="4191000"/>
            <a:ext cx="1943100" cy="558800"/>
          </a:xfrm>
          <a:prstGeom prst="round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latin typeface="Calibri"/>
              </a:rPr>
              <a:t>Storage Controller SW</a:t>
            </a:r>
          </a:p>
        </p:txBody>
      </p:sp>
      <p:sp>
        <p:nvSpPr>
          <p:cNvPr id="90" name="Rounded Rectangle 89"/>
          <p:cNvSpPr/>
          <p:nvPr/>
        </p:nvSpPr>
        <p:spPr>
          <a:xfrm>
            <a:off x="8340389" y="5227308"/>
            <a:ext cx="2046119" cy="478111"/>
          </a:xfrm>
          <a:prstGeom prst="roundRect">
            <a:avLst/>
          </a:prstGeom>
          <a:solidFill>
            <a:schemeClr val="tx2">
              <a:lumMod val="40000"/>
              <a:lumOff val="6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latin typeface="Calibri"/>
              </a:rPr>
              <a:t>Persistent </a:t>
            </a:r>
          </a:p>
          <a:p>
            <a:pPr algn="ctr">
              <a:lnSpc>
                <a:spcPct val="90000"/>
              </a:lnSpc>
            </a:pPr>
            <a:r>
              <a:rPr lang="en-US" dirty="0">
                <a:solidFill>
                  <a:srgbClr val="FFFFFF"/>
                </a:solidFill>
                <a:latin typeface="Calibri"/>
              </a:rPr>
              <a:t>Storage</a:t>
            </a:r>
          </a:p>
        </p:txBody>
      </p:sp>
      <p:cxnSp>
        <p:nvCxnSpPr>
          <p:cNvPr id="98" name="Straight Connector 97"/>
          <p:cNvCxnSpPr>
            <a:stCxn id="2" idx="2"/>
          </p:cNvCxnSpPr>
          <p:nvPr/>
        </p:nvCxnSpPr>
        <p:spPr>
          <a:xfrm>
            <a:off x="6094412" y="1295400"/>
            <a:ext cx="14288" cy="4457700"/>
          </a:xfrm>
          <a:prstGeom prst="line">
            <a:avLst/>
          </a:prstGeom>
          <a:ln w="19050" cmpd="sng">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2032000" y="5969000"/>
            <a:ext cx="1701800" cy="381000"/>
          </a:xfrm>
          <a:prstGeom prst="rect">
            <a:avLst/>
          </a:prstGeom>
          <a:noFill/>
        </p:spPr>
        <p:txBody>
          <a:bodyPr wrap="square" lIns="0" tIns="0" rIns="0" bIns="0" rtlCol="0">
            <a:noAutofit/>
          </a:bodyPr>
          <a:lstStyle/>
          <a:p>
            <a:pPr>
              <a:lnSpc>
                <a:spcPct val="90000"/>
              </a:lnSpc>
            </a:pPr>
            <a:r>
              <a:rPr lang="en-US" dirty="0">
                <a:solidFill>
                  <a:srgbClr val="5F5F5F"/>
                </a:solidFill>
                <a:latin typeface="Calibri"/>
              </a:rPr>
              <a:t>Hardware View</a:t>
            </a:r>
          </a:p>
        </p:txBody>
      </p:sp>
      <p:sp>
        <p:nvSpPr>
          <p:cNvPr id="100" name="TextBox 99"/>
          <p:cNvSpPr txBox="1"/>
          <p:nvPr/>
        </p:nvSpPr>
        <p:spPr>
          <a:xfrm>
            <a:off x="8534400" y="5930900"/>
            <a:ext cx="1701800" cy="381000"/>
          </a:xfrm>
          <a:prstGeom prst="rect">
            <a:avLst/>
          </a:prstGeom>
          <a:noFill/>
        </p:spPr>
        <p:txBody>
          <a:bodyPr wrap="square" lIns="0" tIns="0" rIns="0" bIns="0" rtlCol="0">
            <a:noAutofit/>
          </a:bodyPr>
          <a:lstStyle/>
          <a:p>
            <a:pPr algn="ctr">
              <a:lnSpc>
                <a:spcPct val="90000"/>
              </a:lnSpc>
            </a:pPr>
            <a:r>
              <a:rPr lang="en-US" dirty="0">
                <a:solidFill>
                  <a:srgbClr val="5F5F5F"/>
                </a:solidFill>
                <a:latin typeface="Calibri"/>
              </a:rPr>
              <a:t>Software View</a:t>
            </a:r>
          </a:p>
        </p:txBody>
      </p:sp>
    </p:spTree>
    <p:extLst>
      <p:ext uri="{BB962C8B-B14F-4D97-AF65-F5344CB8AC3E}">
        <p14:creationId xmlns:p14="http://schemas.microsoft.com/office/powerpoint/2010/main" val="383624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812" y="406400"/>
            <a:ext cx="11431528" cy="889000"/>
          </a:xfrm>
        </p:spPr>
        <p:txBody>
          <a:bodyPr/>
          <a:lstStyle/>
          <a:p>
            <a:r>
              <a:rPr lang="en-US" dirty="0"/>
              <a:t>Traditional Networking Stacks Delay OLTP Messages</a:t>
            </a:r>
          </a:p>
        </p:txBody>
      </p:sp>
      <p:sp>
        <p:nvSpPr>
          <p:cNvPr id="4" name="Content Placeholder 3"/>
          <p:cNvSpPr>
            <a:spLocks noGrp="1"/>
          </p:cNvSpPr>
          <p:nvPr>
            <p:ph idx="1"/>
          </p:nvPr>
        </p:nvSpPr>
        <p:spPr>
          <a:xfrm>
            <a:off x="531151" y="2105891"/>
            <a:ext cx="11126522" cy="3837709"/>
          </a:xfrm>
        </p:spPr>
        <p:txBody>
          <a:bodyPr/>
          <a:lstStyle/>
          <a:p>
            <a:pPr>
              <a:lnSpc>
                <a:spcPct val="110000"/>
              </a:lnSpc>
            </a:pPr>
            <a:r>
              <a:rPr lang="en-US" dirty="0"/>
              <a:t>OLTP messages are small and relatively simple, so they require little time</a:t>
            </a:r>
            <a:br>
              <a:rPr lang="en-US" dirty="0"/>
            </a:br>
            <a:r>
              <a:rPr lang="en-US" dirty="0"/>
              <a:t>to transfer over the network and execute on the destination</a:t>
            </a:r>
          </a:p>
          <a:p>
            <a:pPr>
              <a:lnSpc>
                <a:spcPct val="110000"/>
              </a:lnSpc>
            </a:pPr>
            <a:r>
              <a:rPr lang="en-US" dirty="0"/>
              <a:t>Most of the processing time for OLTP messages is due to the CPU and OS overhead of traversing the complex multi-layer network protocol stack</a:t>
            </a:r>
          </a:p>
          <a:p>
            <a:pPr lvl="1">
              <a:lnSpc>
                <a:spcPct val="110000"/>
              </a:lnSpc>
            </a:pPr>
            <a:r>
              <a:rPr lang="en-US" dirty="0"/>
              <a:t>Both on the source and destination</a:t>
            </a:r>
          </a:p>
          <a:p>
            <a:endParaRPr lang="en-US" dirty="0"/>
          </a:p>
          <a:p>
            <a:pPr>
              <a:buNone/>
            </a:pP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solidFill>
                  <a:srgbClr val="5F5F5F"/>
                </a:solidFill>
                <a:latin typeface="Calibri"/>
              </a:rPr>
              <a:pPr/>
              <a:t>43</a:t>
            </a:fld>
            <a:endParaRPr lang="en-US" dirty="0">
              <a:solidFill>
                <a:srgbClr val="5F5F5F"/>
              </a:solidFill>
              <a:latin typeface="Calibri"/>
            </a:endParaRPr>
          </a:p>
        </p:txBody>
      </p:sp>
      <p:grpSp>
        <p:nvGrpSpPr>
          <p:cNvPr id="9" name="Group 8"/>
          <p:cNvGrpSpPr/>
          <p:nvPr/>
        </p:nvGrpSpPr>
        <p:grpSpPr>
          <a:xfrm>
            <a:off x="818527" y="4945365"/>
            <a:ext cx="10839172" cy="1052945"/>
            <a:chOff x="803409" y="4960483"/>
            <a:chExt cx="10839172" cy="1052945"/>
          </a:xfrm>
        </p:grpSpPr>
        <p:grpSp>
          <p:nvGrpSpPr>
            <p:cNvPr id="15" name="Group 14"/>
            <p:cNvGrpSpPr/>
            <p:nvPr/>
          </p:nvGrpSpPr>
          <p:grpSpPr>
            <a:xfrm>
              <a:off x="2798043" y="4960483"/>
              <a:ext cx="6835628" cy="1052945"/>
              <a:chOff x="2812474" y="4765962"/>
              <a:chExt cx="6835628" cy="1052945"/>
            </a:xfrm>
          </p:grpSpPr>
          <p:sp>
            <p:nvSpPr>
              <p:cNvPr id="5" name="Right Arrow 4"/>
              <p:cNvSpPr/>
              <p:nvPr/>
            </p:nvSpPr>
            <p:spPr>
              <a:xfrm>
                <a:off x="2812474" y="4765962"/>
                <a:ext cx="6835628" cy="1052945"/>
              </a:xfrm>
              <a:prstGeom prst="rightArrow">
                <a:avLst/>
              </a:prstGeom>
              <a:solidFill>
                <a:srgbClr val="0066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6" name="TextBox 5"/>
              <p:cNvSpPr txBox="1"/>
              <p:nvPr/>
            </p:nvSpPr>
            <p:spPr>
              <a:xfrm>
                <a:off x="4962806" y="5099995"/>
                <a:ext cx="1316182" cy="384878"/>
              </a:xfrm>
              <a:prstGeom prst="rect">
                <a:avLst/>
              </a:prstGeom>
              <a:noFill/>
            </p:spPr>
            <p:txBody>
              <a:bodyPr wrap="none" lIns="0" tIns="0" rIns="0" bIns="0" rtlCol="0" anchor="ctr">
                <a:noAutofit/>
              </a:bodyPr>
              <a:lstStyle/>
              <a:p>
                <a:pPr>
                  <a:lnSpc>
                    <a:spcPct val="90000"/>
                  </a:lnSpc>
                </a:pPr>
                <a:r>
                  <a:rPr lang="en-US" sz="3200" b="1" dirty="0">
                    <a:solidFill>
                      <a:srgbClr val="FFFFFF"/>
                    </a:solidFill>
                    <a:latin typeface="Calibri"/>
                  </a:rPr>
                  <a:t>Network Stack</a:t>
                </a:r>
              </a:p>
            </p:txBody>
          </p:sp>
        </p:grpSp>
        <p:grpSp>
          <p:nvGrpSpPr>
            <p:cNvPr id="13" name="Group 12"/>
            <p:cNvGrpSpPr/>
            <p:nvPr/>
          </p:nvGrpSpPr>
          <p:grpSpPr>
            <a:xfrm>
              <a:off x="9633671" y="4960483"/>
              <a:ext cx="2008910" cy="1052945"/>
              <a:chOff x="9648102" y="4765962"/>
              <a:chExt cx="2008910" cy="1052945"/>
            </a:xfrm>
          </p:grpSpPr>
          <p:sp>
            <p:nvSpPr>
              <p:cNvPr id="7" name="Right Arrow 6"/>
              <p:cNvSpPr/>
              <p:nvPr/>
            </p:nvSpPr>
            <p:spPr>
              <a:xfrm>
                <a:off x="9648102" y="4765962"/>
                <a:ext cx="2008910" cy="1052945"/>
              </a:xfrm>
              <a:prstGeom prst="rightArrow">
                <a:avLst/>
              </a:prstGeom>
              <a:solidFill>
                <a:schemeClr val="accent5">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8" name="TextBox 7"/>
              <p:cNvSpPr txBox="1"/>
              <p:nvPr/>
            </p:nvSpPr>
            <p:spPr>
              <a:xfrm>
                <a:off x="9784830" y="5099995"/>
                <a:ext cx="676761" cy="384878"/>
              </a:xfrm>
              <a:prstGeom prst="rect">
                <a:avLst/>
              </a:prstGeom>
              <a:noFill/>
            </p:spPr>
            <p:txBody>
              <a:bodyPr wrap="none" lIns="0" tIns="0" rIns="0" bIns="0" rtlCol="0" anchor="ctr">
                <a:noAutofit/>
              </a:bodyPr>
              <a:lstStyle/>
              <a:p>
                <a:pPr>
                  <a:lnSpc>
                    <a:spcPct val="90000"/>
                  </a:lnSpc>
                </a:pPr>
                <a:r>
                  <a:rPr lang="en-US" sz="3200" b="1" dirty="0">
                    <a:solidFill>
                      <a:srgbClr val="FFFFFF"/>
                    </a:solidFill>
                    <a:latin typeface="Calibri"/>
                  </a:rPr>
                  <a:t>Hardware</a:t>
                </a:r>
              </a:p>
            </p:txBody>
          </p:sp>
        </p:grpSp>
        <p:grpSp>
          <p:nvGrpSpPr>
            <p:cNvPr id="14" name="Group 13"/>
            <p:cNvGrpSpPr/>
            <p:nvPr/>
          </p:nvGrpSpPr>
          <p:grpSpPr>
            <a:xfrm>
              <a:off x="803409" y="4960483"/>
              <a:ext cx="2008910" cy="1052945"/>
              <a:chOff x="900965" y="4779815"/>
              <a:chExt cx="2008910" cy="1052945"/>
            </a:xfrm>
          </p:grpSpPr>
          <p:sp>
            <p:nvSpPr>
              <p:cNvPr id="11" name="Right Arrow 10"/>
              <p:cNvSpPr/>
              <p:nvPr/>
            </p:nvSpPr>
            <p:spPr>
              <a:xfrm>
                <a:off x="900965" y="4779815"/>
                <a:ext cx="2008910" cy="1052945"/>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2" name="TextBox 11"/>
              <p:cNvSpPr txBox="1"/>
              <p:nvPr/>
            </p:nvSpPr>
            <p:spPr>
              <a:xfrm>
                <a:off x="1037693" y="5113848"/>
                <a:ext cx="676761" cy="384878"/>
              </a:xfrm>
              <a:prstGeom prst="rect">
                <a:avLst/>
              </a:prstGeom>
              <a:noFill/>
            </p:spPr>
            <p:txBody>
              <a:bodyPr wrap="none" lIns="0" tIns="0" rIns="0" bIns="0" rtlCol="0" anchor="ctr">
                <a:noAutofit/>
              </a:bodyPr>
              <a:lstStyle/>
              <a:p>
                <a:pPr>
                  <a:lnSpc>
                    <a:spcPct val="90000"/>
                  </a:lnSpc>
                </a:pPr>
                <a:r>
                  <a:rPr lang="en-US" sz="3200" b="1" dirty="0">
                    <a:solidFill>
                      <a:srgbClr val="FFFFFF"/>
                    </a:solidFill>
                    <a:latin typeface="Calibri"/>
                  </a:rPr>
                  <a:t>Database</a:t>
                </a:r>
              </a:p>
            </p:txBody>
          </p:sp>
        </p:grpSp>
      </p:grpSp>
    </p:spTree>
    <p:extLst>
      <p:ext uri="{BB962C8B-B14F-4D97-AF65-F5344CB8AC3E}">
        <p14:creationId xmlns:p14="http://schemas.microsoft.com/office/powerpoint/2010/main" val="362280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nchor="b"/>
          <a:lstStyle/>
          <a:p>
            <a:r>
              <a:rPr lang="en-US" dirty="0" err="1"/>
              <a:t>Exafusion</a:t>
            </a:r>
            <a:r>
              <a:rPr lang="en-US" dirty="0"/>
              <a:t> Direct-to-Wire Protocol</a:t>
            </a:r>
          </a:p>
        </p:txBody>
      </p:sp>
      <p:sp>
        <p:nvSpPr>
          <p:cNvPr id="2" name="Slide Number Placeholder 1"/>
          <p:cNvSpPr>
            <a:spLocks noGrp="1"/>
          </p:cNvSpPr>
          <p:nvPr>
            <p:ph type="sldNum" sz="quarter" idx="12"/>
          </p:nvPr>
        </p:nvSpPr>
        <p:spPr>
          <a:xfrm>
            <a:off x="11275351" y="6345476"/>
            <a:ext cx="381661" cy="182880"/>
          </a:xfrm>
        </p:spPr>
        <p:txBody>
          <a:bodyPr/>
          <a:lstStyle/>
          <a:p>
            <a:fld id="{C51EAA63-D034-42AE-91FA-B13B9518C7BE}" type="slidenum">
              <a:rPr lang="en-US" smtClean="0">
                <a:solidFill>
                  <a:srgbClr val="5F5F5F"/>
                </a:solidFill>
                <a:latin typeface="Calibri"/>
              </a:rPr>
              <a:pPr/>
              <a:t>44</a:t>
            </a:fld>
            <a:endParaRPr lang="en-US" dirty="0">
              <a:solidFill>
                <a:srgbClr val="5F5F5F"/>
              </a:solidFill>
              <a:latin typeface="Calibri"/>
            </a:endParaRPr>
          </a:p>
        </p:txBody>
      </p:sp>
      <p:sp>
        <p:nvSpPr>
          <p:cNvPr id="55" name="Text Placeholder 54"/>
          <p:cNvSpPr>
            <a:spLocks noGrp="1"/>
          </p:cNvSpPr>
          <p:nvPr>
            <p:ph type="body" sz="quarter" idx="13"/>
          </p:nvPr>
        </p:nvSpPr>
        <p:spPr/>
        <p:txBody>
          <a:bodyPr/>
          <a:lstStyle/>
          <a:p>
            <a:endParaRPr lang="en-US" dirty="0"/>
          </a:p>
        </p:txBody>
      </p:sp>
      <p:sp>
        <p:nvSpPr>
          <p:cNvPr id="6" name="Text Placeholder 150"/>
          <p:cNvSpPr>
            <a:spLocks noGrp="1"/>
          </p:cNvSpPr>
          <p:nvPr>
            <p:ph idx="1"/>
          </p:nvPr>
        </p:nvSpPr>
        <p:spPr>
          <a:xfrm>
            <a:off x="564460" y="2299381"/>
            <a:ext cx="11289216" cy="3196442"/>
          </a:xfrm>
        </p:spPr>
        <p:txBody>
          <a:bodyPr/>
          <a:lstStyle/>
          <a:p>
            <a:pPr marL="234910" indent="-234910">
              <a:lnSpc>
                <a:spcPct val="110000"/>
              </a:lnSpc>
            </a:pPr>
            <a:r>
              <a:rPr lang="en-US" dirty="0" err="1"/>
              <a:t>Exafusion</a:t>
            </a:r>
            <a:r>
              <a:rPr lang="en-US" dirty="0"/>
              <a:t> is a light-weight datagram oriented protocol custom designed for critical OLTP messages on </a:t>
            </a:r>
            <a:r>
              <a:rPr lang="en-US" dirty="0" err="1"/>
              <a:t>Exadata’s</a:t>
            </a:r>
            <a:r>
              <a:rPr lang="en-US" dirty="0"/>
              <a:t> OS, firmware, and </a:t>
            </a:r>
            <a:r>
              <a:rPr lang="en-US" dirty="0" err="1"/>
              <a:t>InfiniBand</a:t>
            </a:r>
            <a:r>
              <a:rPr lang="en-US" dirty="0"/>
              <a:t> hardware</a:t>
            </a:r>
          </a:p>
          <a:p>
            <a:pPr marL="234910" indent="-234910">
              <a:lnSpc>
                <a:spcPct val="110000"/>
              </a:lnSpc>
              <a:spcBef>
                <a:spcPts val="2400"/>
              </a:spcBef>
            </a:pPr>
            <a:r>
              <a:rPr lang="en-US" dirty="0" err="1"/>
              <a:t>Exafusion</a:t>
            </a:r>
            <a:r>
              <a:rPr lang="en-US" dirty="0"/>
              <a:t> does not need to support other message types or hardware stacks</a:t>
            </a:r>
          </a:p>
          <a:p>
            <a:pPr marL="509230" lvl="1" indent="-234910">
              <a:lnSpc>
                <a:spcPct val="110000"/>
              </a:lnSpc>
            </a:pPr>
            <a:r>
              <a:rPr lang="en-US" dirty="0"/>
              <a:t>Therefore is able to call </a:t>
            </a:r>
            <a:r>
              <a:rPr lang="en-US" dirty="0" err="1"/>
              <a:t>InfiniBand</a:t>
            </a:r>
            <a:r>
              <a:rPr lang="en-US" dirty="0"/>
              <a:t> hardware directly, bypassing networking stack</a:t>
            </a:r>
          </a:p>
        </p:txBody>
      </p:sp>
      <p:grpSp>
        <p:nvGrpSpPr>
          <p:cNvPr id="10" name="Group 9"/>
          <p:cNvGrpSpPr/>
          <p:nvPr/>
        </p:nvGrpSpPr>
        <p:grpSpPr>
          <a:xfrm>
            <a:off x="2812474" y="4946049"/>
            <a:ext cx="6835628" cy="1052945"/>
            <a:chOff x="2812474" y="4765962"/>
            <a:chExt cx="6835628" cy="1052945"/>
          </a:xfrm>
        </p:grpSpPr>
        <p:sp>
          <p:nvSpPr>
            <p:cNvPr id="11" name="Right Arrow 10"/>
            <p:cNvSpPr/>
            <p:nvPr/>
          </p:nvSpPr>
          <p:spPr>
            <a:xfrm>
              <a:off x="2812474" y="4765962"/>
              <a:ext cx="6835628" cy="1052945"/>
            </a:xfrm>
            <a:prstGeom prst="rightArrow">
              <a:avLst/>
            </a:prstGeom>
            <a:solidFill>
              <a:srgbClr val="0066F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2" name="TextBox 11"/>
            <p:cNvSpPr txBox="1"/>
            <p:nvPr/>
          </p:nvSpPr>
          <p:spPr>
            <a:xfrm>
              <a:off x="4962806" y="5099995"/>
              <a:ext cx="1316182" cy="384878"/>
            </a:xfrm>
            <a:prstGeom prst="rect">
              <a:avLst/>
            </a:prstGeom>
            <a:noFill/>
          </p:spPr>
          <p:txBody>
            <a:bodyPr wrap="none" lIns="0" tIns="0" rIns="0" bIns="0" rtlCol="0" anchor="ctr">
              <a:noAutofit/>
            </a:bodyPr>
            <a:lstStyle/>
            <a:p>
              <a:pPr>
                <a:lnSpc>
                  <a:spcPct val="90000"/>
                </a:lnSpc>
              </a:pPr>
              <a:r>
                <a:rPr lang="en-US" sz="3200" b="1" dirty="0">
                  <a:solidFill>
                    <a:srgbClr val="FFFFFF"/>
                  </a:solidFill>
                  <a:latin typeface="Calibri"/>
                </a:rPr>
                <a:t>Network Stack</a:t>
              </a:r>
            </a:p>
          </p:txBody>
        </p:sp>
      </p:grpSp>
      <p:grpSp>
        <p:nvGrpSpPr>
          <p:cNvPr id="13" name="Group 12"/>
          <p:cNvGrpSpPr/>
          <p:nvPr/>
        </p:nvGrpSpPr>
        <p:grpSpPr>
          <a:xfrm>
            <a:off x="9648102" y="4946049"/>
            <a:ext cx="2008910" cy="1052945"/>
            <a:chOff x="9648102" y="4765962"/>
            <a:chExt cx="2008910" cy="1052945"/>
          </a:xfrm>
        </p:grpSpPr>
        <p:sp>
          <p:nvSpPr>
            <p:cNvPr id="14" name="Right Arrow 13"/>
            <p:cNvSpPr/>
            <p:nvPr/>
          </p:nvSpPr>
          <p:spPr>
            <a:xfrm>
              <a:off x="9648102" y="4765962"/>
              <a:ext cx="2008910" cy="1052945"/>
            </a:xfrm>
            <a:prstGeom prst="rightArrow">
              <a:avLst/>
            </a:prstGeom>
            <a:solidFill>
              <a:schemeClr val="accent5">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5" name="TextBox 14"/>
            <p:cNvSpPr txBox="1"/>
            <p:nvPr/>
          </p:nvSpPr>
          <p:spPr>
            <a:xfrm>
              <a:off x="9784830" y="5099995"/>
              <a:ext cx="676761" cy="384878"/>
            </a:xfrm>
            <a:prstGeom prst="rect">
              <a:avLst/>
            </a:prstGeom>
            <a:noFill/>
          </p:spPr>
          <p:txBody>
            <a:bodyPr wrap="none" lIns="0" tIns="0" rIns="0" bIns="0" rtlCol="0" anchor="ctr">
              <a:noAutofit/>
            </a:bodyPr>
            <a:lstStyle/>
            <a:p>
              <a:pPr>
                <a:lnSpc>
                  <a:spcPct val="90000"/>
                </a:lnSpc>
              </a:pPr>
              <a:r>
                <a:rPr lang="en-US" sz="3200" b="1" dirty="0">
                  <a:solidFill>
                    <a:srgbClr val="FFFFFF"/>
                  </a:solidFill>
                  <a:latin typeface="Calibri"/>
                </a:rPr>
                <a:t>Hardware</a:t>
              </a:r>
            </a:p>
          </p:txBody>
        </p:sp>
      </p:grpSp>
      <p:grpSp>
        <p:nvGrpSpPr>
          <p:cNvPr id="16" name="Group 15"/>
          <p:cNvGrpSpPr/>
          <p:nvPr/>
        </p:nvGrpSpPr>
        <p:grpSpPr>
          <a:xfrm>
            <a:off x="817840" y="4946049"/>
            <a:ext cx="2008910" cy="1052945"/>
            <a:chOff x="900965" y="4779815"/>
            <a:chExt cx="2008910" cy="1052945"/>
          </a:xfrm>
        </p:grpSpPr>
        <p:sp>
          <p:nvSpPr>
            <p:cNvPr id="17" name="Right Arrow 16"/>
            <p:cNvSpPr/>
            <p:nvPr/>
          </p:nvSpPr>
          <p:spPr>
            <a:xfrm>
              <a:off x="900965" y="4779815"/>
              <a:ext cx="2008910" cy="1052945"/>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8" name="TextBox 17"/>
            <p:cNvSpPr txBox="1"/>
            <p:nvPr/>
          </p:nvSpPr>
          <p:spPr>
            <a:xfrm>
              <a:off x="1037693" y="5113848"/>
              <a:ext cx="676761" cy="384878"/>
            </a:xfrm>
            <a:prstGeom prst="rect">
              <a:avLst/>
            </a:prstGeom>
            <a:noFill/>
          </p:spPr>
          <p:txBody>
            <a:bodyPr wrap="none" lIns="0" tIns="0" rIns="0" bIns="0" rtlCol="0" anchor="ctr">
              <a:noAutofit/>
            </a:bodyPr>
            <a:lstStyle/>
            <a:p>
              <a:pPr>
                <a:lnSpc>
                  <a:spcPct val="90000"/>
                </a:lnSpc>
              </a:pPr>
              <a:r>
                <a:rPr lang="en-US" sz="3200" b="1" dirty="0">
                  <a:solidFill>
                    <a:srgbClr val="FFFFFF"/>
                  </a:solidFill>
                  <a:latin typeface="Calibri"/>
                </a:rPr>
                <a:t>Database</a:t>
              </a:r>
            </a:p>
          </p:txBody>
        </p:sp>
      </p:grpSp>
      <p:sp>
        <p:nvSpPr>
          <p:cNvPr id="3" name="TextBox 2"/>
          <p:cNvSpPr txBox="1"/>
          <p:nvPr/>
        </p:nvSpPr>
        <p:spPr>
          <a:xfrm>
            <a:off x="5483799" y="6248320"/>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Tree>
    <p:extLst>
      <p:ext uri="{BB962C8B-B14F-4D97-AF65-F5344CB8AC3E}">
        <p14:creationId xmlns:p14="http://schemas.microsoft.com/office/powerpoint/2010/main" val="173015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63" presetClass="path" presetSubtype="0" accel="50000" decel="50000" fill="hold" nodeType="afterEffect">
                                  <p:stCondLst>
                                    <p:cond delay="0"/>
                                  </p:stCondLst>
                                  <p:childTnLst>
                                    <p:animMotion origin="layout" path="M -0.00703 4.81481E-6 L 0.23594 -0.00163 " pathEditMode="relative" rAng="0" ptsTypes="AA">
                                      <p:cBhvr>
                                        <p:cTn id="20" dur="500" fill="hold"/>
                                        <p:tgtEl>
                                          <p:spTgt spid="16"/>
                                        </p:tgtEl>
                                        <p:attrNameLst>
                                          <p:attrName>ppt_x</p:attrName>
                                          <p:attrName>ppt_y</p:attrName>
                                        </p:attrNameLst>
                                      </p:cBhvr>
                                      <p:rCtr x="12148" y="-93"/>
                                    </p:animMotion>
                                  </p:childTnLst>
                                </p:cTn>
                              </p:par>
                              <p:par>
                                <p:cTn id="21" presetID="35" presetClass="path" presetSubtype="0" accel="50000" decel="50000" fill="hold" nodeType="withEffect">
                                  <p:stCondLst>
                                    <p:cond delay="0"/>
                                  </p:stCondLst>
                                  <p:childTnLst>
                                    <p:animMotion origin="layout" path="M 2.89902E-6 4.81481E-6 L -0.32105 -0.00186 " pathEditMode="relative" rAng="0" ptsTypes="AA">
                                      <p:cBhvr>
                                        <p:cTn id="22" dur="500" fill="hold"/>
                                        <p:tgtEl>
                                          <p:spTgt spid="13"/>
                                        </p:tgtEl>
                                        <p:attrNameLst>
                                          <p:attrName>ppt_x</p:attrName>
                                          <p:attrName>ppt_y</p:attrName>
                                        </p:attrNameLst>
                                      </p:cBhvr>
                                      <p:rCtr x="-16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Mixed Workload Degrade OLTP Response Times</a:t>
            </a:r>
          </a:p>
        </p:txBody>
      </p:sp>
      <p:sp>
        <p:nvSpPr>
          <p:cNvPr id="4" name="Content Placeholder 3"/>
          <p:cNvSpPr>
            <a:spLocks noGrp="1"/>
          </p:cNvSpPr>
          <p:nvPr>
            <p:ph idx="1"/>
          </p:nvPr>
        </p:nvSpPr>
        <p:spPr>
          <a:xfrm>
            <a:off x="3498574" y="1954352"/>
            <a:ext cx="8260610" cy="4181062"/>
          </a:xfrm>
        </p:spPr>
        <p:txBody>
          <a:bodyPr/>
          <a:lstStyle/>
          <a:p>
            <a:r>
              <a:rPr lang="en-US" sz="3200" dirty="0"/>
              <a:t>OLTP often runs concurrently with high throughput workloads</a:t>
            </a:r>
          </a:p>
          <a:p>
            <a:pPr lvl="1"/>
            <a:r>
              <a:rPr lang="en-US" sz="2800" dirty="0"/>
              <a:t>Database consolidation, batch, real-time analytics, reporting, backups</a:t>
            </a:r>
          </a:p>
          <a:p>
            <a:pPr>
              <a:spcBef>
                <a:spcPts val="2400"/>
              </a:spcBef>
            </a:pPr>
            <a:r>
              <a:rPr lang="en-US" sz="3200" dirty="0"/>
              <a:t>However, high throughput workloads can severely degrade OLTP</a:t>
            </a:r>
          </a:p>
          <a:p>
            <a:pPr lvl="1"/>
            <a:r>
              <a:rPr lang="en-US" sz="2800" dirty="0"/>
              <a:t>They create long network queues, delaying critical OLTP messages</a:t>
            </a:r>
          </a:p>
          <a:p>
            <a:pPr>
              <a:buNone/>
            </a:pPr>
            <a:endParaRPr lang="en-US" dirty="0"/>
          </a:p>
        </p:txBody>
      </p:sp>
      <p:sp>
        <p:nvSpPr>
          <p:cNvPr id="2" name="Slide Number Placeholder 1"/>
          <p:cNvSpPr>
            <a:spLocks noGrp="1"/>
          </p:cNvSpPr>
          <p:nvPr>
            <p:ph type="sldNum" sz="quarter" idx="12"/>
          </p:nvPr>
        </p:nvSpPr>
        <p:spPr/>
        <p:txBody>
          <a:bodyPr/>
          <a:lstStyle/>
          <a:p>
            <a:fld id="{C51EAA63-D034-42AE-91FA-B13B9518C7BE}" type="slidenum">
              <a:rPr lang="en-US" smtClean="0">
                <a:solidFill>
                  <a:srgbClr val="5F5F5F"/>
                </a:solidFill>
                <a:latin typeface="Calibri"/>
              </a:rPr>
              <a:pPr/>
              <a:t>45</a:t>
            </a:fld>
            <a:endParaRPr lang="en-US" dirty="0">
              <a:solidFill>
                <a:srgbClr val="5F5F5F"/>
              </a:solidFill>
              <a:latin typeface="Calibri"/>
            </a:endParaRPr>
          </a:p>
        </p:txBody>
      </p:sp>
      <p:grpSp>
        <p:nvGrpSpPr>
          <p:cNvPr id="33" name="Group 32"/>
          <p:cNvGrpSpPr/>
          <p:nvPr/>
        </p:nvGrpSpPr>
        <p:grpSpPr>
          <a:xfrm>
            <a:off x="561475" y="1874143"/>
            <a:ext cx="2472669" cy="3815480"/>
            <a:chOff x="561475" y="1874143"/>
            <a:chExt cx="2472669" cy="3815480"/>
          </a:xfrm>
        </p:grpSpPr>
        <p:grpSp>
          <p:nvGrpSpPr>
            <p:cNvPr id="23" name="Group 22"/>
            <p:cNvGrpSpPr/>
            <p:nvPr/>
          </p:nvGrpSpPr>
          <p:grpSpPr>
            <a:xfrm>
              <a:off x="561475" y="1874143"/>
              <a:ext cx="2463901" cy="1669012"/>
              <a:chOff x="561475" y="1972920"/>
              <a:chExt cx="2463901" cy="1669012"/>
            </a:xfrm>
          </p:grpSpPr>
          <p:sp>
            <p:nvSpPr>
              <p:cNvPr id="82" name="TextBox 81"/>
              <p:cNvSpPr txBox="1"/>
              <p:nvPr/>
            </p:nvSpPr>
            <p:spPr>
              <a:xfrm>
                <a:off x="1097395" y="1972920"/>
                <a:ext cx="1392060" cy="428202"/>
              </a:xfrm>
              <a:prstGeom prst="rect">
                <a:avLst/>
              </a:prstGeom>
              <a:noFill/>
            </p:spPr>
            <p:txBody>
              <a:bodyPr wrap="none" lIns="0" tIns="0" rIns="0" bIns="0" rtlCol="0">
                <a:noAutofit/>
              </a:bodyPr>
              <a:lstStyle/>
              <a:p>
                <a:pPr algn="ctr">
                  <a:lnSpc>
                    <a:spcPct val="90000"/>
                  </a:lnSpc>
                </a:pPr>
                <a:r>
                  <a:rPr lang="en-US" sz="2400" b="1" dirty="0">
                    <a:solidFill>
                      <a:srgbClr val="5F5F5F"/>
                    </a:solidFill>
                    <a:latin typeface="Calibri"/>
                  </a:rPr>
                  <a:t>Only OLTP</a:t>
                </a:r>
              </a:p>
            </p:txBody>
          </p:sp>
          <p:grpSp>
            <p:nvGrpSpPr>
              <p:cNvPr id="22" name="Group 21"/>
              <p:cNvGrpSpPr/>
              <p:nvPr/>
            </p:nvGrpSpPr>
            <p:grpSpPr>
              <a:xfrm>
                <a:off x="561475" y="2401122"/>
                <a:ext cx="2463901" cy="1240810"/>
                <a:chOff x="561475" y="2401122"/>
                <a:chExt cx="2463901" cy="1240810"/>
              </a:xfrm>
            </p:grpSpPr>
            <p:sp>
              <p:nvSpPr>
                <p:cNvPr id="62" name="Rectangle 61"/>
                <p:cNvSpPr/>
                <p:nvPr/>
              </p:nvSpPr>
              <p:spPr>
                <a:xfrm rot="5400000">
                  <a:off x="1173021" y="1789577"/>
                  <a:ext cx="1240810" cy="2463900"/>
                </a:xfrm>
                <a:prstGeom prst="rect">
                  <a:avLst/>
                </a:prstGeom>
                <a:solidFill>
                  <a:schemeClr val="bg1">
                    <a:lumMod val="65000"/>
                  </a:schemeClr>
                </a:solidFill>
                <a:ln>
                  <a:noFill/>
                </a:ln>
                <a:effectLst>
                  <a:outerShdw blurRad="50800" dist="38100" dir="2700000" algn="tl" rotWithShape="0">
                    <a:srgbClr val="00206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dirty="0" err="1">
                    <a:solidFill>
                      <a:srgbClr val="5F5F5F"/>
                    </a:solidFill>
                    <a:latin typeface="Arial" pitchFamily="34" charset="0"/>
                    <a:cs typeface="Arial" pitchFamily="34" charset="0"/>
                  </a:endParaRPr>
                </a:p>
              </p:txBody>
            </p:sp>
            <p:cxnSp>
              <p:nvCxnSpPr>
                <p:cNvPr id="75" name="Straight Connector 74"/>
                <p:cNvCxnSpPr/>
                <p:nvPr/>
              </p:nvCxnSpPr>
              <p:spPr>
                <a:xfrm rot="5400000">
                  <a:off x="1777015" y="1567338"/>
                  <a:ext cx="32822" cy="2463900"/>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561475" y="3200472"/>
                  <a:ext cx="2463901" cy="22056"/>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pic>
              <p:nvPicPr>
                <p:cNvPr id="80" name="Picture 2" descr="https://encrypted-tbn1.gstatic.com/images?q=tbn:ANd9GcSdmzG84PPwzLjOPhHS_IuvGIyc4EEusX2dwaL0ovIFXaBpMsLAlw"/>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1174007" y="2463472"/>
                  <a:ext cx="484637" cy="245665"/>
                </a:xfrm>
                <a:prstGeom prst="rect">
                  <a:avLst/>
                </a:prstGeom>
                <a:noFill/>
                <a:effectLst>
                  <a:outerShdw blurRad="50800" dist="38100" algn="l" rotWithShape="0">
                    <a:prstClr val="black">
                      <a:alpha val="40000"/>
                    </a:prstClr>
                  </a:outerShdw>
                </a:effectLst>
              </p:spPr>
            </p:pic>
            <p:pic>
              <p:nvPicPr>
                <p:cNvPr id="27"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2258295" y="2719834"/>
                  <a:ext cx="262704" cy="561029"/>
                </a:xfrm>
                <a:prstGeom prst="rect">
                  <a:avLst/>
                </a:prstGeom>
                <a:noFill/>
                <a:ln w="9525">
                  <a:noFill/>
                  <a:miter lim="800000"/>
                  <a:headEnd/>
                  <a:tailEnd/>
                </a:ln>
                <a:effectLst>
                  <a:outerShdw blurRad="50800" dist="38100" algn="l" rotWithShape="0">
                    <a:prstClr val="black">
                      <a:alpha val="40000"/>
                    </a:prstClr>
                  </a:outerShdw>
                </a:effectLst>
              </p:spPr>
            </p:pic>
          </p:grpSp>
        </p:grpSp>
        <p:grpSp>
          <p:nvGrpSpPr>
            <p:cNvPr id="25" name="Group 24"/>
            <p:cNvGrpSpPr/>
            <p:nvPr/>
          </p:nvGrpSpPr>
          <p:grpSpPr>
            <a:xfrm>
              <a:off x="561475" y="4018082"/>
              <a:ext cx="2472669" cy="1671541"/>
              <a:chOff x="588041" y="4201525"/>
              <a:chExt cx="2472669" cy="1671541"/>
            </a:xfrm>
          </p:grpSpPr>
          <p:sp>
            <p:nvSpPr>
              <p:cNvPr id="87" name="TextBox 86"/>
              <p:cNvSpPr txBox="1"/>
              <p:nvPr/>
            </p:nvSpPr>
            <p:spPr>
              <a:xfrm>
                <a:off x="755625" y="4201525"/>
                <a:ext cx="2137500" cy="428202"/>
              </a:xfrm>
              <a:prstGeom prst="rect">
                <a:avLst/>
              </a:prstGeom>
              <a:noFill/>
            </p:spPr>
            <p:txBody>
              <a:bodyPr wrap="none" lIns="0" tIns="0" rIns="0" bIns="0" rtlCol="0">
                <a:noAutofit/>
              </a:bodyPr>
              <a:lstStyle/>
              <a:p>
                <a:pPr algn="ctr">
                  <a:lnSpc>
                    <a:spcPct val="90000"/>
                  </a:lnSpc>
                </a:pPr>
                <a:r>
                  <a:rPr lang="en-US" sz="2400" b="1" dirty="0">
                    <a:solidFill>
                      <a:srgbClr val="5F5F5F"/>
                    </a:solidFill>
                    <a:latin typeface="Calibri"/>
                  </a:rPr>
                  <a:t>Mixed Workload</a:t>
                </a:r>
              </a:p>
            </p:txBody>
          </p:sp>
          <p:grpSp>
            <p:nvGrpSpPr>
              <p:cNvPr id="20" name="Group 19"/>
              <p:cNvGrpSpPr/>
              <p:nvPr/>
            </p:nvGrpSpPr>
            <p:grpSpPr>
              <a:xfrm>
                <a:off x="588041" y="4572003"/>
                <a:ext cx="2472669" cy="1301063"/>
                <a:chOff x="588041" y="4572003"/>
                <a:chExt cx="2472669" cy="1301063"/>
              </a:xfrm>
            </p:grpSpPr>
            <p:sp>
              <p:nvSpPr>
                <p:cNvPr id="8" name="Rectangle 7"/>
                <p:cNvSpPr/>
                <p:nvPr/>
              </p:nvSpPr>
              <p:spPr>
                <a:xfrm rot="5400000">
                  <a:off x="1178227" y="3990585"/>
                  <a:ext cx="1301063" cy="2463900"/>
                </a:xfrm>
                <a:prstGeom prst="rect">
                  <a:avLst/>
                </a:prstGeom>
                <a:solidFill>
                  <a:schemeClr val="bg1">
                    <a:lumMod val="65000"/>
                  </a:schemeClr>
                </a:solidFill>
                <a:ln>
                  <a:noFill/>
                </a:ln>
                <a:effectLst>
                  <a:outerShdw blurRad="50800" dist="38100" dir="2700000" algn="tl" rotWithShape="0">
                    <a:srgbClr val="00206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dirty="0" err="1">
                    <a:solidFill>
                      <a:srgbClr val="5F5F5F"/>
                    </a:solidFill>
                    <a:latin typeface="Arial" pitchFamily="34" charset="0"/>
                    <a:cs typeface="Arial" pitchFamily="34" charset="0"/>
                  </a:endParaRPr>
                </a:p>
              </p:txBody>
            </p:sp>
            <p:cxnSp>
              <p:nvCxnSpPr>
                <p:cNvPr id="21" name="Straight Connector 20"/>
                <p:cNvCxnSpPr/>
                <p:nvPr/>
              </p:nvCxnSpPr>
              <p:spPr>
                <a:xfrm flipH="1">
                  <a:off x="588993" y="5014012"/>
                  <a:ext cx="2471717" cy="20058"/>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flipH="1">
                  <a:off x="1822196" y="4193095"/>
                  <a:ext cx="4358" cy="2472667"/>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660822" y="4653982"/>
                  <a:ext cx="2371535" cy="272343"/>
                  <a:chOff x="660822" y="4653982"/>
                  <a:chExt cx="2371535" cy="272343"/>
                </a:xfrm>
              </p:grpSpPr>
              <p:pic>
                <p:nvPicPr>
                  <p:cNvPr id="16" name="Picture 2" descr="https://encrypted-tbn1.gstatic.com/images?q=tbn:ANd9GcSdmzG84PPwzLjOPhHS_IuvGIyc4EEusX2dwaL0ovIFXaBpMsLAlw"/>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1913911" y="4667321"/>
                    <a:ext cx="484637" cy="245665"/>
                  </a:xfrm>
                  <a:prstGeom prst="rect">
                    <a:avLst/>
                  </a:prstGeom>
                  <a:noFill/>
                  <a:effectLst>
                    <a:outerShdw blurRad="50800" dist="38100" algn="l" rotWithShape="0">
                      <a:prstClr val="black">
                        <a:alpha val="40000"/>
                      </a:prstClr>
                    </a:outerShdw>
                  </a:effectLst>
                </p:spPr>
              </p:pic>
              <p:pic>
                <p:nvPicPr>
                  <p:cNvPr id="17" name="Picture 8"/>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431492" y="4505186"/>
                    <a:ext cx="267157" cy="569935"/>
                  </a:xfrm>
                  <a:prstGeom prst="rect">
                    <a:avLst/>
                  </a:prstGeom>
                  <a:noFill/>
                  <a:ln w="9525">
                    <a:noFill/>
                    <a:miter lim="800000"/>
                    <a:headEnd/>
                    <a:tailEnd/>
                  </a:ln>
                  <a:effectLst>
                    <a:outerShdw blurRad="50800" dist="38100" algn="l" rotWithShape="0">
                      <a:prstClr val="black">
                        <a:alpha val="40000"/>
                      </a:prstClr>
                    </a:outerShdw>
                  </a:effectLst>
                </p:spPr>
              </p:pic>
              <p:pic>
                <p:nvPicPr>
                  <p:cNvPr id="49" name="Picture 8"/>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2613811" y="4505186"/>
                    <a:ext cx="267157" cy="569935"/>
                  </a:xfrm>
                  <a:prstGeom prst="rect">
                    <a:avLst/>
                  </a:prstGeom>
                  <a:noFill/>
                  <a:ln w="9525">
                    <a:noFill/>
                    <a:miter lim="800000"/>
                    <a:headEnd/>
                    <a:tailEnd/>
                  </a:ln>
                  <a:effectLst>
                    <a:outerShdw blurRad="50800" dist="38100" algn="l" rotWithShape="0">
                      <a:prstClr val="black">
                        <a:alpha val="40000"/>
                      </a:prstClr>
                    </a:outerShdw>
                  </a:effectLst>
                </p:spPr>
              </p:pic>
              <p:pic>
                <p:nvPicPr>
                  <p:cNvPr id="50" name="Picture 16" descr="http://www.resources.com/images/VW%20Top%20View.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660822" y="4653982"/>
                    <a:ext cx="555408" cy="272343"/>
                  </a:xfrm>
                  <a:prstGeom prst="rect">
                    <a:avLst/>
                  </a:prstGeom>
                  <a:noFill/>
                  <a:effectLst>
                    <a:outerShdw blurRad="50800" dist="38100" algn="l" rotWithShape="0">
                      <a:prstClr val="black">
                        <a:alpha val="40000"/>
                      </a:prstClr>
                    </a:outerShdw>
                  </a:effectLst>
                </p:spPr>
              </p:pic>
            </p:grpSp>
            <p:grpSp>
              <p:nvGrpSpPr>
                <p:cNvPr id="13" name="Group 12"/>
                <p:cNvGrpSpPr/>
                <p:nvPr/>
              </p:nvGrpSpPr>
              <p:grpSpPr>
                <a:xfrm>
                  <a:off x="644537" y="5036178"/>
                  <a:ext cx="2328659" cy="355721"/>
                  <a:chOff x="644537" y="5036178"/>
                  <a:chExt cx="2328659" cy="355721"/>
                </a:xfrm>
              </p:grpSpPr>
              <p:pic>
                <p:nvPicPr>
                  <p:cNvPr id="11" name="Picture 9"/>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793700" y="4933525"/>
                    <a:ext cx="262704" cy="561029"/>
                  </a:xfrm>
                  <a:prstGeom prst="rect">
                    <a:avLst/>
                  </a:prstGeom>
                  <a:noFill/>
                  <a:ln w="9525">
                    <a:noFill/>
                    <a:miter lim="800000"/>
                    <a:headEnd/>
                    <a:tailEnd/>
                  </a:ln>
                  <a:effectLst>
                    <a:outerShdw blurRad="50800" dist="38100" algn="l" rotWithShape="0">
                      <a:prstClr val="black">
                        <a:alpha val="40000"/>
                      </a:prstClr>
                    </a:outerShdw>
                  </a:effectLst>
                </p:spPr>
              </p:pic>
              <p:pic>
                <p:nvPicPr>
                  <p:cNvPr id="51" name="Picture 2" descr="https://encrypted-tbn1.gstatic.com/images?q=tbn:ANd9GcSdmzG84PPwzLjOPhHS_IuvGIyc4EEusX2dwaL0ovIFXaBpMsLAlw"/>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2488559" y="5091207"/>
                    <a:ext cx="484637" cy="245665"/>
                  </a:xfrm>
                  <a:prstGeom prst="rect">
                    <a:avLst/>
                  </a:prstGeom>
                  <a:noFill/>
                  <a:effectLst>
                    <a:outerShdw blurRad="50800" dist="38100" algn="l" rotWithShape="0">
                      <a:prstClr val="black">
                        <a:alpha val="40000"/>
                      </a:prstClr>
                    </a:outerShdw>
                  </a:effectLst>
                </p:spPr>
              </p:pic>
              <p:pic>
                <p:nvPicPr>
                  <p:cNvPr id="81" name="Picture 26"/>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646513" y="4738483"/>
                    <a:ext cx="355721" cy="951112"/>
                  </a:xfrm>
                  <a:prstGeom prst="rect">
                    <a:avLst/>
                  </a:prstGeom>
                  <a:noFill/>
                  <a:ln w="9525">
                    <a:noFill/>
                    <a:miter lim="800000"/>
                    <a:headEnd/>
                    <a:tailEnd/>
                  </a:ln>
                  <a:effectLst>
                    <a:outerShdw blurRad="50800" dist="38100" algn="l" rotWithShape="0">
                      <a:prstClr val="black">
                        <a:alpha val="40000"/>
                      </a:prstClr>
                    </a:outerShdw>
                  </a:effectLst>
                </p:spPr>
              </p:pic>
            </p:grpSp>
            <p:grpSp>
              <p:nvGrpSpPr>
                <p:cNvPr id="19" name="Group 18"/>
                <p:cNvGrpSpPr/>
                <p:nvPr/>
              </p:nvGrpSpPr>
              <p:grpSpPr>
                <a:xfrm>
                  <a:off x="708324" y="5528547"/>
                  <a:ext cx="2318749" cy="267157"/>
                  <a:chOff x="708324" y="5528547"/>
                  <a:chExt cx="2318749" cy="267157"/>
                </a:xfrm>
              </p:grpSpPr>
              <p:pic>
                <p:nvPicPr>
                  <p:cNvPr id="10" name="Picture 18" descr="http://www.clker.com/cliparts/i/0/3/B/p/o/green-car-top-view-md.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rot="10800000">
                    <a:off x="2511855" y="5541049"/>
                    <a:ext cx="515218" cy="242153"/>
                  </a:xfrm>
                  <a:prstGeom prst="rect">
                    <a:avLst/>
                  </a:prstGeom>
                  <a:noFill/>
                  <a:effectLst>
                    <a:outerShdw blurRad="50800" dist="38100" algn="l" rotWithShape="0">
                      <a:prstClr val="black">
                        <a:alpha val="40000"/>
                      </a:prstClr>
                    </a:outerShdw>
                  </a:effectLst>
                </p:spPr>
              </p:pic>
              <p:pic>
                <p:nvPicPr>
                  <p:cNvPr id="14" name="Picture 7"/>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406993" y="5368253"/>
                    <a:ext cx="267157" cy="587745"/>
                  </a:xfrm>
                  <a:prstGeom prst="rect">
                    <a:avLst/>
                  </a:prstGeom>
                  <a:noFill/>
                  <a:ln w="9525">
                    <a:noFill/>
                    <a:miter lim="800000"/>
                    <a:headEnd/>
                    <a:tailEnd/>
                  </a:ln>
                  <a:effectLst>
                    <a:outerShdw blurRad="50800" dist="38100" algn="l" rotWithShape="0">
                      <a:prstClr val="black">
                        <a:alpha val="40000"/>
                      </a:prstClr>
                    </a:outerShdw>
                  </a:effectLst>
                </p:spPr>
              </p:pic>
              <p:pic>
                <p:nvPicPr>
                  <p:cNvPr id="30" name="Picture 2" descr="https://encrypted-tbn1.gstatic.com/images?q=tbn:ANd9GcSdmzG84PPwzLjOPhHS_IuvGIyc4EEusX2dwaL0ovIFXaBpMsLAlw"/>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708324" y="5539293"/>
                    <a:ext cx="484637" cy="245665"/>
                  </a:xfrm>
                  <a:prstGeom prst="rect">
                    <a:avLst/>
                  </a:prstGeom>
                  <a:noFill/>
                  <a:effectLst>
                    <a:outerShdw blurRad="50800" dist="38100" algn="l" rotWithShape="0">
                      <a:prstClr val="black">
                        <a:alpha val="40000"/>
                      </a:prstClr>
                    </a:outerShdw>
                  </a:effectLst>
                </p:spPr>
              </p:pic>
              <p:pic>
                <p:nvPicPr>
                  <p:cNvPr id="35" name="Picture 8"/>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2039571" y="5377158"/>
                    <a:ext cx="267157" cy="569935"/>
                  </a:xfrm>
                  <a:prstGeom prst="rect">
                    <a:avLst/>
                  </a:prstGeom>
                  <a:noFill/>
                  <a:ln w="9525">
                    <a:noFill/>
                    <a:miter lim="800000"/>
                    <a:headEnd/>
                    <a:tailEnd/>
                  </a:ln>
                  <a:effectLst>
                    <a:outerShdw blurRad="50800" dist="38100" algn="l" rotWithShape="0">
                      <a:prstClr val="black">
                        <a:alpha val="40000"/>
                      </a:prstClr>
                    </a:outerShdw>
                  </a:effectLst>
                </p:spPr>
              </p:pic>
            </p:grpSp>
          </p:grpSp>
        </p:grpSp>
      </p:grpSp>
    </p:spTree>
    <p:extLst>
      <p:ext uri="{BB962C8B-B14F-4D97-AF65-F5344CB8AC3E}">
        <p14:creationId xmlns:p14="http://schemas.microsoft.com/office/powerpoint/2010/main" val="209150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nchor="b"/>
          <a:lstStyle/>
          <a:p>
            <a:r>
              <a:rPr lang="en-US" dirty="0"/>
              <a:t>Exadata Network Resource Management</a:t>
            </a:r>
          </a:p>
        </p:txBody>
      </p:sp>
      <p:sp>
        <p:nvSpPr>
          <p:cNvPr id="53" name="Content Placeholder 52"/>
          <p:cNvSpPr>
            <a:spLocks noGrp="1"/>
          </p:cNvSpPr>
          <p:nvPr>
            <p:ph idx="1"/>
          </p:nvPr>
        </p:nvSpPr>
        <p:spPr>
          <a:xfrm>
            <a:off x="3384466" y="2159330"/>
            <a:ext cx="8476230" cy="4267974"/>
          </a:xfrm>
        </p:spPr>
        <p:txBody>
          <a:bodyPr/>
          <a:lstStyle/>
          <a:p>
            <a:pPr marL="563733" indent="-300514"/>
            <a:r>
              <a:rPr lang="en-US" dirty="0"/>
              <a:t>Database tags messages that require </a:t>
            </a:r>
            <a:r>
              <a:rPr lang="en-US" b="1" dirty="0">
                <a:solidFill>
                  <a:schemeClr val="accent1"/>
                </a:solidFill>
              </a:rPr>
              <a:t>low-latency</a:t>
            </a:r>
          </a:p>
          <a:p>
            <a:pPr marL="838053" lvl="1" indent="-300514"/>
            <a:r>
              <a:rPr lang="en-US" dirty="0"/>
              <a:t>Log writes, cache-fusion messages, locks, etc.</a:t>
            </a:r>
          </a:p>
          <a:p>
            <a:pPr marL="563733" indent="-300514">
              <a:spcBef>
                <a:spcPts val="2400"/>
              </a:spcBef>
            </a:pPr>
            <a:r>
              <a:rPr lang="en-US" dirty="0"/>
              <a:t>Low-latency messages bypass all other messages</a:t>
            </a:r>
          </a:p>
          <a:p>
            <a:pPr marL="838053" lvl="1" indent="-300514"/>
            <a:r>
              <a:rPr lang="en-US" dirty="0"/>
              <a:t>Reporting, backups, batch, etc.</a:t>
            </a:r>
          </a:p>
          <a:p>
            <a:pPr marL="838053" lvl="1" indent="-300514"/>
            <a:r>
              <a:rPr lang="en-US" dirty="0"/>
              <a:t>Even partially sent messages are bypassed</a:t>
            </a:r>
          </a:p>
          <a:p>
            <a:pPr marL="563733" indent="-300514">
              <a:spcBef>
                <a:spcPts val="2400"/>
              </a:spcBef>
            </a:pPr>
            <a:r>
              <a:rPr lang="en-US" dirty="0" err="1"/>
              <a:t>Exadata</a:t>
            </a:r>
            <a:r>
              <a:rPr lang="en-US" dirty="0"/>
              <a:t> accelerates low-latency messages in all layers: database, network cards, switches, and storage</a:t>
            </a:r>
          </a:p>
          <a:p>
            <a:pPr marL="838053" lvl="1" indent="-300514"/>
            <a:r>
              <a:rPr lang="en-US" dirty="0"/>
              <a:t>Otherwise bottleneck just moves</a:t>
            </a:r>
          </a:p>
        </p:txBody>
      </p:sp>
      <p:sp>
        <p:nvSpPr>
          <p:cNvPr id="2" name="Slide Number Placeholder 1"/>
          <p:cNvSpPr>
            <a:spLocks noGrp="1"/>
          </p:cNvSpPr>
          <p:nvPr>
            <p:ph type="sldNum" sz="quarter" idx="12"/>
          </p:nvPr>
        </p:nvSpPr>
        <p:spPr/>
        <p:txBody>
          <a:bodyPr/>
          <a:lstStyle/>
          <a:p>
            <a:fld id="{C51EAA63-D034-42AE-91FA-B13B9518C7BE}" type="slidenum">
              <a:rPr lang="en-US" smtClean="0">
                <a:solidFill>
                  <a:srgbClr val="5F5F5F"/>
                </a:solidFill>
                <a:latin typeface="Calibri"/>
              </a:rPr>
              <a:pPr/>
              <a:t>46</a:t>
            </a:fld>
            <a:endParaRPr lang="en-US" dirty="0">
              <a:solidFill>
                <a:srgbClr val="5F5F5F"/>
              </a:solidFill>
              <a:latin typeface="Calibri"/>
            </a:endParaRPr>
          </a:p>
        </p:txBody>
      </p:sp>
      <p:grpSp>
        <p:nvGrpSpPr>
          <p:cNvPr id="9" name="Group 8"/>
          <p:cNvGrpSpPr/>
          <p:nvPr/>
        </p:nvGrpSpPr>
        <p:grpSpPr>
          <a:xfrm>
            <a:off x="712029" y="3073729"/>
            <a:ext cx="2481435" cy="1652463"/>
            <a:chOff x="712029" y="3073729"/>
            <a:chExt cx="2481435" cy="1652463"/>
          </a:xfrm>
        </p:grpSpPr>
        <p:sp>
          <p:nvSpPr>
            <p:cNvPr id="54" name="Rectangle 53"/>
            <p:cNvSpPr/>
            <p:nvPr/>
          </p:nvSpPr>
          <p:spPr>
            <a:xfrm rot="5400000">
              <a:off x="1126515" y="2668011"/>
              <a:ext cx="1652463" cy="2463900"/>
            </a:xfrm>
            <a:prstGeom prst="rect">
              <a:avLst/>
            </a:prstGeom>
            <a:solidFill>
              <a:schemeClr val="bg1">
                <a:lumMod val="65000"/>
              </a:schemeClr>
            </a:solidFill>
            <a:ln>
              <a:noFill/>
            </a:ln>
            <a:effectLst>
              <a:outerShdw blurRad="50800" dist="38100" dir="2700000" algn="tl" rotWithShape="0">
                <a:srgbClr val="002060">
                  <a:alpha val="73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800" dirty="0" err="1">
                <a:solidFill>
                  <a:srgbClr val="5F5F5F"/>
                </a:solidFill>
                <a:latin typeface="Arial" pitchFamily="34" charset="0"/>
                <a:cs typeface="Arial" pitchFamily="34" charset="0"/>
              </a:endParaRPr>
            </a:p>
          </p:txBody>
        </p:sp>
        <p:cxnSp>
          <p:nvCxnSpPr>
            <p:cNvPr id="66" name="Straight Connector 65"/>
            <p:cNvCxnSpPr/>
            <p:nvPr/>
          </p:nvCxnSpPr>
          <p:spPr>
            <a:xfrm rot="5400000">
              <a:off x="1945103" y="2633902"/>
              <a:ext cx="32822" cy="2463900"/>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29564" y="3459332"/>
              <a:ext cx="2455133" cy="11814"/>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flipH="1">
              <a:off x="1946184" y="3046222"/>
              <a:ext cx="4358" cy="2472667"/>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813168" y="3138260"/>
              <a:ext cx="2347977" cy="304767"/>
              <a:chOff x="813168" y="3138260"/>
              <a:chExt cx="2347977" cy="304767"/>
            </a:xfrm>
          </p:grpSpPr>
          <p:pic>
            <p:nvPicPr>
              <p:cNvPr id="58" name="Picture 9"/>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2749279" y="2989097"/>
                <a:ext cx="262704" cy="561029"/>
              </a:xfrm>
              <a:prstGeom prst="rect">
                <a:avLst/>
              </a:prstGeom>
              <a:noFill/>
              <a:ln w="9525">
                <a:noFill/>
                <a:miter lim="800000"/>
                <a:headEnd/>
                <a:tailEnd/>
              </a:ln>
              <a:effectLst>
                <a:outerShdw blurRad="50800" dist="38100" algn="l" rotWithShape="0">
                  <a:prstClr val="black">
                    <a:alpha val="40000"/>
                  </a:prstClr>
                </a:outerShdw>
              </a:effectLst>
            </p:spPr>
          </p:pic>
          <p:sp>
            <p:nvSpPr>
              <p:cNvPr id="4" name="TextBox 3"/>
              <p:cNvSpPr txBox="1"/>
              <p:nvPr/>
            </p:nvSpPr>
            <p:spPr>
              <a:xfrm>
                <a:off x="813168" y="3138999"/>
                <a:ext cx="1543906" cy="304028"/>
              </a:xfrm>
              <a:prstGeom prst="rect">
                <a:avLst/>
              </a:prstGeom>
              <a:noFill/>
            </p:spPr>
            <p:txBody>
              <a:bodyPr wrap="none" lIns="0" tIns="0" rIns="0" bIns="0" rtlCol="0">
                <a:noAutofit/>
              </a:bodyPr>
              <a:lstStyle/>
              <a:p>
                <a:pPr>
                  <a:lnSpc>
                    <a:spcPct val="90000"/>
                  </a:lnSpc>
                </a:pPr>
                <a:r>
                  <a:rPr lang="en-US" b="1" dirty="0">
                    <a:solidFill>
                      <a:srgbClr val="FF0000"/>
                    </a:solidFill>
                    <a:latin typeface="Calibri"/>
                  </a:rPr>
                  <a:t>BYPASS LANE</a:t>
                </a:r>
              </a:p>
            </p:txBody>
          </p:sp>
          <p:cxnSp>
            <p:nvCxnSpPr>
              <p:cNvPr id="73" name="Straight Arrow Connector 72"/>
              <p:cNvCxnSpPr/>
              <p:nvPr/>
            </p:nvCxnSpPr>
            <p:spPr>
              <a:xfrm flipV="1">
                <a:off x="2153826" y="3264133"/>
                <a:ext cx="419215" cy="10956"/>
              </a:xfrm>
              <a:prstGeom prst="straightConnector1">
                <a:avLst/>
              </a:prstGeom>
              <a:ln w="28575">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98326" y="4382195"/>
              <a:ext cx="2318749" cy="267157"/>
              <a:chOff x="798326" y="4382195"/>
              <a:chExt cx="2318749" cy="267157"/>
            </a:xfrm>
          </p:grpSpPr>
          <p:pic>
            <p:nvPicPr>
              <p:cNvPr id="37" name="Picture 18" descr="http://www.clker.com/cliparts/i/0/3/B/p/o/green-car-top-view-md.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10800000">
                <a:off x="2601857" y="4394697"/>
                <a:ext cx="515218" cy="242153"/>
              </a:xfrm>
              <a:prstGeom prst="rect">
                <a:avLst/>
              </a:prstGeom>
              <a:noFill/>
              <a:effectLst>
                <a:outerShdw blurRad="50800" dist="38100" algn="l" rotWithShape="0">
                  <a:prstClr val="black">
                    <a:alpha val="40000"/>
                  </a:prstClr>
                </a:outerShdw>
              </a:effectLst>
            </p:spPr>
          </p:pic>
          <p:pic>
            <p:nvPicPr>
              <p:cNvPr id="38" name="Picture 7"/>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496995" y="4221901"/>
                <a:ext cx="267157" cy="587745"/>
              </a:xfrm>
              <a:prstGeom prst="rect">
                <a:avLst/>
              </a:prstGeom>
              <a:noFill/>
              <a:ln w="9525">
                <a:noFill/>
                <a:miter lim="800000"/>
                <a:headEnd/>
                <a:tailEnd/>
              </a:ln>
              <a:effectLst>
                <a:outerShdw blurRad="50800" dist="38100" algn="l" rotWithShape="0">
                  <a:prstClr val="black">
                    <a:alpha val="40000"/>
                  </a:prstClr>
                </a:outerShdw>
              </a:effectLst>
            </p:spPr>
          </p:pic>
          <p:pic>
            <p:nvPicPr>
              <p:cNvPr id="39" name="Picture 2" descr="https://encrypted-tbn1.gstatic.com/images?q=tbn:ANd9GcSdmzG84PPwzLjOPhHS_IuvGIyc4EEusX2dwaL0ovIFXaBpMsLAlw"/>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798326" y="4392941"/>
                <a:ext cx="484637" cy="245665"/>
              </a:xfrm>
              <a:prstGeom prst="rect">
                <a:avLst/>
              </a:prstGeom>
              <a:noFill/>
              <a:effectLst>
                <a:outerShdw blurRad="50800" dist="38100" algn="l" rotWithShape="0">
                  <a:prstClr val="black">
                    <a:alpha val="40000"/>
                  </a:prstClr>
                </a:outerShdw>
              </a:effectLst>
            </p:spPr>
          </p:pic>
          <p:pic>
            <p:nvPicPr>
              <p:cNvPr id="40" name="Picture 8"/>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2129573" y="4230806"/>
                <a:ext cx="267157" cy="569935"/>
              </a:xfrm>
              <a:prstGeom prst="rect">
                <a:avLst/>
              </a:prstGeom>
              <a:noFill/>
              <a:ln w="9525">
                <a:noFill/>
                <a:miter lim="800000"/>
                <a:headEnd/>
                <a:tailEnd/>
              </a:ln>
              <a:effectLst>
                <a:outerShdw blurRad="50800" dist="38100" algn="l" rotWithShape="0">
                  <a:prstClr val="black">
                    <a:alpha val="40000"/>
                  </a:prstClr>
                </a:outerShdw>
              </a:effectLst>
            </p:spPr>
          </p:pic>
        </p:grpSp>
        <p:grpSp>
          <p:nvGrpSpPr>
            <p:cNvPr id="65" name="Group 64"/>
            <p:cNvGrpSpPr/>
            <p:nvPr/>
          </p:nvGrpSpPr>
          <p:grpSpPr>
            <a:xfrm>
              <a:off x="779363" y="3529033"/>
              <a:ext cx="2371535" cy="272343"/>
              <a:chOff x="660822" y="4653982"/>
              <a:chExt cx="2371535" cy="272343"/>
            </a:xfrm>
          </p:grpSpPr>
          <p:pic>
            <p:nvPicPr>
              <p:cNvPr id="74" name="Picture 2" descr="https://encrypted-tbn1.gstatic.com/images?q=tbn:ANd9GcSdmzG84PPwzLjOPhHS_IuvGIyc4EEusX2dwaL0ovIFXaBpMsLAlw"/>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1913911" y="4667321"/>
                <a:ext cx="484637" cy="245665"/>
              </a:xfrm>
              <a:prstGeom prst="rect">
                <a:avLst/>
              </a:prstGeom>
              <a:noFill/>
              <a:effectLst>
                <a:outerShdw blurRad="50800" dist="38100" algn="l" rotWithShape="0">
                  <a:prstClr val="black">
                    <a:alpha val="40000"/>
                  </a:prstClr>
                </a:outerShdw>
              </a:effectLst>
            </p:spPr>
          </p:pic>
          <p:pic>
            <p:nvPicPr>
              <p:cNvPr id="75" name="Picture 8"/>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431492" y="4505186"/>
                <a:ext cx="267157" cy="569935"/>
              </a:xfrm>
              <a:prstGeom prst="rect">
                <a:avLst/>
              </a:prstGeom>
              <a:noFill/>
              <a:ln w="9525">
                <a:noFill/>
                <a:miter lim="800000"/>
                <a:headEnd/>
                <a:tailEnd/>
              </a:ln>
              <a:effectLst>
                <a:outerShdw blurRad="50800" dist="38100" algn="l" rotWithShape="0">
                  <a:prstClr val="black">
                    <a:alpha val="40000"/>
                  </a:prstClr>
                </a:outerShdw>
              </a:effectLst>
            </p:spPr>
          </p:pic>
          <p:pic>
            <p:nvPicPr>
              <p:cNvPr id="76" name="Picture 8"/>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2613811" y="4505186"/>
                <a:ext cx="267157" cy="569935"/>
              </a:xfrm>
              <a:prstGeom prst="rect">
                <a:avLst/>
              </a:prstGeom>
              <a:noFill/>
              <a:ln w="9525">
                <a:noFill/>
                <a:miter lim="800000"/>
                <a:headEnd/>
                <a:tailEnd/>
              </a:ln>
              <a:effectLst>
                <a:outerShdw blurRad="50800" dist="38100" algn="l" rotWithShape="0">
                  <a:prstClr val="black">
                    <a:alpha val="40000"/>
                  </a:prstClr>
                </a:outerShdw>
              </a:effectLst>
            </p:spPr>
          </p:pic>
          <p:pic>
            <p:nvPicPr>
              <p:cNvPr id="77" name="Picture 16" descr="http://www.resources.com/images/VW%20Top%20View.jp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660822" y="4653982"/>
                <a:ext cx="555408" cy="272343"/>
              </a:xfrm>
              <a:prstGeom prst="rect">
                <a:avLst/>
              </a:prstGeom>
              <a:noFill/>
              <a:effectLst>
                <a:outerShdw blurRad="50800" dist="38100" algn="l" rotWithShape="0">
                  <a:prstClr val="black">
                    <a:alpha val="40000"/>
                  </a:prstClr>
                </a:outerShdw>
              </a:effectLst>
            </p:spPr>
          </p:pic>
        </p:grpSp>
        <p:grpSp>
          <p:nvGrpSpPr>
            <p:cNvPr id="7" name="Group 6"/>
            <p:cNvGrpSpPr/>
            <p:nvPr/>
          </p:nvGrpSpPr>
          <p:grpSpPr>
            <a:xfrm>
              <a:off x="860599" y="3895950"/>
              <a:ext cx="2236585" cy="355721"/>
              <a:chOff x="860599" y="3895950"/>
              <a:chExt cx="2236585" cy="355721"/>
            </a:xfrm>
          </p:grpSpPr>
          <p:pic>
            <p:nvPicPr>
              <p:cNvPr id="62" name="Picture 26"/>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828714" y="3598255"/>
                <a:ext cx="355721" cy="951112"/>
              </a:xfrm>
              <a:prstGeom prst="rect">
                <a:avLst/>
              </a:prstGeom>
              <a:noFill/>
              <a:ln w="9525">
                <a:noFill/>
                <a:miter lim="800000"/>
                <a:headEnd/>
                <a:tailEnd/>
              </a:ln>
              <a:effectLst>
                <a:outerShdw blurRad="50800" dist="38100" algn="l" rotWithShape="0">
                  <a:prstClr val="black">
                    <a:alpha val="40000"/>
                  </a:prstClr>
                </a:outerShdw>
              </a:effectLst>
            </p:spPr>
          </p:pic>
          <p:pic>
            <p:nvPicPr>
              <p:cNvPr id="71" name="Picture 2" descr="https://encrypted-tbn1.gstatic.com/images?q=tbn:ANd9GcSdmzG84PPwzLjOPhHS_IuvGIyc4EEusX2dwaL0ovIFXaBpMsLAlw"/>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10800000">
                <a:off x="2612547" y="3950979"/>
                <a:ext cx="484637" cy="245665"/>
              </a:xfrm>
              <a:prstGeom prst="rect">
                <a:avLst/>
              </a:prstGeom>
              <a:noFill/>
              <a:effectLst>
                <a:outerShdw blurRad="50800" dist="38100" algn="l" rotWithShape="0">
                  <a:prstClr val="black">
                    <a:alpha val="40000"/>
                  </a:prstClr>
                </a:outerShdw>
              </a:effectLst>
            </p:spPr>
          </p:pic>
          <p:pic>
            <p:nvPicPr>
              <p:cNvPr id="78" name="Picture 8"/>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rot="5400000">
                <a:off x="1011988" y="3788844"/>
                <a:ext cx="267157" cy="569935"/>
              </a:xfrm>
              <a:prstGeom prst="rect">
                <a:avLst/>
              </a:prstGeom>
              <a:noFill/>
              <a:ln w="9525">
                <a:noFill/>
                <a:miter lim="800000"/>
                <a:headEnd/>
                <a:tailEnd/>
              </a:ln>
              <a:effectLst>
                <a:outerShdw blurRad="50800" dist="38100" algn="l" rotWithShape="0">
                  <a:prstClr val="black">
                    <a:alpha val="40000"/>
                  </a:prstClr>
                </a:outerShdw>
              </a:effectLst>
            </p:spPr>
          </p:pic>
        </p:grpSp>
      </p:grpSp>
    </p:spTree>
    <p:extLst>
      <p:ext uri="{BB962C8B-B14F-4D97-AF65-F5344CB8AC3E}">
        <p14:creationId xmlns:p14="http://schemas.microsoft.com/office/powerpoint/2010/main" val="89665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Exadata</a:t>
            </a:r>
            <a:r>
              <a:rPr lang="en-US" dirty="0"/>
              <a:t> Smart Flash Log</a:t>
            </a:r>
          </a:p>
        </p:txBody>
      </p:sp>
      <p:sp>
        <p:nvSpPr>
          <p:cNvPr id="2" name="Content Placeholder 1"/>
          <p:cNvSpPr>
            <a:spLocks noGrp="1"/>
          </p:cNvSpPr>
          <p:nvPr>
            <p:ph idx="1"/>
          </p:nvPr>
        </p:nvSpPr>
        <p:spPr>
          <a:xfrm>
            <a:off x="531151" y="1524001"/>
            <a:ext cx="5928680" cy="4419600"/>
          </a:xfrm>
        </p:spPr>
        <p:txBody>
          <a:bodyPr/>
          <a:lstStyle/>
          <a:p>
            <a:r>
              <a:rPr lang="en-US" dirty="0"/>
              <a:t>Smart Flash Log uses flash as a parallel write cache to disk controller cache</a:t>
            </a:r>
          </a:p>
          <a:p>
            <a:r>
              <a:rPr lang="en-US" dirty="0"/>
              <a:t>Whichever write completes first wins (disk or flash)</a:t>
            </a:r>
          </a:p>
          <a:p>
            <a:r>
              <a:rPr lang="en-US" dirty="0"/>
              <a:t>Reduces response time and outliers</a:t>
            </a:r>
          </a:p>
          <a:p>
            <a:pPr lvl="1"/>
            <a:r>
              <a:rPr lang="en-US" dirty="0"/>
              <a:t>“log file parallel write” histogram improves</a:t>
            </a:r>
          </a:p>
          <a:p>
            <a:pPr lvl="1"/>
            <a:r>
              <a:rPr lang="en-US" dirty="0"/>
              <a:t>Greatly improves “log file sync”</a:t>
            </a:r>
          </a:p>
          <a:p>
            <a:r>
              <a:rPr lang="en-US" dirty="0"/>
              <a:t>Uses almost no flash capacity (&lt; 0.1%)</a:t>
            </a:r>
          </a:p>
          <a:p>
            <a:r>
              <a:rPr lang="en-US" dirty="0">
                <a:solidFill>
                  <a:srgbClr val="FF0000"/>
                </a:solidFill>
              </a:rPr>
              <a:t>Completely automatic and transparent</a:t>
            </a:r>
          </a:p>
          <a:p>
            <a:endParaRPr lang="en-US" dirty="0"/>
          </a:p>
          <a:p>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F5F5F"/>
                </a:solidFill>
                <a:latin typeface="Calibri"/>
              </a:rPr>
              <a:pPr/>
              <a:t>47</a:t>
            </a:fld>
            <a:endParaRPr lang="en-US" dirty="0">
              <a:solidFill>
                <a:srgbClr val="5F5F5F"/>
              </a:solidFill>
              <a:latin typeface="Calibri"/>
            </a:endParaRPr>
          </a:p>
        </p:txBody>
      </p:sp>
      <p:grpSp>
        <p:nvGrpSpPr>
          <p:cNvPr id="7" name="Group 6"/>
          <p:cNvGrpSpPr/>
          <p:nvPr/>
        </p:nvGrpSpPr>
        <p:grpSpPr>
          <a:xfrm>
            <a:off x="6474634" y="1533396"/>
            <a:ext cx="5604045" cy="4454662"/>
            <a:chOff x="419910" y="1858297"/>
            <a:chExt cx="5604045" cy="4454662"/>
          </a:xfrm>
        </p:grpSpPr>
        <p:sp>
          <p:nvSpPr>
            <p:cNvPr id="8" name="TextBox 7"/>
            <p:cNvSpPr txBox="1"/>
            <p:nvPr/>
          </p:nvSpPr>
          <p:spPr>
            <a:xfrm>
              <a:off x="858335" y="1911901"/>
              <a:ext cx="2468525" cy="357152"/>
            </a:xfrm>
            <a:prstGeom prst="rect">
              <a:avLst/>
            </a:prstGeom>
            <a:solidFill>
              <a:schemeClr val="accent1"/>
            </a:solidFill>
            <a:ln>
              <a:noFill/>
            </a:ln>
            <a:effectLst/>
          </p:spPr>
          <p:style>
            <a:lnRef idx="3">
              <a:schemeClr val="lt1"/>
            </a:lnRef>
            <a:fillRef idx="1">
              <a:schemeClr val="accent2"/>
            </a:fillRef>
            <a:effectRef idx="1">
              <a:schemeClr val="accent2"/>
            </a:effectRef>
            <a:fontRef idx="minor">
              <a:schemeClr val="lt1"/>
            </a:fontRef>
          </p:style>
          <p:txBody>
            <a:bodyPr wrap="square" lIns="0" tIns="45720" rIns="0" bIns="0" rtlCol="0">
              <a:noAutofit/>
            </a:bodyPr>
            <a:lstStyle/>
            <a:p>
              <a:pPr algn="ctr">
                <a:lnSpc>
                  <a:spcPct val="90000"/>
                </a:lnSpc>
              </a:pPr>
              <a:r>
                <a:rPr lang="en-US" sz="2000" b="1" dirty="0">
                  <a:solidFill>
                    <a:srgbClr val="FFFFFF"/>
                  </a:solidFill>
                  <a:latin typeface="Calibri"/>
                </a:rPr>
                <a:t>Smart </a:t>
              </a:r>
              <a:r>
                <a:rPr lang="en-US" sz="2000" b="1">
                  <a:solidFill>
                    <a:srgbClr val="FFFFFF"/>
                  </a:solidFill>
                  <a:latin typeface="Calibri"/>
                </a:rPr>
                <a:t>Logging = </a:t>
              </a:r>
              <a:r>
                <a:rPr lang="en-US" sz="2000" b="1" dirty="0">
                  <a:solidFill>
                    <a:srgbClr val="FFFFFF"/>
                  </a:solidFill>
                  <a:latin typeface="Calibri"/>
                </a:rPr>
                <a:t>Off</a:t>
              </a:r>
            </a:p>
          </p:txBody>
        </p:sp>
        <p:pic>
          <p:nvPicPr>
            <p:cNvPr id="9"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23011" y="2285999"/>
              <a:ext cx="5194130" cy="2821022"/>
            </a:xfrm>
            <a:prstGeom prst="rect">
              <a:avLst/>
            </a:prstGeom>
            <a:noFill/>
            <a:ln w="9525">
              <a:solidFill>
                <a:schemeClr val="tx1"/>
              </a:solidFill>
              <a:miter lim="800000"/>
              <a:headEnd/>
              <a:tailEnd/>
            </a:ln>
          </p:spPr>
        </p:pic>
        <p:sp>
          <p:nvSpPr>
            <p:cNvPr id="11" name="TextBox 10"/>
            <p:cNvSpPr txBox="1"/>
            <p:nvPr/>
          </p:nvSpPr>
          <p:spPr>
            <a:xfrm rot="16200000">
              <a:off x="-470171" y="3664642"/>
              <a:ext cx="1935805" cy="155643"/>
            </a:xfrm>
            <a:prstGeom prst="rect">
              <a:avLst/>
            </a:prstGeom>
            <a:noFill/>
          </p:spPr>
          <p:txBody>
            <a:bodyPr wrap="square" lIns="0" tIns="0" rIns="0" bIns="0" rtlCol="0">
              <a:noAutofit/>
            </a:bodyPr>
            <a:lstStyle/>
            <a:p>
              <a:pPr algn="ctr">
                <a:lnSpc>
                  <a:spcPct val="90000"/>
                </a:lnSpc>
              </a:pPr>
              <a:r>
                <a:rPr lang="en-US" sz="1400" b="1">
                  <a:solidFill>
                    <a:srgbClr val="5F5F5F"/>
                  </a:solidFill>
                  <a:latin typeface="Calibri"/>
                </a:rPr>
                <a:t>Txn Response Time (ms)</a:t>
              </a:r>
            </a:p>
          </p:txBody>
        </p:sp>
        <p:sp>
          <p:nvSpPr>
            <p:cNvPr id="12" name="TextBox 11"/>
            <p:cNvSpPr txBox="1"/>
            <p:nvPr/>
          </p:nvSpPr>
          <p:spPr>
            <a:xfrm>
              <a:off x="3331845" y="1911901"/>
              <a:ext cx="2465840" cy="357152"/>
            </a:xfrm>
            <a:prstGeom prst="rect">
              <a:avLst/>
            </a:prstGeom>
            <a:solidFill>
              <a:srgbClr val="124ED4"/>
            </a:solidFill>
            <a:ln>
              <a:noFill/>
            </a:ln>
            <a:effectLst/>
          </p:spPr>
          <p:style>
            <a:lnRef idx="3">
              <a:schemeClr val="lt1"/>
            </a:lnRef>
            <a:fillRef idx="1">
              <a:schemeClr val="accent2"/>
            </a:fillRef>
            <a:effectRef idx="1">
              <a:schemeClr val="accent2"/>
            </a:effectRef>
            <a:fontRef idx="minor">
              <a:schemeClr val="lt1"/>
            </a:fontRef>
          </p:style>
          <p:txBody>
            <a:bodyPr wrap="square" lIns="0" tIns="45720" rIns="0" bIns="0" rtlCol="0">
              <a:noAutofit/>
            </a:bodyPr>
            <a:lstStyle/>
            <a:p>
              <a:pPr algn="ctr">
                <a:lnSpc>
                  <a:spcPct val="90000"/>
                </a:lnSpc>
              </a:pPr>
              <a:r>
                <a:rPr lang="en-US" sz="2000" b="1" dirty="0">
                  <a:solidFill>
                    <a:srgbClr val="FFFFFF"/>
                  </a:solidFill>
                  <a:latin typeface="Calibri"/>
                </a:rPr>
                <a:t>Smart </a:t>
              </a:r>
              <a:r>
                <a:rPr lang="en-US" sz="2000" b="1">
                  <a:solidFill>
                    <a:srgbClr val="FFFFFF"/>
                  </a:solidFill>
                  <a:latin typeface="Calibri"/>
                </a:rPr>
                <a:t>Logging = </a:t>
              </a:r>
              <a:r>
                <a:rPr lang="en-US" sz="2000" b="1" dirty="0">
                  <a:solidFill>
                    <a:srgbClr val="FFFFFF"/>
                  </a:solidFill>
                  <a:latin typeface="Calibri"/>
                </a:rPr>
                <a:t>On</a:t>
              </a:r>
            </a:p>
          </p:txBody>
        </p:sp>
        <p:sp>
          <p:nvSpPr>
            <p:cNvPr id="13" name="Rectangle 12"/>
            <p:cNvSpPr/>
            <p:nvPr/>
          </p:nvSpPr>
          <p:spPr>
            <a:xfrm>
              <a:off x="846307" y="2276272"/>
              <a:ext cx="2470825" cy="2743200"/>
            </a:xfrm>
            <a:prstGeom prst="rect">
              <a:avLst/>
            </a:prstGeom>
            <a:solidFill>
              <a:srgbClr val="FF0000">
                <a:alpha val="902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4" name="Rectangle 13"/>
            <p:cNvSpPr/>
            <p:nvPr/>
          </p:nvSpPr>
          <p:spPr>
            <a:xfrm>
              <a:off x="3333345" y="2276272"/>
              <a:ext cx="2470825" cy="2743200"/>
            </a:xfrm>
            <a:prstGeom prst="rect">
              <a:avLst/>
            </a:prstGeom>
            <a:solidFill>
              <a:srgbClr val="124ED4">
                <a:alpha val="9020"/>
              </a:srgb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5" name="TextBox 14"/>
            <p:cNvSpPr txBox="1"/>
            <p:nvPr/>
          </p:nvSpPr>
          <p:spPr>
            <a:xfrm>
              <a:off x="969521" y="3570042"/>
              <a:ext cx="1034377" cy="321012"/>
            </a:xfrm>
            <a:prstGeom prst="rect">
              <a:avLst/>
            </a:prstGeom>
            <a:noFill/>
          </p:spPr>
          <p:txBody>
            <a:bodyPr wrap="square" lIns="0" tIns="0" rIns="0" bIns="0" rtlCol="0" anchor="ctr">
              <a:noAutofit/>
            </a:bodyPr>
            <a:lstStyle/>
            <a:p>
              <a:pPr algn="ctr">
                <a:lnSpc>
                  <a:spcPct val="90000"/>
                </a:lnSpc>
              </a:pPr>
              <a:r>
                <a:rPr lang="en-US">
                  <a:solidFill>
                    <a:srgbClr val="5F5F5F"/>
                  </a:solidFill>
                  <a:latin typeface="Calibri"/>
                </a:rPr>
                <a:t>Outliers</a:t>
              </a:r>
            </a:p>
          </p:txBody>
        </p:sp>
        <p:sp>
          <p:nvSpPr>
            <p:cNvPr id="16" name="TextBox 15"/>
            <p:cNvSpPr txBox="1"/>
            <p:nvPr/>
          </p:nvSpPr>
          <p:spPr>
            <a:xfrm>
              <a:off x="2112522" y="2594030"/>
              <a:ext cx="1034377" cy="321012"/>
            </a:xfrm>
            <a:prstGeom prst="rect">
              <a:avLst/>
            </a:prstGeom>
            <a:noFill/>
          </p:spPr>
          <p:txBody>
            <a:bodyPr wrap="square" lIns="0" tIns="0" rIns="0" bIns="0" rtlCol="0" anchor="ctr">
              <a:noAutofit/>
            </a:bodyPr>
            <a:lstStyle/>
            <a:p>
              <a:pPr algn="ctr">
                <a:lnSpc>
                  <a:spcPct val="90000"/>
                </a:lnSpc>
              </a:pPr>
              <a:r>
                <a:rPr lang="en-US">
                  <a:solidFill>
                    <a:srgbClr val="5F5F5F"/>
                  </a:solidFill>
                  <a:latin typeface="Calibri"/>
                </a:rPr>
                <a:t>Outliers</a:t>
              </a:r>
            </a:p>
          </p:txBody>
        </p:sp>
        <p:sp>
          <p:nvSpPr>
            <p:cNvPr id="17" name="TextBox 16"/>
            <p:cNvSpPr txBox="1"/>
            <p:nvPr/>
          </p:nvSpPr>
          <p:spPr>
            <a:xfrm>
              <a:off x="2112522" y="4118032"/>
              <a:ext cx="1034377" cy="321012"/>
            </a:xfrm>
            <a:prstGeom prst="rect">
              <a:avLst/>
            </a:prstGeom>
            <a:noFill/>
          </p:spPr>
          <p:txBody>
            <a:bodyPr wrap="square" lIns="0" tIns="0" rIns="0" bIns="0" rtlCol="0" anchor="ctr">
              <a:noAutofit/>
            </a:bodyPr>
            <a:lstStyle/>
            <a:p>
              <a:pPr algn="ctr">
                <a:lnSpc>
                  <a:spcPct val="90000"/>
                </a:lnSpc>
              </a:pPr>
              <a:r>
                <a:rPr lang="en-US">
                  <a:solidFill>
                    <a:srgbClr val="5F5F5F"/>
                  </a:solidFill>
                  <a:latin typeface="Calibri"/>
                </a:rPr>
                <a:t>Outliers</a:t>
              </a:r>
            </a:p>
          </p:txBody>
        </p:sp>
        <p:sp>
          <p:nvSpPr>
            <p:cNvPr id="18" name="TextBox 17"/>
            <p:cNvSpPr txBox="1"/>
            <p:nvPr/>
          </p:nvSpPr>
          <p:spPr>
            <a:xfrm>
              <a:off x="3842417" y="4649812"/>
              <a:ext cx="1410511" cy="321012"/>
            </a:xfrm>
            <a:prstGeom prst="rect">
              <a:avLst/>
            </a:prstGeom>
            <a:noFill/>
          </p:spPr>
          <p:txBody>
            <a:bodyPr wrap="square" lIns="0" tIns="0" rIns="0" bIns="0" rtlCol="0" anchor="ctr">
              <a:noAutofit/>
            </a:bodyPr>
            <a:lstStyle/>
            <a:p>
              <a:pPr algn="ctr">
                <a:lnSpc>
                  <a:spcPct val="90000"/>
                </a:lnSpc>
              </a:pPr>
              <a:r>
                <a:rPr lang="en-US">
                  <a:solidFill>
                    <a:srgbClr val="5F5F5F"/>
                  </a:solidFill>
                  <a:latin typeface="Calibri"/>
                </a:rPr>
                <a:t>No Outliers</a:t>
              </a:r>
            </a:p>
          </p:txBody>
        </p:sp>
        <p:pic>
          <p:nvPicPr>
            <p:cNvPr id="19" name="Picture 18"/>
            <p:cNvPicPr/>
            <p:nvPr/>
          </p:nvPicPr>
          <p:blipFill>
            <a:blip r:embed="rId4" cstate="email">
              <a:lum bright="20000"/>
              <a:extLst>
                <a:ext uri="{28A0092B-C50C-407E-A947-70E740481C1C}">
                  <a14:useLocalDpi xmlns:a14="http://schemas.microsoft.com/office/drawing/2010/main"/>
                </a:ext>
              </a:extLst>
            </a:blip>
            <a:stretch>
              <a:fillRect/>
            </a:stretch>
          </p:blipFill>
          <p:spPr>
            <a:xfrm>
              <a:off x="720069" y="5319119"/>
              <a:ext cx="1812776" cy="828298"/>
            </a:xfrm>
            <a:prstGeom prst="rect">
              <a:avLst/>
            </a:prstGeom>
          </p:spPr>
        </p:pic>
        <p:pic>
          <p:nvPicPr>
            <p:cNvPr id="20" name="Picture 19"/>
            <p:cNvPicPr/>
            <p:nvPr/>
          </p:nvPicPr>
          <p:blipFill>
            <a:blip r:embed="rId4" cstate="email">
              <a:lum bright="20000"/>
              <a:extLst>
                <a:ext uri="{28A0092B-C50C-407E-A947-70E740481C1C}">
                  <a14:useLocalDpi xmlns:a14="http://schemas.microsoft.com/office/drawing/2010/main"/>
                </a:ext>
              </a:extLst>
            </a:blip>
            <a:stretch>
              <a:fillRect/>
            </a:stretch>
          </p:blipFill>
          <p:spPr>
            <a:xfrm>
              <a:off x="4014532" y="5319119"/>
              <a:ext cx="1812776" cy="828298"/>
            </a:xfrm>
            <a:prstGeom prst="rect">
              <a:avLst/>
            </a:prstGeom>
          </p:spPr>
        </p:pic>
        <p:sp>
          <p:nvSpPr>
            <p:cNvPr id="21" name="TextBox 20"/>
            <p:cNvSpPr txBox="1"/>
            <p:nvPr/>
          </p:nvSpPr>
          <p:spPr>
            <a:xfrm>
              <a:off x="2643834" y="5443105"/>
              <a:ext cx="1382263" cy="869854"/>
            </a:xfrm>
            <a:prstGeom prst="rect">
              <a:avLst/>
            </a:prstGeom>
            <a:noFill/>
          </p:spPr>
          <p:txBody>
            <a:bodyPr wrap="square" rtlCol="0">
              <a:spAutoFit/>
            </a:bodyPr>
            <a:lstStyle/>
            <a:p>
              <a:pPr algn="ctr">
                <a:lnSpc>
                  <a:spcPts val="2000"/>
                </a:lnSpc>
              </a:pPr>
              <a:r>
                <a:rPr lang="en-US" sz="2000" b="1">
                  <a:solidFill>
                    <a:srgbClr val="F80000"/>
                  </a:solidFill>
                  <a:latin typeface="Calibri"/>
                </a:rPr>
                <a:t>Parallel</a:t>
              </a:r>
            </a:p>
            <a:p>
              <a:pPr algn="ctr">
                <a:lnSpc>
                  <a:spcPts val="2000"/>
                </a:lnSpc>
              </a:pPr>
              <a:r>
                <a:rPr lang="en-US" sz="2000" b="1">
                  <a:solidFill>
                    <a:srgbClr val="F80000"/>
                  </a:solidFill>
                  <a:latin typeface="Calibri"/>
                </a:rPr>
                <a:t>Log Writes</a:t>
              </a:r>
            </a:p>
            <a:p>
              <a:pPr algn="ctr">
                <a:lnSpc>
                  <a:spcPts val="2000"/>
                </a:lnSpc>
              </a:pPr>
              <a:r>
                <a:rPr lang="en-US" sz="2000">
                  <a:solidFill>
                    <a:srgbClr val="F80000"/>
                  </a:solidFill>
                  <a:latin typeface="Calibri"/>
                </a:rPr>
                <a:t>(first wins)</a:t>
              </a:r>
              <a:endParaRPr lang="en-US" sz="2000" dirty="0">
                <a:solidFill>
                  <a:srgbClr val="F80000"/>
                </a:solidFill>
                <a:latin typeface="Calibri"/>
              </a:endParaRPr>
            </a:p>
          </p:txBody>
        </p:sp>
        <p:sp>
          <p:nvSpPr>
            <p:cNvPr id="22" name="Left Arrow 21"/>
            <p:cNvSpPr/>
            <p:nvPr/>
          </p:nvSpPr>
          <p:spPr>
            <a:xfrm>
              <a:off x="2256818" y="5450733"/>
              <a:ext cx="515566" cy="350195"/>
            </a:xfrm>
            <a:prstGeom prst="lef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23" name="Left Arrow 22"/>
            <p:cNvSpPr/>
            <p:nvPr/>
          </p:nvSpPr>
          <p:spPr>
            <a:xfrm flipH="1">
              <a:off x="3897548" y="5450733"/>
              <a:ext cx="515566" cy="350195"/>
            </a:xfrm>
            <a:prstGeom prst="lef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cxnSp>
          <p:nvCxnSpPr>
            <p:cNvPr id="24" name="Straight Connector 23"/>
            <p:cNvCxnSpPr/>
            <p:nvPr/>
          </p:nvCxnSpPr>
          <p:spPr bwMode="ltGray">
            <a:xfrm>
              <a:off x="6023955" y="1858297"/>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358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Transferring Hot Database Blocks Slows OLTP</a:t>
            </a:r>
          </a:p>
        </p:txBody>
      </p:sp>
      <p:sp>
        <p:nvSpPr>
          <p:cNvPr id="3" name="Content Placeholder 2"/>
          <p:cNvSpPr>
            <a:spLocks noGrp="1"/>
          </p:cNvSpPr>
          <p:nvPr>
            <p:ph idx="1"/>
          </p:nvPr>
        </p:nvSpPr>
        <p:spPr>
          <a:xfrm>
            <a:off x="4610497" y="2132215"/>
            <a:ext cx="7260840" cy="4031674"/>
          </a:xfrm>
        </p:spPr>
        <p:txBody>
          <a:bodyPr/>
          <a:lstStyle/>
          <a:p>
            <a:pPr lvl="0">
              <a:defRPr/>
            </a:pPr>
            <a:r>
              <a:rPr lang="en-US" dirty="0"/>
              <a:t>OLTP workloads can have hot blocks</a:t>
            </a:r>
            <a:br>
              <a:rPr lang="en-US" dirty="0"/>
            </a:br>
            <a:r>
              <a:rPr lang="en-US" dirty="0"/>
              <a:t>that are frequently updated</a:t>
            </a:r>
          </a:p>
          <a:p>
            <a:pPr>
              <a:spcBef>
                <a:spcPts val="2400"/>
              </a:spcBef>
              <a:defRPr/>
            </a:pPr>
            <a:r>
              <a:rPr lang="en-US" dirty="0"/>
              <a:t>Before transferring a block between nodes, all changes to the block must be written to the log</a:t>
            </a:r>
          </a:p>
          <a:p>
            <a:pPr lvl="1">
              <a:defRPr/>
            </a:pPr>
            <a:r>
              <a:rPr lang="en-US" dirty="0"/>
              <a:t>Ensures changes are not lost due to a node crash</a:t>
            </a:r>
          </a:p>
          <a:p>
            <a:pPr>
              <a:spcBef>
                <a:spcPts val="2400"/>
              </a:spcBef>
              <a:defRPr/>
            </a:pPr>
            <a:r>
              <a:rPr lang="en-US" dirty="0"/>
              <a:t>Waiting for a log write to complete</a:t>
            </a:r>
            <a:br>
              <a:rPr lang="en-US" dirty="0"/>
            </a:br>
            <a:r>
              <a:rPr lang="en-US" dirty="0"/>
              <a:t>delays critical OLTP communication</a:t>
            </a: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F5F5F"/>
                </a:solidFill>
                <a:latin typeface="Calibri"/>
              </a:rPr>
              <a:pPr/>
              <a:t>48</a:t>
            </a:fld>
            <a:endParaRPr lang="en-US" dirty="0">
              <a:solidFill>
                <a:srgbClr val="5F5F5F"/>
              </a:solidFill>
              <a:latin typeface="Calibri"/>
            </a:endParaRPr>
          </a:p>
        </p:txBody>
      </p:sp>
      <p:grpSp>
        <p:nvGrpSpPr>
          <p:cNvPr id="6" name="Group 5"/>
          <p:cNvGrpSpPr/>
          <p:nvPr/>
        </p:nvGrpSpPr>
        <p:grpSpPr>
          <a:xfrm>
            <a:off x="632543" y="3152971"/>
            <a:ext cx="3887063" cy="2178345"/>
            <a:chOff x="7650860" y="2604038"/>
            <a:chExt cx="3887063" cy="2178345"/>
          </a:xfrm>
        </p:grpSpPr>
        <p:grpSp>
          <p:nvGrpSpPr>
            <p:cNvPr id="7" name="Group 27"/>
            <p:cNvGrpSpPr/>
            <p:nvPr/>
          </p:nvGrpSpPr>
          <p:grpSpPr>
            <a:xfrm>
              <a:off x="7654459" y="2604038"/>
              <a:ext cx="3883464" cy="1665059"/>
              <a:chOff x="8238871" y="1053064"/>
              <a:chExt cx="3883464" cy="1236758"/>
            </a:xfrm>
          </p:grpSpPr>
          <p:pic>
            <p:nvPicPr>
              <p:cNvPr id="16" name="Picture 1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33109" y="1775213"/>
                <a:ext cx="889226" cy="479754"/>
              </a:xfrm>
              <a:prstGeom prst="rect">
                <a:avLst/>
              </a:prstGeom>
            </p:spPr>
          </p:pic>
          <p:sp>
            <p:nvSpPr>
              <p:cNvPr id="17" name="TextBox 16"/>
              <p:cNvSpPr txBox="1"/>
              <p:nvPr/>
            </p:nvSpPr>
            <p:spPr>
              <a:xfrm>
                <a:off x="10379846" y="1053064"/>
                <a:ext cx="914400" cy="237506"/>
              </a:xfrm>
              <a:prstGeom prst="rect">
                <a:avLst/>
              </a:prstGeom>
              <a:noFill/>
            </p:spPr>
            <p:txBody>
              <a:bodyPr wrap="none" lIns="0" tIns="0" rIns="0" bIns="0" rtlCol="0" anchor="ctr">
                <a:noAutofit/>
              </a:bodyPr>
              <a:lstStyle/>
              <a:p>
                <a:pPr>
                  <a:lnSpc>
                    <a:spcPct val="90000"/>
                  </a:lnSpc>
                </a:pPr>
                <a:r>
                  <a:rPr lang="en-US" sz="1600" b="1" dirty="0">
                    <a:solidFill>
                      <a:srgbClr val="5F5F5F"/>
                    </a:solidFill>
                    <a:latin typeface="Calibri"/>
                  </a:rPr>
                  <a:t>1. Issue log write</a:t>
                </a:r>
                <a:endParaRPr lang="en-US" sz="2000" b="1" dirty="0">
                  <a:solidFill>
                    <a:srgbClr val="5F5F5F"/>
                  </a:solidFill>
                  <a:latin typeface="Calibri"/>
                </a:endParaRPr>
              </a:p>
            </p:txBody>
          </p:sp>
          <p:sp>
            <p:nvSpPr>
              <p:cNvPr id="18" name="TextBox 17"/>
              <p:cNvSpPr txBox="1"/>
              <p:nvPr/>
            </p:nvSpPr>
            <p:spPr>
              <a:xfrm>
                <a:off x="9632569" y="1991593"/>
                <a:ext cx="1959428" cy="213756"/>
              </a:xfrm>
              <a:prstGeom prst="rect">
                <a:avLst/>
              </a:prstGeom>
              <a:noFill/>
            </p:spPr>
            <p:txBody>
              <a:bodyPr wrap="none" lIns="0" tIns="0" rIns="0" bIns="0" rtlCol="0">
                <a:noAutofit/>
              </a:bodyPr>
              <a:lstStyle/>
              <a:p>
                <a:pPr marL="179388" indent="-179388">
                  <a:lnSpc>
                    <a:spcPct val="90000"/>
                  </a:lnSpc>
                </a:pPr>
                <a:r>
                  <a:rPr lang="en-US" sz="1600" b="1" dirty="0">
                    <a:solidFill>
                      <a:srgbClr val="5F5F5F"/>
                    </a:solidFill>
                    <a:latin typeface="Calibri"/>
                  </a:rPr>
                  <a:t>2. </a:t>
                </a:r>
                <a:r>
                  <a:rPr lang="en-US" sz="1600" b="1" dirty="0">
                    <a:solidFill>
                      <a:srgbClr val="F80000"/>
                    </a:solidFill>
                    <a:latin typeface="Calibri"/>
                  </a:rPr>
                  <a:t>Wait for log</a:t>
                </a:r>
                <a:br>
                  <a:rPr lang="en-US" sz="1600" b="1" dirty="0">
                    <a:solidFill>
                      <a:srgbClr val="F80000"/>
                    </a:solidFill>
                    <a:latin typeface="Calibri"/>
                  </a:rPr>
                </a:br>
                <a:r>
                  <a:rPr lang="en-US" sz="1600" b="1" dirty="0">
                    <a:solidFill>
                      <a:srgbClr val="F80000"/>
                    </a:solidFill>
                    <a:latin typeface="Calibri"/>
                  </a:rPr>
                  <a:t>write completion</a:t>
                </a:r>
                <a:endParaRPr lang="en-US" sz="2400" b="1" dirty="0">
                  <a:solidFill>
                    <a:srgbClr val="F80000"/>
                  </a:solidFill>
                  <a:latin typeface="Calibri"/>
                </a:endParaRPr>
              </a:p>
            </p:txBody>
          </p:sp>
          <p:sp>
            <p:nvSpPr>
              <p:cNvPr id="19" name="TextBox 18"/>
              <p:cNvSpPr txBox="1"/>
              <p:nvPr/>
            </p:nvSpPr>
            <p:spPr>
              <a:xfrm>
                <a:off x="8238871" y="1991593"/>
                <a:ext cx="1179216" cy="298229"/>
              </a:xfrm>
              <a:prstGeom prst="rect">
                <a:avLst/>
              </a:prstGeom>
              <a:noFill/>
            </p:spPr>
            <p:txBody>
              <a:bodyPr wrap="none" lIns="0" tIns="0" rIns="0" bIns="0" rtlCol="0">
                <a:noAutofit/>
              </a:bodyPr>
              <a:lstStyle/>
              <a:p>
                <a:pPr marL="238125" indent="-238125">
                  <a:lnSpc>
                    <a:spcPct val="90000"/>
                  </a:lnSpc>
                </a:pPr>
                <a:r>
                  <a:rPr lang="en-US" sz="1600" b="1" dirty="0">
                    <a:solidFill>
                      <a:srgbClr val="5F5F5F"/>
                    </a:solidFill>
                    <a:latin typeface="Calibri"/>
                  </a:rPr>
                  <a:t>3. Transfer </a:t>
                </a:r>
                <a:br>
                  <a:rPr lang="en-US" sz="1600" b="1" dirty="0">
                    <a:solidFill>
                      <a:srgbClr val="5F5F5F"/>
                    </a:solidFill>
                    <a:latin typeface="Calibri"/>
                  </a:rPr>
                </a:br>
                <a:r>
                  <a:rPr lang="en-US" sz="1600" b="1" dirty="0">
                    <a:solidFill>
                      <a:srgbClr val="5F5F5F"/>
                    </a:solidFill>
                    <a:latin typeface="Calibri"/>
                  </a:rPr>
                  <a:t>block</a:t>
                </a:r>
                <a:endParaRPr lang="en-US" sz="2800" b="1" dirty="0">
                  <a:solidFill>
                    <a:srgbClr val="5F5F5F"/>
                  </a:solidFill>
                  <a:latin typeface="Calibri"/>
                </a:endParaRPr>
              </a:p>
            </p:txBody>
          </p:sp>
        </p:grpSp>
        <p:pic>
          <p:nvPicPr>
            <p:cNvPr id="8" name="Picture 7"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63560" y="2892678"/>
              <a:ext cx="2074659" cy="248281"/>
            </a:xfrm>
            <a:prstGeom prst="rect">
              <a:avLst/>
            </a:prstGeom>
          </p:spPr>
        </p:pic>
        <p:pic>
          <p:nvPicPr>
            <p:cNvPr id="9" name="Picture 8"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50860" y="4534102"/>
              <a:ext cx="2074659" cy="248281"/>
            </a:xfrm>
            <a:prstGeom prst="rect">
              <a:avLst/>
            </a:prstGeom>
          </p:spPr>
        </p:pic>
        <p:sp>
          <p:nvSpPr>
            <p:cNvPr id="10" name="Bent Arrow 9"/>
            <p:cNvSpPr/>
            <p:nvPr/>
          </p:nvSpPr>
          <p:spPr>
            <a:xfrm rot="5400000">
              <a:off x="10126083" y="2542514"/>
              <a:ext cx="719210" cy="1426740"/>
            </a:xfrm>
            <a:prstGeom prst="bentArrow">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rgbClr val="5F5F5F"/>
                </a:solidFill>
                <a:latin typeface="Calibri"/>
              </a:endParaRPr>
            </a:p>
          </p:txBody>
        </p:sp>
        <p:sp>
          <p:nvSpPr>
            <p:cNvPr id="11" name="Bent Arrow 10"/>
            <p:cNvSpPr/>
            <p:nvPr/>
          </p:nvSpPr>
          <p:spPr>
            <a:xfrm rot="16200000">
              <a:off x="9543177" y="2747692"/>
              <a:ext cx="719210" cy="1426740"/>
            </a:xfrm>
            <a:prstGeom prst="bentArrow">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rgbClr val="5F5F5F"/>
                </a:solidFill>
                <a:latin typeface="Calibri"/>
              </a:endParaRPr>
            </a:p>
          </p:txBody>
        </p:sp>
        <p:sp>
          <p:nvSpPr>
            <p:cNvPr id="12" name="Down Arrow 11"/>
            <p:cNvSpPr/>
            <p:nvPr/>
          </p:nvSpPr>
          <p:spPr>
            <a:xfrm>
              <a:off x="8580747" y="3140960"/>
              <a:ext cx="266215" cy="1393142"/>
            </a:xfrm>
            <a:prstGeom prst="downArrow">
              <a:avLst/>
            </a:prstGeom>
            <a:solidFill>
              <a:schemeClr val="accent6">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rgbClr val="FFFFFF"/>
                </a:solidFill>
                <a:latin typeface="Calibri"/>
              </a:endParaRPr>
            </a:p>
          </p:txBody>
        </p:sp>
      </p:grpSp>
    </p:spTree>
    <p:extLst>
      <p:ext uri="{BB962C8B-B14F-4D97-AF65-F5344CB8AC3E}">
        <p14:creationId xmlns:p14="http://schemas.microsoft.com/office/powerpoint/2010/main" val="10771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a:xfrm>
            <a:off x="531812" y="406400"/>
            <a:ext cx="11376854" cy="889000"/>
          </a:xfrm>
        </p:spPr>
        <p:txBody>
          <a:bodyPr anchor="b"/>
          <a:lstStyle/>
          <a:p>
            <a:r>
              <a:rPr lang="en-US" b="1" dirty="0">
                <a:solidFill>
                  <a:srgbClr val="FF0000"/>
                </a:solidFill>
              </a:rPr>
              <a:t>New:   </a:t>
            </a:r>
            <a:r>
              <a:rPr lang="en-US" dirty="0"/>
              <a:t>Smart Fusion Block Transfer</a:t>
            </a:r>
          </a:p>
        </p:txBody>
      </p:sp>
      <p:sp>
        <p:nvSpPr>
          <p:cNvPr id="2" name="Slide Number Placeholder 1"/>
          <p:cNvSpPr>
            <a:spLocks noGrp="1"/>
          </p:cNvSpPr>
          <p:nvPr>
            <p:ph type="sldNum" sz="quarter" idx="12"/>
          </p:nvPr>
        </p:nvSpPr>
        <p:spPr/>
        <p:txBody>
          <a:bodyPr/>
          <a:lstStyle/>
          <a:p>
            <a:fld id="{C51EAA63-D034-42AE-91FA-B13B9518C7BE}" type="slidenum">
              <a:rPr lang="en-US" smtClean="0">
                <a:solidFill>
                  <a:srgbClr val="5F5F5F"/>
                </a:solidFill>
                <a:latin typeface="Calibri"/>
              </a:rPr>
              <a:pPr/>
              <a:t>49</a:t>
            </a:fld>
            <a:endParaRPr lang="en-US" dirty="0">
              <a:solidFill>
                <a:srgbClr val="5F5F5F"/>
              </a:solidFill>
              <a:latin typeface="Calibri"/>
            </a:endParaRPr>
          </a:p>
        </p:txBody>
      </p:sp>
      <p:sp>
        <p:nvSpPr>
          <p:cNvPr id="27" name="Content Placeholder 26"/>
          <p:cNvSpPr>
            <a:spLocks noGrp="1"/>
          </p:cNvSpPr>
          <p:nvPr>
            <p:ph idx="1"/>
          </p:nvPr>
        </p:nvSpPr>
        <p:spPr>
          <a:xfrm>
            <a:off x="4763648" y="2362636"/>
            <a:ext cx="7113320" cy="3780917"/>
          </a:xfrm>
        </p:spPr>
        <p:txBody>
          <a:bodyPr/>
          <a:lstStyle/>
          <a:p>
            <a:pPr>
              <a:defRPr/>
            </a:pPr>
            <a:r>
              <a:rPr lang="en-US" dirty="0" err="1"/>
              <a:t>Exadata</a:t>
            </a:r>
            <a:r>
              <a:rPr lang="en-US" dirty="0"/>
              <a:t> </a:t>
            </a:r>
            <a:r>
              <a:rPr lang="en-US" b="1" dirty="0"/>
              <a:t>eliminates the wait </a:t>
            </a:r>
            <a:r>
              <a:rPr lang="en-US" dirty="0"/>
              <a:t>for log write completion before transferring a block</a:t>
            </a:r>
          </a:p>
          <a:p>
            <a:pPr>
              <a:spcBef>
                <a:spcPts val="2400"/>
              </a:spcBef>
              <a:defRPr/>
            </a:pPr>
            <a:r>
              <a:rPr lang="en-US" dirty="0"/>
              <a:t>Destination node can modify block but will wait at commit time if log write has not completed</a:t>
            </a:r>
          </a:p>
          <a:p>
            <a:pPr lvl="1">
              <a:defRPr/>
            </a:pPr>
            <a:r>
              <a:rPr lang="en-US" dirty="0"/>
              <a:t>Enabled by </a:t>
            </a:r>
            <a:r>
              <a:rPr lang="en-US" dirty="0" err="1"/>
              <a:t>Exadata’s</a:t>
            </a:r>
            <a:r>
              <a:rPr lang="en-US" dirty="0"/>
              <a:t> unique tracking of log writes across nodes</a:t>
            </a:r>
          </a:p>
        </p:txBody>
      </p:sp>
      <p:grpSp>
        <p:nvGrpSpPr>
          <p:cNvPr id="30" name="Group 29"/>
          <p:cNvGrpSpPr/>
          <p:nvPr/>
        </p:nvGrpSpPr>
        <p:grpSpPr>
          <a:xfrm>
            <a:off x="632543" y="3152971"/>
            <a:ext cx="3887063" cy="2724036"/>
            <a:chOff x="7650860" y="2604038"/>
            <a:chExt cx="3887063" cy="2724036"/>
          </a:xfrm>
        </p:grpSpPr>
        <p:grpSp>
          <p:nvGrpSpPr>
            <p:cNvPr id="31" name="Group 27"/>
            <p:cNvGrpSpPr/>
            <p:nvPr/>
          </p:nvGrpSpPr>
          <p:grpSpPr>
            <a:xfrm>
              <a:off x="7654459" y="2604038"/>
              <a:ext cx="3883464" cy="1665059"/>
              <a:chOff x="8238871" y="1053064"/>
              <a:chExt cx="3883464" cy="1236758"/>
            </a:xfrm>
          </p:grpSpPr>
          <p:pic>
            <p:nvPicPr>
              <p:cNvPr id="40" name="Picture 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33109" y="1775213"/>
                <a:ext cx="889226" cy="479754"/>
              </a:xfrm>
              <a:prstGeom prst="rect">
                <a:avLst/>
              </a:prstGeom>
            </p:spPr>
          </p:pic>
          <p:sp>
            <p:nvSpPr>
              <p:cNvPr id="41" name="TextBox 40"/>
              <p:cNvSpPr txBox="1"/>
              <p:nvPr/>
            </p:nvSpPr>
            <p:spPr>
              <a:xfrm>
                <a:off x="10379846" y="1053064"/>
                <a:ext cx="914400" cy="237506"/>
              </a:xfrm>
              <a:prstGeom prst="rect">
                <a:avLst/>
              </a:prstGeom>
              <a:noFill/>
            </p:spPr>
            <p:txBody>
              <a:bodyPr wrap="none" lIns="0" tIns="0" rIns="0" bIns="0" rtlCol="0" anchor="ctr">
                <a:noAutofit/>
              </a:bodyPr>
              <a:lstStyle/>
              <a:p>
                <a:pPr>
                  <a:lnSpc>
                    <a:spcPct val="90000"/>
                  </a:lnSpc>
                </a:pPr>
                <a:r>
                  <a:rPr lang="en-US" sz="1600" b="1" dirty="0">
                    <a:solidFill>
                      <a:srgbClr val="5F5F5F"/>
                    </a:solidFill>
                    <a:latin typeface="Calibri"/>
                  </a:rPr>
                  <a:t>1. Issue log write</a:t>
                </a:r>
                <a:endParaRPr lang="en-US" sz="2000" b="1" dirty="0">
                  <a:solidFill>
                    <a:srgbClr val="5F5F5F"/>
                  </a:solidFill>
                  <a:latin typeface="Calibri"/>
                </a:endParaRPr>
              </a:p>
            </p:txBody>
          </p:sp>
          <p:sp>
            <p:nvSpPr>
              <p:cNvPr id="42" name="TextBox 41"/>
              <p:cNvSpPr txBox="1"/>
              <p:nvPr/>
            </p:nvSpPr>
            <p:spPr>
              <a:xfrm>
                <a:off x="9632569" y="1991593"/>
                <a:ext cx="1959428" cy="213756"/>
              </a:xfrm>
              <a:prstGeom prst="rect">
                <a:avLst/>
              </a:prstGeom>
              <a:noFill/>
            </p:spPr>
            <p:txBody>
              <a:bodyPr wrap="none" lIns="0" tIns="0" rIns="0" bIns="0" rtlCol="0">
                <a:noAutofit/>
              </a:bodyPr>
              <a:lstStyle/>
              <a:p>
                <a:pPr marL="179388" indent="-179388">
                  <a:lnSpc>
                    <a:spcPct val="90000"/>
                  </a:lnSpc>
                </a:pPr>
                <a:r>
                  <a:rPr lang="en-US" sz="1600" b="1" dirty="0">
                    <a:solidFill>
                      <a:srgbClr val="5F5F5F"/>
                    </a:solidFill>
                    <a:latin typeface="Calibri"/>
                  </a:rPr>
                  <a:t>2. Wait for log</a:t>
                </a:r>
                <a:br>
                  <a:rPr lang="en-US" sz="1600" b="1" dirty="0">
                    <a:solidFill>
                      <a:srgbClr val="5F5F5F"/>
                    </a:solidFill>
                    <a:latin typeface="Calibri"/>
                  </a:rPr>
                </a:br>
                <a:r>
                  <a:rPr lang="en-US" sz="1600" b="1" dirty="0">
                    <a:solidFill>
                      <a:srgbClr val="5F5F5F"/>
                    </a:solidFill>
                    <a:latin typeface="Calibri"/>
                  </a:rPr>
                  <a:t>write completion</a:t>
                </a:r>
                <a:endParaRPr lang="en-US" sz="2400" b="1" dirty="0">
                  <a:solidFill>
                    <a:srgbClr val="5F5F5F"/>
                  </a:solidFill>
                  <a:latin typeface="Calibri"/>
                </a:endParaRPr>
              </a:p>
            </p:txBody>
          </p:sp>
          <p:sp>
            <p:nvSpPr>
              <p:cNvPr id="43" name="TextBox 42"/>
              <p:cNvSpPr txBox="1"/>
              <p:nvPr/>
            </p:nvSpPr>
            <p:spPr>
              <a:xfrm>
                <a:off x="8238871" y="1991593"/>
                <a:ext cx="1179216" cy="298229"/>
              </a:xfrm>
              <a:prstGeom prst="rect">
                <a:avLst/>
              </a:prstGeom>
              <a:noFill/>
            </p:spPr>
            <p:txBody>
              <a:bodyPr wrap="none" lIns="0" tIns="0" rIns="0" bIns="0" rtlCol="0">
                <a:noAutofit/>
              </a:bodyPr>
              <a:lstStyle/>
              <a:p>
                <a:pPr marL="238125" indent="-238125">
                  <a:lnSpc>
                    <a:spcPct val="90000"/>
                  </a:lnSpc>
                </a:pPr>
                <a:r>
                  <a:rPr lang="en-US" sz="1600" b="1" dirty="0">
                    <a:solidFill>
                      <a:srgbClr val="5F5F5F"/>
                    </a:solidFill>
                    <a:latin typeface="Calibri"/>
                  </a:rPr>
                  <a:t>3. Transfer </a:t>
                </a:r>
                <a:br>
                  <a:rPr lang="en-US" sz="1600" b="1" dirty="0">
                    <a:solidFill>
                      <a:srgbClr val="5F5F5F"/>
                    </a:solidFill>
                    <a:latin typeface="Calibri"/>
                  </a:rPr>
                </a:br>
                <a:r>
                  <a:rPr lang="en-US" sz="1600" b="1" dirty="0">
                    <a:solidFill>
                      <a:srgbClr val="5F5F5F"/>
                    </a:solidFill>
                    <a:latin typeface="Calibri"/>
                  </a:rPr>
                  <a:t>block</a:t>
                </a:r>
                <a:endParaRPr lang="en-US" sz="2800" b="1" dirty="0">
                  <a:solidFill>
                    <a:srgbClr val="5F5F5F"/>
                  </a:solidFill>
                  <a:latin typeface="Calibri"/>
                </a:endParaRPr>
              </a:p>
            </p:txBody>
          </p:sp>
        </p:grpSp>
        <p:pic>
          <p:nvPicPr>
            <p:cNvPr id="32" name="Picture 31" descr="exadata_x5_2_data-serv_la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63560" y="2892678"/>
              <a:ext cx="2074659" cy="248281"/>
            </a:xfrm>
            <a:prstGeom prst="rect">
              <a:avLst/>
            </a:prstGeom>
          </p:spPr>
        </p:pic>
        <p:pic>
          <p:nvPicPr>
            <p:cNvPr id="33" name="Picture 32" descr="exadata_x5_2_data-serv_la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50860" y="4534102"/>
              <a:ext cx="2074659" cy="248281"/>
            </a:xfrm>
            <a:prstGeom prst="rect">
              <a:avLst/>
            </a:prstGeom>
          </p:spPr>
        </p:pic>
        <p:sp>
          <p:nvSpPr>
            <p:cNvPr id="34" name="Bent Arrow 33"/>
            <p:cNvSpPr/>
            <p:nvPr/>
          </p:nvSpPr>
          <p:spPr>
            <a:xfrm rot="5400000">
              <a:off x="10126083" y="2542514"/>
              <a:ext cx="719210" cy="1426740"/>
            </a:xfrm>
            <a:prstGeom prst="bentArrow">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rgbClr val="5F5F5F"/>
                </a:solidFill>
                <a:latin typeface="Calibri"/>
              </a:endParaRPr>
            </a:p>
          </p:txBody>
        </p:sp>
        <p:sp>
          <p:nvSpPr>
            <p:cNvPr id="35" name="Bent Arrow 34"/>
            <p:cNvSpPr/>
            <p:nvPr/>
          </p:nvSpPr>
          <p:spPr>
            <a:xfrm rot="16200000">
              <a:off x="9543177" y="2747692"/>
              <a:ext cx="719210" cy="1426740"/>
            </a:xfrm>
            <a:prstGeom prst="bentArrow">
              <a:avLst/>
            </a:prstGeom>
            <a:solidFill>
              <a:schemeClr val="accent6">
                <a:lumMod val="75000"/>
              </a:schemeClr>
            </a:solidFill>
            <a:ln>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rgbClr val="5F5F5F"/>
                </a:solidFill>
                <a:latin typeface="Calibri"/>
              </a:endParaRPr>
            </a:p>
          </p:txBody>
        </p:sp>
        <p:sp>
          <p:nvSpPr>
            <p:cNvPr id="36" name="Down Arrow 35"/>
            <p:cNvSpPr/>
            <p:nvPr/>
          </p:nvSpPr>
          <p:spPr>
            <a:xfrm>
              <a:off x="8580747" y="3140960"/>
              <a:ext cx="266215" cy="1393142"/>
            </a:xfrm>
            <a:prstGeom prst="downArrow">
              <a:avLst/>
            </a:prstGeom>
            <a:solidFill>
              <a:schemeClr val="accent6">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000">
                <a:solidFill>
                  <a:srgbClr val="FFFFFF"/>
                </a:solidFill>
                <a:latin typeface="Calibri"/>
              </a:endParaRPr>
            </a:p>
          </p:txBody>
        </p:sp>
        <p:sp>
          <p:nvSpPr>
            <p:cNvPr id="37" name="TextBox 36"/>
            <p:cNvSpPr txBox="1"/>
            <p:nvPr/>
          </p:nvSpPr>
          <p:spPr>
            <a:xfrm>
              <a:off x="9488755" y="4829476"/>
              <a:ext cx="1891588" cy="498598"/>
            </a:xfrm>
            <a:prstGeom prst="rect">
              <a:avLst/>
            </a:prstGeom>
            <a:noFill/>
          </p:spPr>
          <p:txBody>
            <a:bodyPr wrap="square" lIns="0" tIns="0" rIns="0" bIns="0" rtlCol="0">
              <a:spAutoFit/>
            </a:bodyPr>
            <a:lstStyle/>
            <a:p>
              <a:pPr algn="ctr">
                <a:lnSpc>
                  <a:spcPct val="90000"/>
                </a:lnSpc>
              </a:pPr>
              <a:r>
                <a:rPr lang="en-US" b="1" dirty="0" err="1">
                  <a:solidFill>
                    <a:srgbClr val="F80000"/>
                  </a:solidFill>
                  <a:latin typeface="Calibri"/>
                </a:rPr>
                <a:t>Exadata</a:t>
              </a:r>
              <a:r>
                <a:rPr lang="en-US" b="1" dirty="0">
                  <a:solidFill>
                    <a:srgbClr val="F80000"/>
                  </a:solidFill>
                  <a:latin typeface="Calibri"/>
                </a:rPr>
                <a:t> Avoids</a:t>
              </a:r>
              <a:br>
                <a:rPr lang="en-US" b="1" dirty="0">
                  <a:solidFill>
                    <a:srgbClr val="F80000"/>
                  </a:solidFill>
                  <a:latin typeface="Calibri"/>
                </a:rPr>
              </a:br>
              <a:r>
                <a:rPr lang="en-US" b="1" dirty="0">
                  <a:solidFill>
                    <a:srgbClr val="F80000"/>
                  </a:solidFill>
                  <a:latin typeface="Calibri"/>
                </a:rPr>
                <a:t>I/O Wait</a:t>
              </a:r>
            </a:p>
          </p:txBody>
        </p:sp>
        <p:cxnSp>
          <p:nvCxnSpPr>
            <p:cNvPr id="38" name="Straight Arrow Connector 37"/>
            <p:cNvCxnSpPr/>
            <p:nvPr/>
          </p:nvCxnSpPr>
          <p:spPr>
            <a:xfrm flipH="1" flipV="1">
              <a:off x="9979040" y="4347105"/>
              <a:ext cx="372092" cy="433941"/>
            </a:xfrm>
            <a:prstGeom prst="straightConnector1">
              <a:avLst/>
            </a:prstGeom>
            <a:ln w="38100">
              <a:solidFill>
                <a:schemeClr val="accent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9173183" y="3443592"/>
              <a:ext cx="398834" cy="262647"/>
            </a:xfrm>
            <a:prstGeom prst="rect">
              <a:avLst/>
            </a:prstGeom>
            <a:noFill/>
            <a:ln>
              <a:noFill/>
            </a:ln>
          </p:spPr>
          <p:txBody>
            <a:bodyPr wrap="square" lIns="0" tIns="0" rIns="0" bIns="0" rtlCol="0" anchor="ctr">
              <a:noAutofit/>
            </a:bodyPr>
            <a:lstStyle/>
            <a:p>
              <a:pPr algn="ctr">
                <a:lnSpc>
                  <a:spcPct val="90000"/>
                </a:lnSpc>
              </a:pPr>
              <a:r>
                <a:rPr lang="en-US" sz="4000" b="1">
                  <a:solidFill>
                    <a:srgbClr val="F80000"/>
                  </a:solidFill>
                  <a:latin typeface="Calibri"/>
                  <a:sym typeface="Webdings"/>
                </a:rPr>
                <a:t></a:t>
              </a:r>
              <a:endParaRPr lang="en-US" sz="4000" b="1">
                <a:solidFill>
                  <a:srgbClr val="F80000"/>
                </a:solidFill>
                <a:latin typeface="Calibri"/>
              </a:endParaRPr>
            </a:p>
          </p:txBody>
        </p:sp>
      </p:grpSp>
    </p:spTree>
    <p:extLst>
      <p:ext uri="{BB962C8B-B14F-4D97-AF65-F5344CB8AC3E}">
        <p14:creationId xmlns:p14="http://schemas.microsoft.com/office/powerpoint/2010/main" val="348944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15284" y="3205908"/>
            <a:ext cx="3749912" cy="1997398"/>
          </a:xfrm>
          <a:prstGeom prst="rect">
            <a:avLst/>
          </a:prstGeom>
        </p:spPr>
      </p:pic>
      <p:pic>
        <p:nvPicPr>
          <p:cNvPr id="40" name="Picture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2540" y="3194891"/>
            <a:ext cx="3804997" cy="2008415"/>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lang="en-US" smtClean="0"/>
              <a:pPr/>
              <a:t>5</a:t>
            </a:fld>
            <a:endParaRPr lang="en-US" dirty="0"/>
          </a:p>
        </p:txBody>
      </p:sp>
      <p:sp>
        <p:nvSpPr>
          <p:cNvPr id="38" name="Title 37"/>
          <p:cNvSpPr>
            <a:spLocks noGrp="1"/>
          </p:cNvSpPr>
          <p:nvPr>
            <p:ph type="title"/>
          </p:nvPr>
        </p:nvSpPr>
        <p:spPr/>
        <p:txBody>
          <a:bodyPr anchor="ctr"/>
          <a:lstStyle/>
          <a:p>
            <a:r>
              <a:rPr lang="en-US" b="1" dirty="0" err="1"/>
              <a:t>Exadata</a:t>
            </a:r>
            <a:r>
              <a:rPr lang="en-US" b="1" dirty="0"/>
              <a:t> Deployment Models</a:t>
            </a:r>
            <a:endParaRPr lang="en-US" dirty="0"/>
          </a:p>
        </p:txBody>
      </p:sp>
      <p:pic>
        <p:nvPicPr>
          <p:cNvPr id="52" name="Picture 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01628" y="2610999"/>
            <a:ext cx="2428078" cy="2428078"/>
          </a:xfrm>
          <a:prstGeom prst="rect">
            <a:avLst/>
          </a:prstGeom>
        </p:spPr>
      </p:pic>
      <p:sp>
        <p:nvSpPr>
          <p:cNvPr id="56" name="Content Placeholder 6"/>
          <p:cNvSpPr txBox="1">
            <a:spLocks/>
          </p:cNvSpPr>
          <p:nvPr/>
        </p:nvSpPr>
        <p:spPr>
          <a:xfrm>
            <a:off x="8221587" y="1730345"/>
            <a:ext cx="3474720" cy="4419600"/>
          </a:xfrm>
          <a:prstGeom prst="rect">
            <a:avLst/>
          </a:prstGeom>
        </p:spPr>
        <p:txBody>
          <a:bodyPr vert="horz" lIns="0" tIns="0" rIns="0" bIns="0" rtlCol="0">
            <a:noAutofit/>
          </a:bodyPr>
          <a:lstStyle/>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400" b="1" i="0" u="none" strike="noStrike" kern="1200" cap="none" spc="0" normalizeH="0" baseline="0" noProof="0">
              <a:ln>
                <a:noFill/>
              </a:ln>
              <a:solidFill>
                <a:schemeClr val="tx1"/>
              </a:solidFill>
              <a:effectLst/>
              <a:uLnTx/>
              <a:uFillTx/>
              <a:latin typeface="+mn-lt"/>
              <a:ea typeface="+mn-ea"/>
              <a:cs typeface="+mn-cs"/>
            </a:endParaRPr>
          </a:p>
          <a:p>
            <a:pPr marL="228600" marR="0" lvl="0" indent="-228600" algn="ctr"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br>
              <a:rPr kumimoji="0" lang="en-US" sz="2400" b="1" i="0" u="none" strike="noStrike" kern="1200" cap="none" spc="0" normalizeH="0" baseline="0" noProof="0">
                <a:ln>
                  <a:noFill/>
                </a:ln>
                <a:solidFill>
                  <a:schemeClr val="tx1"/>
                </a:solidFill>
                <a:effectLst/>
                <a:uLnTx/>
                <a:uFillTx/>
                <a:latin typeface="+mn-lt"/>
                <a:ea typeface="+mn-ea"/>
                <a:cs typeface="+mn-cs"/>
              </a:rPr>
            </a:b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42" name="Rectangle 41"/>
          <p:cNvSpPr/>
          <p:nvPr/>
        </p:nvSpPr>
        <p:spPr>
          <a:xfrm>
            <a:off x="8541990" y="1479700"/>
            <a:ext cx="2747355" cy="424732"/>
          </a:xfrm>
          <a:prstGeom prst="rect">
            <a:avLst/>
          </a:prstGeom>
        </p:spPr>
        <p:txBody>
          <a:bodyPr wrap="none">
            <a:spAutoFit/>
          </a:bodyPr>
          <a:lstStyle/>
          <a:p>
            <a:pPr marL="228600" indent="-228600" algn="ctr">
              <a:lnSpc>
                <a:spcPct val="90000"/>
              </a:lnSpc>
              <a:spcBef>
                <a:spcPts val="1200"/>
              </a:spcBef>
              <a:buClr>
                <a:schemeClr val="tx1">
                  <a:lumMod val="60000"/>
                  <a:lumOff val="40000"/>
                </a:schemeClr>
              </a:buClr>
              <a:buNone/>
              <a:defRPr/>
            </a:pPr>
            <a:r>
              <a:rPr lang="en-US" sz="2400" b="1" dirty="0"/>
              <a:t>Public Cloud Service</a:t>
            </a:r>
          </a:p>
        </p:txBody>
      </p:sp>
      <p:sp>
        <p:nvSpPr>
          <p:cNvPr id="39" name="Rectangle 38"/>
          <p:cNvSpPr/>
          <p:nvPr/>
        </p:nvSpPr>
        <p:spPr>
          <a:xfrm>
            <a:off x="4808572" y="1479700"/>
            <a:ext cx="2546146" cy="424732"/>
          </a:xfrm>
          <a:prstGeom prst="rect">
            <a:avLst/>
          </a:prstGeom>
        </p:spPr>
        <p:txBody>
          <a:bodyPr wrap="none">
            <a:spAutoFit/>
          </a:bodyPr>
          <a:lstStyle/>
          <a:p>
            <a:pPr marL="228600" lvl="0" indent="-228600" algn="ctr">
              <a:lnSpc>
                <a:spcPct val="90000"/>
              </a:lnSpc>
              <a:spcBef>
                <a:spcPts val="1200"/>
              </a:spcBef>
              <a:buClr>
                <a:schemeClr val="tx1">
                  <a:lumMod val="60000"/>
                  <a:lumOff val="40000"/>
                </a:schemeClr>
              </a:buClr>
              <a:defRPr/>
            </a:pPr>
            <a:r>
              <a:rPr lang="en-US" sz="2400" b="1" dirty="0"/>
              <a:t>Cloud at Customer</a:t>
            </a:r>
          </a:p>
        </p:txBody>
      </p:sp>
      <p:grpSp>
        <p:nvGrpSpPr>
          <p:cNvPr id="2" name="Group 1"/>
          <p:cNvGrpSpPr/>
          <p:nvPr/>
        </p:nvGrpSpPr>
        <p:grpSpPr>
          <a:xfrm>
            <a:off x="4750075" y="2540667"/>
            <a:ext cx="2663141" cy="2560153"/>
            <a:chOff x="4750075" y="2540667"/>
            <a:chExt cx="2663141" cy="2560153"/>
          </a:xfrm>
        </p:grpSpPr>
        <p:sp>
          <p:nvSpPr>
            <p:cNvPr id="44" name="Freeform 43"/>
            <p:cNvSpPr/>
            <p:nvPr/>
          </p:nvSpPr>
          <p:spPr>
            <a:xfrm>
              <a:off x="5394859" y="3084726"/>
              <a:ext cx="1410159" cy="1663547"/>
            </a:xfrm>
            <a:custGeom>
              <a:avLst/>
              <a:gdLst>
                <a:gd name="connsiteX0" fmla="*/ 661012 w 1410159"/>
                <a:gd name="connsiteY0" fmla="*/ 0 h 1663547"/>
                <a:gd name="connsiteX1" fmla="*/ 0 w 1410159"/>
                <a:gd name="connsiteY1" fmla="*/ 694063 h 1663547"/>
                <a:gd name="connsiteX2" fmla="*/ 11017 w 1410159"/>
                <a:gd name="connsiteY2" fmla="*/ 1663547 h 1663547"/>
                <a:gd name="connsiteX3" fmla="*/ 1410159 w 1410159"/>
                <a:gd name="connsiteY3" fmla="*/ 1652530 h 1663547"/>
                <a:gd name="connsiteX4" fmla="*/ 1399142 w 1410159"/>
                <a:gd name="connsiteY4" fmla="*/ 583894 h 1663547"/>
                <a:gd name="connsiteX5" fmla="*/ 661012 w 1410159"/>
                <a:gd name="connsiteY5" fmla="*/ 0 h 16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159" h="1663547">
                  <a:moveTo>
                    <a:pt x="661012" y="0"/>
                  </a:moveTo>
                  <a:lnTo>
                    <a:pt x="0" y="694063"/>
                  </a:lnTo>
                  <a:lnTo>
                    <a:pt x="11017" y="1663547"/>
                  </a:lnTo>
                  <a:lnTo>
                    <a:pt x="1410159" y="1652530"/>
                  </a:lnTo>
                  <a:lnTo>
                    <a:pt x="1399142" y="583894"/>
                  </a:lnTo>
                  <a:lnTo>
                    <a:pt x="661012" y="0"/>
                  </a:lnTo>
                  <a:close/>
                </a:path>
              </a:pathLst>
            </a:cu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8" name="Picture 5"/>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r="5398"/>
            <a:stretch>
              <a:fillRect/>
            </a:stretch>
          </p:blipFill>
          <p:spPr bwMode="auto">
            <a:xfrm>
              <a:off x="4750075" y="2540667"/>
              <a:ext cx="2663141" cy="2560153"/>
            </a:xfrm>
            <a:prstGeom prst="rect">
              <a:avLst/>
            </a:prstGeom>
            <a:noFill/>
            <a:ln w="9525">
              <a:noFill/>
              <a:miter lim="800000"/>
              <a:headEnd/>
              <a:tailEnd/>
            </a:ln>
          </p:spPr>
        </p:pic>
      </p:grpSp>
      <p:sp>
        <p:nvSpPr>
          <p:cNvPr id="63" name="TextBox 62"/>
          <p:cNvSpPr txBox="1"/>
          <p:nvPr/>
        </p:nvSpPr>
        <p:spPr>
          <a:xfrm>
            <a:off x="1320779" y="2101425"/>
            <a:ext cx="726357" cy="290543"/>
          </a:xfrm>
          <a:prstGeom prst="rect">
            <a:avLst/>
          </a:prstGeom>
          <a:noFill/>
        </p:spPr>
        <p:txBody>
          <a:bodyPr wrap="square" lIns="0" tIns="0" rIns="0" bIns="0" rtlCol="0">
            <a:noAutofit/>
          </a:bodyPr>
          <a:lstStyle/>
          <a:p>
            <a:pPr algn="ctr">
              <a:lnSpc>
                <a:spcPct val="90000"/>
              </a:lnSpc>
            </a:pPr>
            <a:r>
              <a:rPr lang="en-US" sz="2000" b="1" dirty="0"/>
              <a:t>X7-2</a:t>
            </a:r>
          </a:p>
        </p:txBody>
      </p:sp>
      <p:sp>
        <p:nvSpPr>
          <p:cNvPr id="64" name="TextBox 63"/>
          <p:cNvSpPr txBox="1"/>
          <p:nvPr/>
        </p:nvSpPr>
        <p:spPr>
          <a:xfrm>
            <a:off x="2223287" y="2101425"/>
            <a:ext cx="726357" cy="290543"/>
          </a:xfrm>
          <a:prstGeom prst="rect">
            <a:avLst/>
          </a:prstGeom>
          <a:noFill/>
        </p:spPr>
        <p:txBody>
          <a:bodyPr wrap="square" lIns="0" tIns="0" rIns="0" bIns="0" rtlCol="0">
            <a:noAutofit/>
          </a:bodyPr>
          <a:lstStyle/>
          <a:p>
            <a:pPr algn="ctr">
              <a:lnSpc>
                <a:spcPct val="90000"/>
              </a:lnSpc>
            </a:pPr>
            <a:r>
              <a:rPr lang="en-US" sz="2000" b="1" dirty="0"/>
              <a:t>X7-8</a:t>
            </a:r>
          </a:p>
        </p:txBody>
      </p:sp>
      <p:sp>
        <p:nvSpPr>
          <p:cNvPr id="27" name="Rectangle 26"/>
          <p:cNvSpPr/>
          <p:nvPr/>
        </p:nvSpPr>
        <p:spPr>
          <a:xfrm>
            <a:off x="1225282" y="1479700"/>
            <a:ext cx="1805046" cy="424732"/>
          </a:xfrm>
          <a:prstGeom prst="rect">
            <a:avLst/>
          </a:prstGeom>
        </p:spPr>
        <p:txBody>
          <a:bodyPr wrap="none">
            <a:spAutoFit/>
          </a:bodyPr>
          <a:lstStyle/>
          <a:p>
            <a:pPr marL="228600" lvl="0" indent="-228600" algn="ctr">
              <a:lnSpc>
                <a:spcPct val="90000"/>
              </a:lnSpc>
              <a:spcBef>
                <a:spcPts val="1200"/>
              </a:spcBef>
              <a:buClr>
                <a:schemeClr val="tx1">
                  <a:lumMod val="60000"/>
                  <a:lumOff val="40000"/>
                </a:schemeClr>
              </a:buClr>
              <a:defRPr/>
            </a:pPr>
            <a:r>
              <a:rPr lang="en-US" sz="2400" b="1" dirty="0"/>
              <a:t>On-Premises</a:t>
            </a:r>
          </a:p>
        </p:txBody>
      </p:sp>
      <p:sp>
        <p:nvSpPr>
          <p:cNvPr id="30" name="Text Placeholder 50"/>
          <p:cNvSpPr txBox="1">
            <a:spLocks/>
          </p:cNvSpPr>
          <p:nvPr/>
        </p:nvSpPr>
        <p:spPr>
          <a:xfrm>
            <a:off x="390445" y="5261762"/>
            <a:ext cx="3474720" cy="918701"/>
          </a:xfrm>
          <a:prstGeom prst="rect">
            <a:avLst/>
          </a:prstGeom>
        </p:spPr>
        <p:txBody>
          <a:bodyPr vert="horz" lIns="0" tIns="0" rIns="0" bIns="0" rtlCol="0">
            <a:noAutofit/>
          </a:bodyPr>
          <a:lstStyle/>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Customer Data Center</a:t>
            </a:r>
          </a:p>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Purchased</a:t>
            </a:r>
          </a:p>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Customer Managed</a:t>
            </a:r>
          </a:p>
        </p:txBody>
      </p:sp>
      <p:sp>
        <p:nvSpPr>
          <p:cNvPr id="31" name="Text Placeholder 52"/>
          <p:cNvSpPr txBox="1">
            <a:spLocks/>
          </p:cNvSpPr>
          <p:nvPr/>
        </p:nvSpPr>
        <p:spPr>
          <a:xfrm>
            <a:off x="4344285" y="5261762"/>
            <a:ext cx="3474720" cy="973785"/>
          </a:xfrm>
          <a:prstGeom prst="rect">
            <a:avLst/>
          </a:prstGeom>
        </p:spPr>
        <p:txBody>
          <a:bodyPr/>
          <a:lstStyle/>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Customer Data Center</a:t>
            </a:r>
          </a:p>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rgbClr val="FF0000"/>
                </a:solidFill>
                <a:effectLst/>
                <a:uLnTx/>
                <a:uFillTx/>
                <a:latin typeface="+mn-lt"/>
                <a:ea typeface="+mn-ea"/>
                <a:cs typeface="+mn-cs"/>
              </a:rPr>
              <a:t>Subscription</a:t>
            </a:r>
          </a:p>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rgbClr val="FF0000"/>
                </a:solidFill>
                <a:effectLst/>
                <a:uLnTx/>
                <a:uFillTx/>
                <a:latin typeface="+mn-lt"/>
                <a:ea typeface="+mn-ea"/>
                <a:cs typeface="+mn-cs"/>
              </a:rPr>
              <a:t>Oracle Managed</a:t>
            </a:r>
          </a:p>
        </p:txBody>
      </p:sp>
      <p:sp>
        <p:nvSpPr>
          <p:cNvPr id="32" name="Text Placeholder 54"/>
          <p:cNvSpPr txBox="1">
            <a:spLocks/>
          </p:cNvSpPr>
          <p:nvPr/>
        </p:nvSpPr>
        <p:spPr>
          <a:xfrm>
            <a:off x="8178307" y="5261762"/>
            <a:ext cx="3474720" cy="1011101"/>
          </a:xfrm>
          <a:prstGeom prst="rect">
            <a:avLst/>
          </a:prstGeom>
        </p:spPr>
        <p:txBody>
          <a:bodyPr/>
          <a:lstStyle/>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chemeClr val="accent1"/>
                </a:solidFill>
                <a:effectLst/>
                <a:uLnTx/>
                <a:uFillTx/>
                <a:latin typeface="+mn-lt"/>
                <a:ea typeface="+mn-ea"/>
                <a:cs typeface="+mn-cs"/>
              </a:rPr>
              <a:t>Oracle Cloud</a:t>
            </a:r>
          </a:p>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rgbClr val="FF0000"/>
                </a:solidFill>
                <a:effectLst/>
                <a:uLnTx/>
                <a:uFillTx/>
                <a:latin typeface="+mn-lt"/>
                <a:ea typeface="+mn-ea"/>
                <a:cs typeface="+mn-cs"/>
              </a:rPr>
              <a:t>Subscription</a:t>
            </a:r>
          </a:p>
          <a:p>
            <a:pPr marL="228600" marR="0" lvl="0" indent="-228600" algn="ctr" defTabSz="914400" rtl="0" eaLnBrk="1" fontAlgn="auto" latinLnBrk="0" hangingPunct="1">
              <a:lnSpc>
                <a:spcPct val="90000"/>
              </a:lnSpc>
              <a:spcAft>
                <a:spcPts val="0"/>
              </a:spcAft>
              <a:buClr>
                <a:schemeClr val="tx1">
                  <a:lumMod val="60000"/>
                  <a:lumOff val="40000"/>
                </a:schemeClr>
              </a:buClr>
              <a:buSzTx/>
              <a:tabLst/>
              <a:defRPr/>
            </a:pPr>
            <a:r>
              <a:rPr kumimoji="0" lang="en-US" sz="2200" b="1" i="0" u="none" strike="noStrike" kern="1200" cap="none" spc="0" normalizeH="0" baseline="0" noProof="0" dirty="0">
                <a:ln>
                  <a:noFill/>
                </a:ln>
                <a:solidFill>
                  <a:srgbClr val="FF0000"/>
                </a:solidFill>
                <a:effectLst/>
                <a:uLnTx/>
                <a:uFillTx/>
                <a:latin typeface="+mn-lt"/>
                <a:ea typeface="+mn-ea"/>
                <a:cs typeface="+mn-cs"/>
              </a:rPr>
              <a:t>Oracle Managed </a:t>
            </a:r>
          </a:p>
        </p:txBody>
      </p:sp>
      <p:grpSp>
        <p:nvGrpSpPr>
          <p:cNvPr id="22" name="Group 21"/>
          <p:cNvGrpSpPr/>
          <p:nvPr/>
        </p:nvGrpSpPr>
        <p:grpSpPr>
          <a:xfrm>
            <a:off x="1210853" y="2375546"/>
            <a:ext cx="1833904" cy="2665575"/>
            <a:chOff x="1210853" y="2375546"/>
            <a:chExt cx="1833904" cy="2665575"/>
          </a:xfrm>
        </p:grpSpPr>
        <p:pic>
          <p:nvPicPr>
            <p:cNvPr id="4098" name="Picture 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10853" y="2375546"/>
              <a:ext cx="886949" cy="2657988"/>
            </a:xfrm>
            <a:prstGeom prst="rect">
              <a:avLst/>
            </a:prstGeom>
            <a:noFill/>
            <a:ln w="9525">
              <a:noFill/>
              <a:miter lim="800000"/>
              <a:headEnd/>
              <a:tailEnd/>
            </a:ln>
            <a:effectLst/>
          </p:spPr>
        </p:pic>
        <p:pic>
          <p:nvPicPr>
            <p:cNvPr id="4099" name="Picture 3"/>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38498" y="2375546"/>
              <a:ext cx="906259" cy="2665575"/>
            </a:xfrm>
            <a:prstGeom prst="rect">
              <a:avLst/>
            </a:prstGeom>
            <a:noFill/>
            <a:ln w="9525">
              <a:noFill/>
              <a:miter lim="800000"/>
              <a:headEnd/>
              <a:tailEnd/>
            </a:ln>
            <a:effectLst/>
          </p:spPr>
        </p:pic>
        <p:cxnSp>
          <p:nvCxnSpPr>
            <p:cNvPr id="53" name="Straight Connector 52"/>
            <p:cNvCxnSpPr/>
            <p:nvPr/>
          </p:nvCxnSpPr>
          <p:spPr>
            <a:xfrm>
              <a:off x="1216934" y="5020702"/>
              <a:ext cx="883807" cy="0"/>
            </a:xfrm>
            <a:prstGeom prst="line">
              <a:avLst/>
            </a:prstGeom>
            <a:ln w="158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p:txBody>
          <a:bodyPr/>
          <a:lstStyle/>
          <a:p>
            <a:r>
              <a:rPr lang="en-US" b="1" dirty="0">
                <a:solidFill>
                  <a:schemeClr val="accent1"/>
                </a:solidFill>
              </a:rPr>
              <a:t>OLTP:</a:t>
            </a:r>
            <a:r>
              <a:rPr lang="en-US" b="1" dirty="0"/>
              <a:t> Exadata Brings </a:t>
            </a:r>
            <a:r>
              <a:rPr lang="en-US" b="1" dirty="0">
                <a:solidFill>
                  <a:schemeClr val="accent1"/>
                </a:solidFill>
              </a:rPr>
              <a:t>In-Memory OLTP </a:t>
            </a:r>
            <a:r>
              <a:rPr lang="en-US" b="1" dirty="0"/>
              <a:t>to Storage</a:t>
            </a:r>
          </a:p>
        </p:txBody>
      </p:sp>
      <p:sp>
        <p:nvSpPr>
          <p:cNvPr id="3" name="Content Placeholder 2"/>
          <p:cNvSpPr>
            <a:spLocks noGrp="1"/>
          </p:cNvSpPr>
          <p:nvPr>
            <p:ph idx="1"/>
          </p:nvPr>
        </p:nvSpPr>
        <p:spPr>
          <a:xfrm>
            <a:off x="3522990" y="1922003"/>
            <a:ext cx="7742904" cy="4382911"/>
          </a:xfrm>
        </p:spPr>
        <p:txBody>
          <a:bodyPr/>
          <a:lstStyle/>
          <a:p>
            <a:r>
              <a:rPr lang="en-US" sz="2400" dirty="0"/>
              <a:t>Exadata Storage Servers add a memory cache in front of Flash memory</a:t>
            </a:r>
          </a:p>
          <a:p>
            <a:pPr lvl="1">
              <a:spcBef>
                <a:spcPts val="600"/>
              </a:spcBef>
              <a:spcAft>
                <a:spcPts val="1200"/>
              </a:spcAft>
            </a:pPr>
            <a:r>
              <a:rPr lang="en-US" sz="2000" dirty="0"/>
              <a:t>Similar to current Flash cache in front of disk</a:t>
            </a:r>
          </a:p>
          <a:p>
            <a:pPr>
              <a:spcAft>
                <a:spcPts val="600"/>
              </a:spcAft>
            </a:pPr>
            <a:r>
              <a:rPr lang="en-US" sz="2400" dirty="0"/>
              <a:t>Cache is </a:t>
            </a:r>
            <a:r>
              <a:rPr lang="en-US" sz="2400" b="1" dirty="0">
                <a:solidFill>
                  <a:srgbClr val="FF0000"/>
                </a:solidFill>
              </a:rPr>
              <a:t>additive</a:t>
            </a:r>
            <a:r>
              <a:rPr lang="en-US" sz="2400" dirty="0"/>
              <a:t> with cache at Database Server</a:t>
            </a:r>
          </a:p>
          <a:p>
            <a:pPr lvl="1">
              <a:spcBef>
                <a:spcPts val="0"/>
              </a:spcBef>
              <a:spcAft>
                <a:spcPts val="600"/>
              </a:spcAft>
            </a:pPr>
            <a:r>
              <a:rPr lang="en-US" sz="2000" dirty="0"/>
              <a:t>Only possible because of tight integration with Database</a:t>
            </a:r>
          </a:p>
          <a:p>
            <a:pPr>
              <a:spcAft>
                <a:spcPts val="600"/>
              </a:spcAft>
            </a:pPr>
            <a:r>
              <a:rPr lang="en-US" sz="2400" b="1" dirty="0">
                <a:solidFill>
                  <a:srgbClr val="FF0000"/>
                </a:solidFill>
              </a:rPr>
              <a:t>2.5x Lower latency for OLTP IO </a:t>
            </a:r>
            <a:r>
              <a:rPr lang="en-US" sz="2400" dirty="0"/>
              <a:t>– 100 </a:t>
            </a:r>
            <a:r>
              <a:rPr lang="en-US" sz="2400" dirty="0" err="1"/>
              <a:t>usec</a:t>
            </a:r>
            <a:endParaRPr lang="en-US" sz="2400" dirty="0"/>
          </a:p>
          <a:p>
            <a:r>
              <a:rPr lang="en-US" sz="2400" dirty="0"/>
              <a:t>Up to </a:t>
            </a:r>
            <a:r>
              <a:rPr lang="en-US" sz="2400" b="1" dirty="0">
                <a:solidFill>
                  <a:schemeClr val="accent1"/>
                </a:solidFill>
              </a:rPr>
              <a:t>21 TB of DRAM for OLTP acceleration </a:t>
            </a:r>
            <a:r>
              <a:rPr lang="en-US" sz="2400" dirty="0"/>
              <a:t>with Memory Upgrade Kit</a:t>
            </a:r>
          </a:p>
          <a:p>
            <a:pPr lvl="1">
              <a:spcBef>
                <a:spcPts val="600"/>
              </a:spcBef>
            </a:pPr>
            <a:r>
              <a:rPr lang="en-US" sz="2000" dirty="0"/>
              <a:t>Compare to 5TB of flash in V2 Exadata</a:t>
            </a:r>
          </a:p>
          <a:p>
            <a:pPr>
              <a:spcBef>
                <a:spcPts val="600"/>
              </a:spcBef>
              <a:spcAft>
                <a:spcPts val="1200"/>
              </a:spcAft>
            </a:pPr>
            <a:endParaRPr lang="en-US" dirty="0"/>
          </a:p>
        </p:txBody>
      </p:sp>
      <p:sp>
        <p:nvSpPr>
          <p:cNvPr id="5" name="Slide Number Placeholder 4"/>
          <p:cNvSpPr>
            <a:spLocks noGrp="1"/>
          </p:cNvSpPr>
          <p:nvPr>
            <p:ph type="sldNum" sz="quarter" idx="12"/>
          </p:nvPr>
        </p:nvSpPr>
        <p:spPr/>
        <p:txBody>
          <a:bodyPr/>
          <a:lstStyle/>
          <a:p>
            <a:fld id="{64F0E453-74B7-439E-BEC7-BFD98333AAEC}" type="slidenum">
              <a:rPr lang="en-US" smtClean="0"/>
              <a:pPr/>
              <a:t>50</a:t>
            </a:fld>
            <a:endParaRPr lang="en-US"/>
          </a:p>
        </p:txBody>
      </p:sp>
      <p:sp>
        <p:nvSpPr>
          <p:cNvPr id="46" name="TextBox 45"/>
          <p:cNvSpPr txBox="1"/>
          <p:nvPr/>
        </p:nvSpPr>
        <p:spPr>
          <a:xfrm>
            <a:off x="281741" y="1843133"/>
            <a:ext cx="1181125" cy="520489"/>
          </a:xfrm>
          <a:prstGeom prst="rect">
            <a:avLst/>
          </a:prstGeom>
          <a:noFill/>
        </p:spPr>
        <p:txBody>
          <a:bodyPr wrap="none" lIns="0" tIns="0" rIns="0" bIns="0" rtlCol="0">
            <a:noAutofit/>
          </a:bodyPr>
          <a:lstStyle/>
          <a:p>
            <a:pPr algn="ctr">
              <a:lnSpc>
                <a:spcPct val="90000"/>
              </a:lnSpc>
            </a:pPr>
            <a:r>
              <a:rPr lang="en-US" dirty="0"/>
              <a:t>Compute</a:t>
            </a:r>
          </a:p>
          <a:p>
            <a:pPr algn="ctr">
              <a:lnSpc>
                <a:spcPct val="90000"/>
              </a:lnSpc>
            </a:pPr>
            <a:r>
              <a:rPr lang="en-US" dirty="0"/>
              <a:t>Server</a:t>
            </a:r>
          </a:p>
        </p:txBody>
      </p:sp>
      <p:sp>
        <p:nvSpPr>
          <p:cNvPr id="47" name="TextBox 46"/>
          <p:cNvSpPr txBox="1"/>
          <p:nvPr/>
        </p:nvSpPr>
        <p:spPr>
          <a:xfrm>
            <a:off x="427248" y="2670439"/>
            <a:ext cx="890111" cy="553030"/>
          </a:xfrm>
          <a:prstGeom prst="rect">
            <a:avLst/>
          </a:prstGeom>
          <a:noFill/>
        </p:spPr>
        <p:txBody>
          <a:bodyPr wrap="none" lIns="0" tIns="0" rIns="0" bIns="0" rtlCol="0">
            <a:noAutofit/>
          </a:bodyPr>
          <a:lstStyle/>
          <a:p>
            <a:pPr algn="ctr">
              <a:lnSpc>
                <a:spcPct val="90000"/>
              </a:lnSpc>
            </a:pPr>
            <a:r>
              <a:rPr lang="en-US" dirty="0"/>
              <a:t>Storage</a:t>
            </a:r>
            <a:br>
              <a:rPr lang="en-US" dirty="0"/>
            </a:br>
            <a:r>
              <a:rPr lang="en-US" dirty="0"/>
              <a:t>Server</a:t>
            </a:r>
          </a:p>
        </p:txBody>
      </p:sp>
      <p:pic>
        <p:nvPicPr>
          <p:cNvPr id="43"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57774" y="2032004"/>
            <a:ext cx="1820743" cy="2825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6" name="TextBox 25"/>
          <p:cNvSpPr txBox="1"/>
          <p:nvPr/>
        </p:nvSpPr>
        <p:spPr>
          <a:xfrm>
            <a:off x="597166" y="3787526"/>
            <a:ext cx="890111" cy="335477"/>
          </a:xfrm>
          <a:prstGeom prst="rect">
            <a:avLst/>
          </a:prstGeom>
          <a:noFill/>
        </p:spPr>
        <p:txBody>
          <a:bodyPr wrap="none" lIns="0" tIns="0" rIns="0" bIns="0" rtlCol="0">
            <a:noAutofit/>
          </a:bodyPr>
          <a:lstStyle/>
          <a:p>
            <a:pPr algn="ctr">
              <a:lnSpc>
                <a:spcPct val="90000"/>
              </a:lnSpc>
            </a:pPr>
            <a:r>
              <a:rPr lang="en-US" b="1" dirty="0">
                <a:solidFill>
                  <a:schemeClr val="accent1"/>
                </a:solidFill>
              </a:rPr>
              <a:t>Hot</a:t>
            </a:r>
          </a:p>
        </p:txBody>
      </p:sp>
      <p:sp>
        <p:nvSpPr>
          <p:cNvPr id="27" name="TextBox 26"/>
          <p:cNvSpPr txBox="1"/>
          <p:nvPr/>
        </p:nvSpPr>
        <p:spPr>
          <a:xfrm>
            <a:off x="597166" y="4680535"/>
            <a:ext cx="890111" cy="335477"/>
          </a:xfrm>
          <a:prstGeom prst="rect">
            <a:avLst/>
          </a:prstGeom>
          <a:noFill/>
        </p:spPr>
        <p:txBody>
          <a:bodyPr wrap="none" lIns="0" tIns="0" rIns="0" bIns="0" rtlCol="0">
            <a:noAutofit/>
          </a:bodyPr>
          <a:lstStyle/>
          <a:p>
            <a:pPr algn="ctr">
              <a:lnSpc>
                <a:spcPct val="90000"/>
              </a:lnSpc>
            </a:pPr>
            <a:r>
              <a:rPr lang="en-US" b="1" dirty="0"/>
              <a:t>Warm</a:t>
            </a:r>
          </a:p>
        </p:txBody>
      </p:sp>
      <p:sp>
        <p:nvSpPr>
          <p:cNvPr id="28" name="TextBox 27"/>
          <p:cNvSpPr txBox="1"/>
          <p:nvPr/>
        </p:nvSpPr>
        <p:spPr>
          <a:xfrm>
            <a:off x="597166" y="5581081"/>
            <a:ext cx="890111" cy="335477"/>
          </a:xfrm>
          <a:prstGeom prst="rect">
            <a:avLst/>
          </a:prstGeom>
          <a:noFill/>
        </p:spPr>
        <p:txBody>
          <a:bodyPr wrap="none" lIns="0" tIns="0" rIns="0" bIns="0" rtlCol="0">
            <a:noAutofit/>
          </a:bodyPr>
          <a:lstStyle/>
          <a:p>
            <a:pPr algn="ctr">
              <a:lnSpc>
                <a:spcPct val="90000"/>
              </a:lnSpc>
            </a:pPr>
            <a:r>
              <a:rPr lang="en-US" b="1" dirty="0"/>
              <a:t>Cold</a:t>
            </a:r>
          </a:p>
        </p:txBody>
      </p:sp>
      <p:cxnSp>
        <p:nvCxnSpPr>
          <p:cNvPr id="29" name="Straight Connector 28"/>
          <p:cNvCxnSpPr/>
          <p:nvPr/>
        </p:nvCxnSpPr>
        <p:spPr>
          <a:xfrm>
            <a:off x="2147313" y="2212553"/>
            <a:ext cx="0" cy="3317914"/>
          </a:xfrm>
          <a:prstGeom prst="line">
            <a:avLst/>
          </a:prstGeom>
          <a:ln w="28575">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922489" y="4430715"/>
            <a:ext cx="437620" cy="221599"/>
          </a:xfrm>
          <a:prstGeom prst="rect">
            <a:avLst/>
          </a:prstGeom>
          <a:solidFill>
            <a:schemeClr val="bg1"/>
          </a:solidFill>
        </p:spPr>
        <p:txBody>
          <a:bodyPr wrap="none" lIns="0" tIns="0" rIns="0" bIns="0" rtlCol="0">
            <a:spAutoFit/>
          </a:bodyPr>
          <a:lstStyle/>
          <a:p>
            <a:pPr algn="ctr">
              <a:lnSpc>
                <a:spcPct val="90000"/>
              </a:lnSpc>
            </a:pPr>
            <a:r>
              <a:rPr lang="en-US" sz="1600" b="1" dirty="0"/>
              <a:t>Flash</a:t>
            </a:r>
          </a:p>
        </p:txBody>
      </p:sp>
      <p:sp>
        <p:nvSpPr>
          <p:cNvPr id="31" name="TextBox 30"/>
          <p:cNvSpPr txBox="1"/>
          <p:nvPr/>
        </p:nvSpPr>
        <p:spPr>
          <a:xfrm>
            <a:off x="1754281" y="3432707"/>
            <a:ext cx="805695" cy="180826"/>
          </a:xfrm>
          <a:prstGeom prst="rect">
            <a:avLst/>
          </a:prstGeom>
          <a:solidFill>
            <a:schemeClr val="bg1"/>
          </a:solidFill>
        </p:spPr>
        <p:txBody>
          <a:bodyPr wrap="none" lIns="0" tIns="0" rIns="0" bIns="0" rtlCol="0">
            <a:noAutofit/>
          </a:bodyPr>
          <a:lstStyle/>
          <a:p>
            <a:pPr algn="ctr">
              <a:lnSpc>
                <a:spcPct val="90000"/>
              </a:lnSpc>
            </a:pPr>
            <a:r>
              <a:rPr lang="en-US" sz="1600" b="1" dirty="0">
                <a:solidFill>
                  <a:schemeClr val="accent1"/>
                </a:solidFill>
              </a:rPr>
              <a:t>DRAM</a:t>
            </a:r>
          </a:p>
        </p:txBody>
      </p:sp>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1907444" y="5359319"/>
            <a:ext cx="521403" cy="780281"/>
          </a:xfrm>
          <a:prstGeom prst="rect">
            <a:avLst/>
          </a:prstGeom>
        </p:spPr>
      </p:pic>
      <p:sp>
        <p:nvSpPr>
          <p:cNvPr id="35" name="TextBox 34"/>
          <p:cNvSpPr txBox="1"/>
          <p:nvPr/>
        </p:nvSpPr>
        <p:spPr>
          <a:xfrm>
            <a:off x="1959927" y="5255144"/>
            <a:ext cx="359073" cy="221599"/>
          </a:xfrm>
          <a:prstGeom prst="rect">
            <a:avLst/>
          </a:prstGeom>
          <a:solidFill>
            <a:schemeClr val="bg1"/>
          </a:solidFill>
        </p:spPr>
        <p:txBody>
          <a:bodyPr wrap="none" lIns="0" tIns="0" rIns="0" bIns="0" rtlCol="0">
            <a:spAutoFit/>
          </a:bodyPr>
          <a:lstStyle/>
          <a:p>
            <a:pPr algn="ctr">
              <a:lnSpc>
                <a:spcPct val="90000"/>
              </a:lnSpc>
            </a:pPr>
            <a:r>
              <a:rPr lang="en-US" sz="1600" b="1" dirty="0"/>
              <a:t>Disk</a:t>
            </a:r>
          </a:p>
        </p:txBody>
      </p:sp>
      <p:pic>
        <p:nvPicPr>
          <p:cNvPr id="32" name="Picture 31"/>
          <p:cNvPicPr>
            <a:picLocks noChangeAspect="1"/>
          </p:cNvPicPr>
          <p:nvPr/>
        </p:nvPicPr>
        <p:blipFill>
          <a:blip r:embed="rId4" cstate="email">
            <a:lum bright="20000"/>
            <a:extLst>
              <a:ext uri="{28A0092B-C50C-407E-A947-70E740481C1C}">
                <a14:useLocalDpi xmlns:a14="http://schemas.microsoft.com/office/drawing/2010/main"/>
              </a:ext>
            </a:extLst>
          </a:blip>
          <a:stretch>
            <a:fillRect/>
          </a:stretch>
        </p:blipFill>
        <p:spPr>
          <a:xfrm>
            <a:off x="1462584" y="3732321"/>
            <a:ext cx="1419382" cy="392461"/>
          </a:xfrm>
          <a:prstGeom prst="rect">
            <a:avLst/>
          </a:prstGeom>
        </p:spPr>
      </p:pic>
      <p:pic>
        <p:nvPicPr>
          <p:cNvPr id="53" name="Picture 52" descr="exadata_x5_2_stor-serv-hc_la1.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98604" y="2792472"/>
            <a:ext cx="1739083" cy="343426"/>
          </a:xfrm>
          <a:prstGeom prst="rect">
            <a:avLst/>
          </a:prstGeom>
        </p:spPr>
      </p:pic>
      <p:pic>
        <p:nvPicPr>
          <p:cNvPr id="30" name="Picture 29"/>
          <p:cNvPicPr>
            <a:picLocks noChangeAspect="1"/>
          </p:cNvPicPr>
          <p:nvPr/>
        </p:nvPicPr>
        <p:blipFill>
          <a:blip r:embed="rId6" cstate="print">
            <a:clrChange>
              <a:clrFrom>
                <a:srgbClr val="FFFFFF"/>
              </a:clrFrom>
              <a:clrTo>
                <a:srgbClr val="FFFFFF">
                  <a:alpha val="0"/>
                </a:srgbClr>
              </a:clrTo>
            </a:clrChange>
          </a:blip>
          <a:stretch>
            <a:fillRect/>
          </a:stretch>
        </p:blipFill>
        <p:spPr>
          <a:xfrm rot="1706265">
            <a:off x="1322897" y="4423289"/>
            <a:ext cx="1368576" cy="947476"/>
          </a:xfrm>
          <a:prstGeom prst="rect">
            <a:avLst/>
          </a:prstGeom>
        </p:spPr>
      </p:pic>
    </p:spTree>
    <p:extLst>
      <p:ext uri="{BB962C8B-B14F-4D97-AF65-F5344CB8AC3E}">
        <p14:creationId xmlns:p14="http://schemas.microsoft.com/office/powerpoint/2010/main" val="20617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379614" cy="889000"/>
          </a:xfrm>
        </p:spPr>
        <p:txBody>
          <a:bodyPr/>
          <a:lstStyle/>
          <a:p>
            <a:r>
              <a:rPr lang="en-US" dirty="0"/>
              <a:t>In-Memory OLTP Acceleration – Journey of a Database Block</a:t>
            </a:r>
          </a:p>
        </p:txBody>
      </p:sp>
      <p:graphicFrame>
        <p:nvGraphicFramePr>
          <p:cNvPr id="7" name="Content Placeholder 6"/>
          <p:cNvGraphicFramePr>
            <a:graphicFrameLocks noGrp="1"/>
          </p:cNvGraphicFramePr>
          <p:nvPr>
            <p:ph idx="1"/>
            <p:extLst/>
          </p:nvPr>
        </p:nvGraphicFramePr>
        <p:xfrm>
          <a:off x="1039813" y="1512711"/>
          <a:ext cx="3216098"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4294967295"/>
          </p:nvPr>
        </p:nvSpPr>
        <p:spPr>
          <a:xfrm>
            <a:off x="8621423" y="6556248"/>
            <a:ext cx="2743200" cy="182880"/>
          </a:xfrm>
          <a:prstGeom prst="rect">
            <a:avLst/>
          </a:prstGeom>
        </p:spPr>
        <p:txBody>
          <a:bodyPr/>
          <a:lstStyle/>
          <a:p>
            <a:r>
              <a:rPr lang="en-US">
                <a:solidFill>
                  <a:srgbClr val="5F5F5F"/>
                </a:solidFill>
                <a:latin typeface="Calibri"/>
              </a:rPr>
              <a:t>Oracle Confidential – Internal</a:t>
            </a:r>
            <a:endParaRPr lang="en-US" dirty="0">
              <a:solidFill>
                <a:srgbClr val="5F5F5F"/>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latin typeface="Calibri"/>
              </a:rPr>
              <a:pPr/>
              <a:t>51</a:t>
            </a:fld>
            <a:endParaRPr lang="en-US" dirty="0">
              <a:solidFill>
                <a:srgbClr val="5F5F5F"/>
              </a:solidFill>
              <a:latin typeface="Calibri"/>
            </a:endParaRPr>
          </a:p>
        </p:txBody>
      </p:sp>
      <p:graphicFrame>
        <p:nvGraphicFramePr>
          <p:cNvPr id="11" name="Content Placeholder 6"/>
          <p:cNvGraphicFramePr>
            <a:graphicFrameLocks/>
          </p:cNvGraphicFramePr>
          <p:nvPr>
            <p:extLst/>
          </p:nvPr>
        </p:nvGraphicFramePr>
        <p:xfrm>
          <a:off x="7389812" y="1473200"/>
          <a:ext cx="3216098" cy="416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Right Arrow 11"/>
          <p:cNvSpPr/>
          <p:nvPr/>
        </p:nvSpPr>
        <p:spPr>
          <a:xfrm>
            <a:off x="4560711" y="3533422"/>
            <a:ext cx="2562578" cy="484632"/>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a:ln w="12700">
                <a:solidFill>
                  <a:srgbClr val="7F7F7F">
                    <a:satMod val="155000"/>
                  </a:srgbClr>
                </a:solidFill>
                <a:prstDash val="solid"/>
              </a:ln>
              <a:solidFill>
                <a:srgbClr val="DCE3E4">
                  <a:tint val="85000"/>
                  <a:satMod val="155000"/>
                </a:srgbClr>
              </a:solidFill>
              <a:effectLst>
                <a:outerShdw blurRad="41275" dist="20320" dir="1800000" algn="tl" rotWithShape="0">
                  <a:srgbClr val="000000">
                    <a:alpha val="40000"/>
                  </a:srgbClr>
                </a:outerShdw>
              </a:effectLst>
              <a:latin typeface="Calibri"/>
            </a:endParaRPr>
          </a:p>
        </p:txBody>
      </p:sp>
      <p:sp>
        <p:nvSpPr>
          <p:cNvPr id="13" name="TextBox 12"/>
          <p:cNvSpPr txBox="1"/>
          <p:nvPr/>
        </p:nvSpPr>
        <p:spPr>
          <a:xfrm>
            <a:off x="4673600" y="2788356"/>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4" name="TextBox 13"/>
          <p:cNvSpPr txBox="1"/>
          <p:nvPr/>
        </p:nvSpPr>
        <p:spPr>
          <a:xfrm>
            <a:off x="4628444" y="2506134"/>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5" name="TextBox 14"/>
          <p:cNvSpPr txBox="1"/>
          <p:nvPr/>
        </p:nvSpPr>
        <p:spPr>
          <a:xfrm>
            <a:off x="4526845" y="3127021"/>
            <a:ext cx="2427111" cy="602768"/>
          </a:xfrm>
          <a:prstGeom prst="rect">
            <a:avLst/>
          </a:prstGeom>
          <a:noFill/>
        </p:spPr>
        <p:txBody>
          <a:bodyPr wrap="none" lIns="0" tIns="0" rIns="0" bIns="0" rtlCol="0">
            <a:noAutofit/>
          </a:bodyPr>
          <a:lstStyle/>
          <a:p>
            <a:pPr algn="ctr">
              <a:lnSpc>
                <a:spcPct val="90000"/>
              </a:lnSpc>
            </a:pPr>
            <a:r>
              <a:rPr lang="en-US" sz="2000" b="1" dirty="0">
                <a:solidFill>
                  <a:srgbClr val="5F5F5F"/>
                </a:solidFill>
                <a:latin typeface="Calibri"/>
              </a:rPr>
              <a:t>1. DB reads a block</a:t>
            </a:r>
          </a:p>
        </p:txBody>
      </p:sp>
      <p:sp>
        <p:nvSpPr>
          <p:cNvPr id="3" name="Rectangle 2"/>
          <p:cNvSpPr/>
          <p:nvPr/>
        </p:nvSpPr>
        <p:spPr>
          <a:xfrm>
            <a:off x="7071990" y="5738068"/>
            <a:ext cx="4104162" cy="346249"/>
          </a:xfrm>
          <a:prstGeom prst="rect">
            <a:avLst/>
          </a:prstGeom>
        </p:spPr>
        <p:txBody>
          <a:bodyPr wrap="square">
            <a:spAutoFit/>
          </a:bodyPr>
          <a:lstStyle/>
          <a:p>
            <a:pPr algn="ctr">
              <a:lnSpc>
                <a:spcPct val="90000"/>
              </a:lnSpc>
            </a:pPr>
            <a:r>
              <a:rPr lang="en-US" b="1" dirty="0">
                <a:solidFill>
                  <a:srgbClr val="5F5F5F"/>
                </a:solidFill>
                <a:latin typeface="Calibri"/>
              </a:rPr>
              <a:t>Exadata Serves the Block from Storage </a:t>
            </a:r>
          </a:p>
        </p:txBody>
      </p:sp>
      <p:sp>
        <p:nvSpPr>
          <p:cNvPr id="16" name="Rectangle 15"/>
          <p:cNvSpPr/>
          <p:nvPr/>
        </p:nvSpPr>
        <p:spPr>
          <a:xfrm>
            <a:off x="635987" y="5738068"/>
            <a:ext cx="4104162" cy="346249"/>
          </a:xfrm>
          <a:prstGeom prst="rect">
            <a:avLst/>
          </a:prstGeom>
        </p:spPr>
        <p:txBody>
          <a:bodyPr wrap="square">
            <a:spAutoFit/>
          </a:bodyPr>
          <a:lstStyle/>
          <a:p>
            <a:pPr algn="ctr">
              <a:lnSpc>
                <a:spcPct val="90000"/>
              </a:lnSpc>
            </a:pPr>
            <a:r>
              <a:rPr lang="en-US" b="1">
                <a:solidFill>
                  <a:srgbClr val="5F5F5F"/>
                </a:solidFill>
                <a:latin typeface="Calibri"/>
              </a:rPr>
              <a:t>Data initially resides on hard disk</a:t>
            </a:r>
            <a:endParaRPr lang="en-US" b="1" dirty="0">
              <a:solidFill>
                <a:srgbClr val="5F5F5F"/>
              </a:solidFill>
              <a:latin typeface="Calibri"/>
            </a:endParaRPr>
          </a:p>
        </p:txBody>
      </p:sp>
      <p:grpSp>
        <p:nvGrpSpPr>
          <p:cNvPr id="10" name="Group 9"/>
          <p:cNvGrpSpPr/>
          <p:nvPr/>
        </p:nvGrpSpPr>
        <p:grpSpPr>
          <a:xfrm>
            <a:off x="635987" y="2145134"/>
            <a:ext cx="10406264" cy="914400"/>
            <a:chOff x="635987" y="2145134"/>
            <a:chExt cx="10406264" cy="914400"/>
          </a:xfrm>
        </p:grpSpPr>
        <p:cxnSp>
          <p:nvCxnSpPr>
            <p:cNvPr id="8" name="Straight Connector 7"/>
            <p:cNvCxnSpPr/>
            <p:nvPr/>
          </p:nvCxnSpPr>
          <p:spPr>
            <a:xfrm>
              <a:off x="635987" y="2506134"/>
              <a:ext cx="10406264" cy="0"/>
            </a:xfrm>
            <a:prstGeom prst="line">
              <a:avLst/>
            </a:prstGeom>
            <a:ln w="28575">
              <a:solidFill>
                <a:schemeClr val="accent1">
                  <a:lumMod val="75000"/>
                </a:schemeClr>
              </a:solidFill>
              <a:prstDash val="lgDash"/>
              <a:miter lim="800000"/>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40002" y="2145134"/>
              <a:ext cx="1608881" cy="914400"/>
            </a:xfrm>
            <a:prstGeom prst="rect">
              <a:avLst/>
            </a:prstGeom>
            <a:noFill/>
          </p:spPr>
          <p:txBody>
            <a:bodyPr wrap="none" lIns="0" tIns="0" rIns="0" bIns="0" rtlCol="0">
              <a:noAutofit/>
            </a:bodyPr>
            <a:lstStyle/>
            <a:p>
              <a:pPr algn="ctr">
                <a:lnSpc>
                  <a:spcPct val="90000"/>
                </a:lnSpc>
              </a:pPr>
              <a:r>
                <a:rPr lang="en-US">
                  <a:solidFill>
                    <a:schemeClr val="accent1">
                      <a:lumMod val="75000"/>
                    </a:schemeClr>
                  </a:solidFill>
                </a:rPr>
                <a:t>Database Server</a:t>
              </a:r>
            </a:p>
            <a:p>
              <a:pPr algn="ctr">
                <a:lnSpc>
                  <a:spcPct val="90000"/>
                </a:lnSpc>
              </a:pPr>
              <a:endParaRPr lang="en-US">
                <a:solidFill>
                  <a:schemeClr val="accent1">
                    <a:lumMod val="75000"/>
                  </a:schemeClr>
                </a:solidFill>
              </a:endParaRPr>
            </a:p>
            <a:p>
              <a:pPr algn="ctr">
                <a:lnSpc>
                  <a:spcPct val="90000"/>
                </a:lnSpc>
              </a:pPr>
              <a:r>
                <a:rPr lang="en-US">
                  <a:solidFill>
                    <a:schemeClr val="accent1">
                      <a:lumMod val="75000"/>
                    </a:schemeClr>
                  </a:solidFill>
                </a:rPr>
                <a:t>Storage Server</a:t>
              </a:r>
            </a:p>
          </p:txBody>
        </p:sp>
      </p:grpSp>
    </p:spTree>
    <p:extLst>
      <p:ext uri="{BB962C8B-B14F-4D97-AF65-F5344CB8AC3E}">
        <p14:creationId xmlns:p14="http://schemas.microsoft.com/office/powerpoint/2010/main" val="134265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379614" cy="889000"/>
          </a:xfrm>
        </p:spPr>
        <p:txBody>
          <a:bodyPr/>
          <a:lstStyle/>
          <a:p>
            <a:r>
              <a:rPr lang="en-US" dirty="0"/>
              <a:t>In-Memory OLTP Acceleration – Journey of a Database Block</a:t>
            </a:r>
          </a:p>
        </p:txBody>
      </p:sp>
      <p:graphicFrame>
        <p:nvGraphicFramePr>
          <p:cNvPr id="7" name="Content Placeholder 6"/>
          <p:cNvGraphicFramePr>
            <a:graphicFrameLocks noGrp="1"/>
          </p:cNvGraphicFramePr>
          <p:nvPr>
            <p:ph idx="1"/>
            <p:extLst/>
          </p:nvPr>
        </p:nvGraphicFramePr>
        <p:xfrm>
          <a:off x="1039813" y="1512711"/>
          <a:ext cx="3216098"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4294967295"/>
          </p:nvPr>
        </p:nvSpPr>
        <p:spPr>
          <a:xfrm>
            <a:off x="8621423" y="6556248"/>
            <a:ext cx="2743200" cy="182880"/>
          </a:xfrm>
          <a:prstGeom prst="rect">
            <a:avLst/>
          </a:prstGeom>
        </p:spPr>
        <p:txBody>
          <a:bodyPr/>
          <a:lstStyle/>
          <a:p>
            <a:r>
              <a:rPr lang="en-US">
                <a:solidFill>
                  <a:srgbClr val="5F5F5F"/>
                </a:solidFill>
                <a:latin typeface="Calibri"/>
              </a:rPr>
              <a:t>Oracle Confidential – Internal</a:t>
            </a:r>
            <a:endParaRPr lang="en-US" dirty="0">
              <a:solidFill>
                <a:srgbClr val="5F5F5F"/>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latin typeface="Calibri"/>
              </a:rPr>
              <a:pPr/>
              <a:t>52</a:t>
            </a:fld>
            <a:endParaRPr lang="en-US" dirty="0">
              <a:solidFill>
                <a:srgbClr val="5F5F5F"/>
              </a:solidFill>
              <a:latin typeface="Calibri"/>
            </a:endParaRPr>
          </a:p>
        </p:txBody>
      </p:sp>
      <p:graphicFrame>
        <p:nvGraphicFramePr>
          <p:cNvPr id="11" name="Content Placeholder 6"/>
          <p:cNvGraphicFramePr>
            <a:graphicFrameLocks/>
          </p:cNvGraphicFramePr>
          <p:nvPr>
            <p:extLst/>
          </p:nvPr>
        </p:nvGraphicFramePr>
        <p:xfrm>
          <a:off x="7389812" y="1473200"/>
          <a:ext cx="3216098" cy="416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Right Arrow 11"/>
          <p:cNvSpPr/>
          <p:nvPr/>
        </p:nvSpPr>
        <p:spPr>
          <a:xfrm>
            <a:off x="4560711" y="3533422"/>
            <a:ext cx="2562578" cy="484632"/>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a:ln w="12700">
                <a:solidFill>
                  <a:srgbClr val="7F7F7F">
                    <a:satMod val="155000"/>
                  </a:srgbClr>
                </a:solidFill>
                <a:prstDash val="solid"/>
              </a:ln>
              <a:solidFill>
                <a:srgbClr val="DCE3E4">
                  <a:tint val="85000"/>
                  <a:satMod val="155000"/>
                </a:srgbClr>
              </a:solidFill>
              <a:effectLst>
                <a:outerShdw blurRad="41275" dist="20320" dir="1800000" algn="tl" rotWithShape="0">
                  <a:srgbClr val="000000">
                    <a:alpha val="40000"/>
                  </a:srgbClr>
                </a:outerShdw>
              </a:effectLst>
              <a:latin typeface="Calibri"/>
            </a:endParaRPr>
          </a:p>
        </p:txBody>
      </p:sp>
      <p:sp>
        <p:nvSpPr>
          <p:cNvPr id="13" name="TextBox 12"/>
          <p:cNvSpPr txBox="1"/>
          <p:nvPr/>
        </p:nvSpPr>
        <p:spPr>
          <a:xfrm>
            <a:off x="4673600" y="2788356"/>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4" name="TextBox 13"/>
          <p:cNvSpPr txBox="1"/>
          <p:nvPr/>
        </p:nvSpPr>
        <p:spPr>
          <a:xfrm>
            <a:off x="4628444" y="2506134"/>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5" name="TextBox 14"/>
          <p:cNvSpPr txBox="1"/>
          <p:nvPr/>
        </p:nvSpPr>
        <p:spPr>
          <a:xfrm>
            <a:off x="4526845" y="3127021"/>
            <a:ext cx="2427111" cy="602768"/>
          </a:xfrm>
          <a:prstGeom prst="rect">
            <a:avLst/>
          </a:prstGeom>
          <a:noFill/>
        </p:spPr>
        <p:txBody>
          <a:bodyPr wrap="none" lIns="0" tIns="0" rIns="0" bIns="0" rtlCol="0">
            <a:noAutofit/>
          </a:bodyPr>
          <a:lstStyle/>
          <a:p>
            <a:pPr algn="ctr">
              <a:lnSpc>
                <a:spcPct val="90000"/>
              </a:lnSpc>
            </a:pPr>
            <a:r>
              <a:rPr lang="en-US" sz="2000" b="1" dirty="0">
                <a:solidFill>
                  <a:srgbClr val="5F5F5F"/>
                </a:solidFill>
                <a:latin typeface="Calibri"/>
              </a:rPr>
              <a:t>2. Flash Cache Gets </a:t>
            </a:r>
          </a:p>
          <a:p>
            <a:pPr algn="ctr">
              <a:lnSpc>
                <a:spcPct val="90000"/>
              </a:lnSpc>
            </a:pPr>
            <a:r>
              <a:rPr lang="en-US" sz="2000" b="1" dirty="0">
                <a:solidFill>
                  <a:srgbClr val="5F5F5F"/>
                </a:solidFill>
                <a:latin typeface="Calibri"/>
              </a:rPr>
              <a:t>Populated</a:t>
            </a:r>
          </a:p>
        </p:txBody>
      </p:sp>
      <p:grpSp>
        <p:nvGrpSpPr>
          <p:cNvPr id="16" name="Group 15"/>
          <p:cNvGrpSpPr/>
          <p:nvPr/>
        </p:nvGrpSpPr>
        <p:grpSpPr>
          <a:xfrm>
            <a:off x="635987" y="2145134"/>
            <a:ext cx="10406264" cy="914400"/>
            <a:chOff x="635987" y="2145134"/>
            <a:chExt cx="10406264" cy="914400"/>
          </a:xfrm>
        </p:grpSpPr>
        <p:cxnSp>
          <p:nvCxnSpPr>
            <p:cNvPr id="17" name="Straight Connector 16"/>
            <p:cNvCxnSpPr/>
            <p:nvPr/>
          </p:nvCxnSpPr>
          <p:spPr>
            <a:xfrm>
              <a:off x="635987" y="2506134"/>
              <a:ext cx="10406264" cy="0"/>
            </a:xfrm>
            <a:prstGeom prst="line">
              <a:avLst/>
            </a:prstGeom>
            <a:ln w="28575">
              <a:solidFill>
                <a:schemeClr val="accent1">
                  <a:lumMod val="75000"/>
                </a:schemeClr>
              </a:solidFill>
              <a:prstDash val="lgDash"/>
              <a:miter lim="800000"/>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40002" y="2145134"/>
              <a:ext cx="1608881" cy="914400"/>
            </a:xfrm>
            <a:prstGeom prst="rect">
              <a:avLst/>
            </a:prstGeom>
            <a:noFill/>
          </p:spPr>
          <p:txBody>
            <a:bodyPr wrap="none" lIns="0" tIns="0" rIns="0" bIns="0" rtlCol="0">
              <a:noAutofit/>
            </a:bodyPr>
            <a:lstStyle/>
            <a:p>
              <a:pPr algn="ctr">
                <a:lnSpc>
                  <a:spcPct val="90000"/>
                </a:lnSpc>
              </a:pPr>
              <a:r>
                <a:rPr lang="en-US">
                  <a:solidFill>
                    <a:schemeClr val="accent1">
                      <a:lumMod val="75000"/>
                    </a:schemeClr>
                  </a:solidFill>
                </a:rPr>
                <a:t>Database Server</a:t>
              </a:r>
            </a:p>
            <a:p>
              <a:pPr algn="ctr">
                <a:lnSpc>
                  <a:spcPct val="90000"/>
                </a:lnSpc>
              </a:pPr>
              <a:endParaRPr lang="en-US">
                <a:solidFill>
                  <a:schemeClr val="accent1">
                    <a:lumMod val="75000"/>
                  </a:schemeClr>
                </a:solidFill>
              </a:endParaRPr>
            </a:p>
            <a:p>
              <a:pPr algn="ctr">
                <a:lnSpc>
                  <a:spcPct val="90000"/>
                </a:lnSpc>
              </a:pPr>
              <a:r>
                <a:rPr lang="en-US">
                  <a:solidFill>
                    <a:schemeClr val="accent1">
                      <a:lumMod val="75000"/>
                    </a:schemeClr>
                  </a:solidFill>
                </a:rPr>
                <a:t>Storage Server</a:t>
              </a:r>
            </a:p>
          </p:txBody>
        </p:sp>
      </p:grpSp>
    </p:spTree>
    <p:extLst>
      <p:ext uri="{BB962C8B-B14F-4D97-AF65-F5344CB8AC3E}">
        <p14:creationId xmlns:p14="http://schemas.microsoft.com/office/powerpoint/2010/main" val="29223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379614" cy="889000"/>
          </a:xfrm>
        </p:spPr>
        <p:txBody>
          <a:bodyPr/>
          <a:lstStyle/>
          <a:p>
            <a:r>
              <a:rPr lang="en-US" dirty="0"/>
              <a:t>In-Memory OLTP Acceleration – Journey of a Database Block</a:t>
            </a:r>
          </a:p>
        </p:txBody>
      </p:sp>
      <p:graphicFrame>
        <p:nvGraphicFramePr>
          <p:cNvPr id="7" name="Content Placeholder 6"/>
          <p:cNvGraphicFramePr>
            <a:graphicFrameLocks noGrp="1"/>
          </p:cNvGraphicFramePr>
          <p:nvPr>
            <p:ph idx="1"/>
            <p:extLst/>
          </p:nvPr>
        </p:nvGraphicFramePr>
        <p:xfrm>
          <a:off x="1039813" y="1512711"/>
          <a:ext cx="3216098"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4294967295"/>
          </p:nvPr>
        </p:nvSpPr>
        <p:spPr>
          <a:xfrm>
            <a:off x="8621423" y="6556248"/>
            <a:ext cx="2743200" cy="182880"/>
          </a:xfrm>
          <a:prstGeom prst="rect">
            <a:avLst/>
          </a:prstGeom>
        </p:spPr>
        <p:txBody>
          <a:bodyPr/>
          <a:lstStyle/>
          <a:p>
            <a:r>
              <a:rPr lang="en-US">
                <a:solidFill>
                  <a:srgbClr val="5F5F5F"/>
                </a:solidFill>
                <a:latin typeface="Calibri"/>
              </a:rPr>
              <a:t>Oracle Confidential – Internal</a:t>
            </a:r>
            <a:endParaRPr lang="en-US" dirty="0">
              <a:solidFill>
                <a:srgbClr val="5F5F5F"/>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latin typeface="Calibri"/>
              </a:rPr>
              <a:pPr/>
              <a:t>53</a:t>
            </a:fld>
            <a:endParaRPr lang="en-US" dirty="0">
              <a:solidFill>
                <a:srgbClr val="5F5F5F"/>
              </a:solidFill>
              <a:latin typeface="Calibri"/>
            </a:endParaRPr>
          </a:p>
        </p:txBody>
      </p:sp>
      <p:graphicFrame>
        <p:nvGraphicFramePr>
          <p:cNvPr id="11" name="Content Placeholder 6"/>
          <p:cNvGraphicFramePr>
            <a:graphicFrameLocks/>
          </p:cNvGraphicFramePr>
          <p:nvPr>
            <p:extLst/>
          </p:nvPr>
        </p:nvGraphicFramePr>
        <p:xfrm>
          <a:off x="7389812" y="1473200"/>
          <a:ext cx="3216098" cy="416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Right Arrow 11"/>
          <p:cNvSpPr/>
          <p:nvPr/>
        </p:nvSpPr>
        <p:spPr>
          <a:xfrm>
            <a:off x="4560711" y="3533422"/>
            <a:ext cx="2562578" cy="484632"/>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a:ln w="12700">
                <a:solidFill>
                  <a:srgbClr val="7F7F7F">
                    <a:satMod val="155000"/>
                  </a:srgbClr>
                </a:solidFill>
                <a:prstDash val="solid"/>
              </a:ln>
              <a:solidFill>
                <a:srgbClr val="DCE3E4">
                  <a:tint val="85000"/>
                  <a:satMod val="155000"/>
                </a:srgbClr>
              </a:solidFill>
              <a:effectLst>
                <a:outerShdw blurRad="41275" dist="20320" dir="1800000" algn="tl" rotWithShape="0">
                  <a:srgbClr val="000000">
                    <a:alpha val="40000"/>
                  </a:srgbClr>
                </a:outerShdw>
              </a:effectLst>
              <a:latin typeface="Calibri"/>
            </a:endParaRPr>
          </a:p>
        </p:txBody>
      </p:sp>
      <p:sp>
        <p:nvSpPr>
          <p:cNvPr id="13" name="TextBox 12"/>
          <p:cNvSpPr txBox="1"/>
          <p:nvPr/>
        </p:nvSpPr>
        <p:spPr>
          <a:xfrm>
            <a:off x="4673600" y="2788356"/>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4" name="TextBox 13"/>
          <p:cNvSpPr txBox="1"/>
          <p:nvPr/>
        </p:nvSpPr>
        <p:spPr>
          <a:xfrm>
            <a:off x="4628444" y="2506134"/>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5" name="TextBox 14"/>
          <p:cNvSpPr txBox="1"/>
          <p:nvPr/>
        </p:nvSpPr>
        <p:spPr>
          <a:xfrm>
            <a:off x="4526845" y="3127021"/>
            <a:ext cx="2427111" cy="602768"/>
          </a:xfrm>
          <a:prstGeom prst="rect">
            <a:avLst/>
          </a:prstGeom>
          <a:noFill/>
        </p:spPr>
        <p:txBody>
          <a:bodyPr wrap="none" lIns="0" tIns="0" rIns="0" bIns="0" rtlCol="0">
            <a:noAutofit/>
          </a:bodyPr>
          <a:lstStyle/>
          <a:p>
            <a:pPr algn="ctr">
              <a:lnSpc>
                <a:spcPct val="90000"/>
              </a:lnSpc>
            </a:pPr>
            <a:r>
              <a:rPr lang="en-US" sz="2000" b="1" dirty="0">
                <a:solidFill>
                  <a:srgbClr val="5F5F5F"/>
                </a:solidFill>
                <a:latin typeface="Calibri"/>
              </a:rPr>
              <a:t>3. Database evicts </a:t>
            </a:r>
          </a:p>
          <a:p>
            <a:pPr algn="ctr">
              <a:lnSpc>
                <a:spcPct val="90000"/>
              </a:lnSpc>
            </a:pPr>
            <a:r>
              <a:rPr lang="en-US" sz="2000" b="1" dirty="0">
                <a:solidFill>
                  <a:srgbClr val="5F5F5F"/>
                </a:solidFill>
                <a:latin typeface="Calibri"/>
              </a:rPr>
              <a:t>the block</a:t>
            </a:r>
          </a:p>
        </p:txBody>
      </p:sp>
      <p:sp>
        <p:nvSpPr>
          <p:cNvPr id="16" name="Rectangle 15"/>
          <p:cNvSpPr/>
          <p:nvPr/>
        </p:nvSpPr>
        <p:spPr>
          <a:xfrm>
            <a:off x="7071990" y="5738068"/>
            <a:ext cx="4104162" cy="595548"/>
          </a:xfrm>
          <a:prstGeom prst="rect">
            <a:avLst/>
          </a:prstGeom>
        </p:spPr>
        <p:txBody>
          <a:bodyPr wrap="square">
            <a:spAutoFit/>
          </a:bodyPr>
          <a:lstStyle/>
          <a:p>
            <a:pPr algn="ctr">
              <a:lnSpc>
                <a:spcPct val="90000"/>
              </a:lnSpc>
            </a:pPr>
            <a:r>
              <a:rPr lang="en-US" b="1" dirty="0">
                <a:solidFill>
                  <a:srgbClr val="5F5F5F"/>
                </a:solidFill>
                <a:latin typeface="Calibri"/>
              </a:rPr>
              <a:t>Exadata Caches the block in In-Memory OLTP Cache</a:t>
            </a:r>
          </a:p>
        </p:txBody>
      </p:sp>
      <p:grpSp>
        <p:nvGrpSpPr>
          <p:cNvPr id="17" name="Group 16"/>
          <p:cNvGrpSpPr/>
          <p:nvPr/>
        </p:nvGrpSpPr>
        <p:grpSpPr>
          <a:xfrm>
            <a:off x="635987" y="2145134"/>
            <a:ext cx="10406264" cy="914400"/>
            <a:chOff x="635987" y="2145134"/>
            <a:chExt cx="10406264" cy="914400"/>
          </a:xfrm>
        </p:grpSpPr>
        <p:cxnSp>
          <p:nvCxnSpPr>
            <p:cNvPr id="18" name="Straight Connector 17"/>
            <p:cNvCxnSpPr/>
            <p:nvPr/>
          </p:nvCxnSpPr>
          <p:spPr>
            <a:xfrm>
              <a:off x="635987" y="2506134"/>
              <a:ext cx="10406264" cy="0"/>
            </a:xfrm>
            <a:prstGeom prst="line">
              <a:avLst/>
            </a:prstGeom>
            <a:ln w="28575">
              <a:solidFill>
                <a:schemeClr val="accent1">
                  <a:lumMod val="75000"/>
                </a:schemeClr>
              </a:solidFill>
              <a:prstDash val="lgDash"/>
              <a:miter lim="800000"/>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840002" y="2145134"/>
              <a:ext cx="1608881" cy="914400"/>
            </a:xfrm>
            <a:prstGeom prst="rect">
              <a:avLst/>
            </a:prstGeom>
            <a:noFill/>
          </p:spPr>
          <p:txBody>
            <a:bodyPr wrap="none" lIns="0" tIns="0" rIns="0" bIns="0" rtlCol="0">
              <a:noAutofit/>
            </a:bodyPr>
            <a:lstStyle/>
            <a:p>
              <a:pPr algn="ctr">
                <a:lnSpc>
                  <a:spcPct val="90000"/>
                </a:lnSpc>
              </a:pPr>
              <a:r>
                <a:rPr lang="en-US">
                  <a:solidFill>
                    <a:schemeClr val="accent1">
                      <a:lumMod val="75000"/>
                    </a:schemeClr>
                  </a:solidFill>
                </a:rPr>
                <a:t>Database Server</a:t>
              </a:r>
            </a:p>
            <a:p>
              <a:pPr algn="ctr">
                <a:lnSpc>
                  <a:spcPct val="90000"/>
                </a:lnSpc>
              </a:pPr>
              <a:endParaRPr lang="en-US">
                <a:solidFill>
                  <a:schemeClr val="accent1">
                    <a:lumMod val="75000"/>
                  </a:schemeClr>
                </a:solidFill>
              </a:endParaRPr>
            </a:p>
            <a:p>
              <a:pPr algn="ctr">
                <a:lnSpc>
                  <a:spcPct val="90000"/>
                </a:lnSpc>
              </a:pPr>
              <a:r>
                <a:rPr lang="en-US">
                  <a:solidFill>
                    <a:schemeClr val="accent1">
                      <a:lumMod val="75000"/>
                    </a:schemeClr>
                  </a:solidFill>
                </a:rPr>
                <a:t>Storage Server</a:t>
              </a:r>
            </a:p>
          </p:txBody>
        </p:sp>
      </p:grpSp>
    </p:spTree>
    <p:extLst>
      <p:ext uri="{BB962C8B-B14F-4D97-AF65-F5344CB8AC3E}">
        <p14:creationId xmlns:p14="http://schemas.microsoft.com/office/powerpoint/2010/main" val="35298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379614" cy="889000"/>
          </a:xfrm>
        </p:spPr>
        <p:txBody>
          <a:bodyPr/>
          <a:lstStyle/>
          <a:p>
            <a:r>
              <a:rPr lang="en-US" dirty="0"/>
              <a:t>In-Memory OLTP Acceleration – Journey of a Database Block</a:t>
            </a:r>
          </a:p>
        </p:txBody>
      </p:sp>
      <p:graphicFrame>
        <p:nvGraphicFramePr>
          <p:cNvPr id="7" name="Content Placeholder 6"/>
          <p:cNvGraphicFramePr>
            <a:graphicFrameLocks noGrp="1"/>
          </p:cNvGraphicFramePr>
          <p:nvPr>
            <p:ph idx="1"/>
            <p:extLst/>
          </p:nvPr>
        </p:nvGraphicFramePr>
        <p:xfrm>
          <a:off x="1039813" y="1512711"/>
          <a:ext cx="3216098"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4294967295"/>
          </p:nvPr>
        </p:nvSpPr>
        <p:spPr>
          <a:xfrm>
            <a:off x="8621423" y="6556248"/>
            <a:ext cx="2743200" cy="182880"/>
          </a:xfrm>
          <a:prstGeom prst="rect">
            <a:avLst/>
          </a:prstGeom>
        </p:spPr>
        <p:txBody>
          <a:bodyPr/>
          <a:lstStyle/>
          <a:p>
            <a:r>
              <a:rPr lang="en-US">
                <a:solidFill>
                  <a:srgbClr val="5F5F5F"/>
                </a:solidFill>
                <a:latin typeface="Calibri"/>
              </a:rPr>
              <a:t>Oracle Confidential – Internal</a:t>
            </a:r>
            <a:endParaRPr lang="en-US" dirty="0">
              <a:solidFill>
                <a:srgbClr val="5F5F5F"/>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latin typeface="Calibri"/>
              </a:rPr>
              <a:pPr/>
              <a:t>54</a:t>
            </a:fld>
            <a:endParaRPr lang="en-US" dirty="0">
              <a:solidFill>
                <a:srgbClr val="5F5F5F"/>
              </a:solidFill>
              <a:latin typeface="Calibri"/>
            </a:endParaRPr>
          </a:p>
        </p:txBody>
      </p:sp>
      <p:graphicFrame>
        <p:nvGraphicFramePr>
          <p:cNvPr id="11" name="Content Placeholder 6"/>
          <p:cNvGraphicFramePr>
            <a:graphicFrameLocks/>
          </p:cNvGraphicFramePr>
          <p:nvPr>
            <p:extLst/>
          </p:nvPr>
        </p:nvGraphicFramePr>
        <p:xfrm>
          <a:off x="7389812" y="1473200"/>
          <a:ext cx="3216098" cy="416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Right Arrow 11"/>
          <p:cNvSpPr/>
          <p:nvPr/>
        </p:nvSpPr>
        <p:spPr>
          <a:xfrm>
            <a:off x="4560711" y="3533422"/>
            <a:ext cx="2562578" cy="484632"/>
          </a:xfrm>
          <a:prstGeom prst="rightArrow">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a:ln w="12700">
                <a:solidFill>
                  <a:srgbClr val="7F7F7F">
                    <a:satMod val="155000"/>
                  </a:srgbClr>
                </a:solidFill>
                <a:prstDash val="solid"/>
              </a:ln>
              <a:solidFill>
                <a:srgbClr val="DCE3E4">
                  <a:tint val="85000"/>
                  <a:satMod val="155000"/>
                </a:srgbClr>
              </a:solidFill>
              <a:effectLst>
                <a:outerShdw blurRad="41275" dist="20320" dir="1800000" algn="tl" rotWithShape="0">
                  <a:srgbClr val="000000">
                    <a:alpha val="40000"/>
                  </a:srgbClr>
                </a:outerShdw>
              </a:effectLst>
              <a:latin typeface="Calibri"/>
            </a:endParaRPr>
          </a:p>
        </p:txBody>
      </p:sp>
      <p:sp>
        <p:nvSpPr>
          <p:cNvPr id="13" name="TextBox 12"/>
          <p:cNvSpPr txBox="1"/>
          <p:nvPr/>
        </p:nvSpPr>
        <p:spPr>
          <a:xfrm>
            <a:off x="4673600" y="2788356"/>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4" name="TextBox 13"/>
          <p:cNvSpPr txBox="1"/>
          <p:nvPr/>
        </p:nvSpPr>
        <p:spPr>
          <a:xfrm>
            <a:off x="4628444" y="2506134"/>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5" name="TextBox 14"/>
          <p:cNvSpPr txBox="1"/>
          <p:nvPr/>
        </p:nvSpPr>
        <p:spPr>
          <a:xfrm>
            <a:off x="4526845" y="3127021"/>
            <a:ext cx="2427111" cy="602768"/>
          </a:xfrm>
          <a:prstGeom prst="rect">
            <a:avLst/>
          </a:prstGeom>
          <a:noFill/>
        </p:spPr>
        <p:txBody>
          <a:bodyPr wrap="none" lIns="0" tIns="0" rIns="0" bIns="0" rtlCol="0">
            <a:noAutofit/>
          </a:bodyPr>
          <a:lstStyle/>
          <a:p>
            <a:pPr algn="ctr">
              <a:lnSpc>
                <a:spcPct val="90000"/>
              </a:lnSpc>
            </a:pPr>
            <a:r>
              <a:rPr lang="en-US" sz="2000" b="1" dirty="0">
                <a:solidFill>
                  <a:srgbClr val="5F5F5F"/>
                </a:solidFill>
                <a:latin typeface="Calibri"/>
              </a:rPr>
              <a:t>4. Database reads the </a:t>
            </a:r>
          </a:p>
          <a:p>
            <a:pPr algn="ctr">
              <a:lnSpc>
                <a:spcPct val="90000"/>
              </a:lnSpc>
            </a:pPr>
            <a:r>
              <a:rPr lang="en-US" sz="2000" b="1" dirty="0">
                <a:solidFill>
                  <a:srgbClr val="5F5F5F"/>
                </a:solidFill>
                <a:latin typeface="Calibri"/>
              </a:rPr>
              <a:t>same block again</a:t>
            </a:r>
          </a:p>
        </p:txBody>
      </p:sp>
      <p:sp>
        <p:nvSpPr>
          <p:cNvPr id="16" name="Rectangle 15"/>
          <p:cNvSpPr/>
          <p:nvPr/>
        </p:nvSpPr>
        <p:spPr>
          <a:xfrm>
            <a:off x="7071990" y="5738068"/>
            <a:ext cx="4104162" cy="595548"/>
          </a:xfrm>
          <a:prstGeom prst="rect">
            <a:avLst/>
          </a:prstGeom>
        </p:spPr>
        <p:txBody>
          <a:bodyPr wrap="square">
            <a:spAutoFit/>
          </a:bodyPr>
          <a:lstStyle/>
          <a:p>
            <a:pPr algn="ctr">
              <a:lnSpc>
                <a:spcPct val="90000"/>
              </a:lnSpc>
            </a:pPr>
            <a:r>
              <a:rPr lang="en-US" b="1" dirty="0">
                <a:solidFill>
                  <a:srgbClr val="5F5F5F"/>
                </a:solidFill>
                <a:latin typeface="Calibri"/>
              </a:rPr>
              <a:t>Exadata serves the block from In-Memory OLTP Cache with 100us latency</a:t>
            </a:r>
          </a:p>
        </p:txBody>
      </p:sp>
      <p:grpSp>
        <p:nvGrpSpPr>
          <p:cNvPr id="17" name="Group 16"/>
          <p:cNvGrpSpPr/>
          <p:nvPr/>
        </p:nvGrpSpPr>
        <p:grpSpPr>
          <a:xfrm>
            <a:off x="635987" y="2145134"/>
            <a:ext cx="10406264" cy="914400"/>
            <a:chOff x="635987" y="2145134"/>
            <a:chExt cx="10406264" cy="914400"/>
          </a:xfrm>
        </p:grpSpPr>
        <p:cxnSp>
          <p:nvCxnSpPr>
            <p:cNvPr id="18" name="Straight Connector 17"/>
            <p:cNvCxnSpPr/>
            <p:nvPr/>
          </p:nvCxnSpPr>
          <p:spPr>
            <a:xfrm>
              <a:off x="635987" y="2506134"/>
              <a:ext cx="10406264" cy="0"/>
            </a:xfrm>
            <a:prstGeom prst="line">
              <a:avLst/>
            </a:prstGeom>
            <a:ln w="28575">
              <a:solidFill>
                <a:schemeClr val="accent1">
                  <a:lumMod val="75000"/>
                </a:schemeClr>
              </a:solidFill>
              <a:prstDash val="lgDash"/>
              <a:miter lim="800000"/>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840002" y="2145134"/>
              <a:ext cx="1608881" cy="914400"/>
            </a:xfrm>
            <a:prstGeom prst="rect">
              <a:avLst/>
            </a:prstGeom>
            <a:noFill/>
          </p:spPr>
          <p:txBody>
            <a:bodyPr wrap="none" lIns="0" tIns="0" rIns="0" bIns="0" rtlCol="0">
              <a:noAutofit/>
            </a:bodyPr>
            <a:lstStyle/>
            <a:p>
              <a:pPr algn="ctr">
                <a:lnSpc>
                  <a:spcPct val="90000"/>
                </a:lnSpc>
              </a:pPr>
              <a:r>
                <a:rPr lang="en-US">
                  <a:solidFill>
                    <a:schemeClr val="accent1">
                      <a:lumMod val="75000"/>
                    </a:schemeClr>
                  </a:solidFill>
                </a:rPr>
                <a:t>Database Server</a:t>
              </a:r>
            </a:p>
            <a:p>
              <a:pPr algn="ctr">
                <a:lnSpc>
                  <a:spcPct val="90000"/>
                </a:lnSpc>
              </a:pPr>
              <a:endParaRPr lang="en-US">
                <a:solidFill>
                  <a:schemeClr val="accent1">
                    <a:lumMod val="75000"/>
                  </a:schemeClr>
                </a:solidFill>
              </a:endParaRPr>
            </a:p>
            <a:p>
              <a:pPr algn="ctr">
                <a:lnSpc>
                  <a:spcPct val="90000"/>
                </a:lnSpc>
              </a:pPr>
              <a:r>
                <a:rPr lang="en-US">
                  <a:solidFill>
                    <a:schemeClr val="accent1">
                      <a:lumMod val="75000"/>
                    </a:schemeClr>
                  </a:solidFill>
                </a:rPr>
                <a:t>Storage Server</a:t>
              </a:r>
            </a:p>
          </p:txBody>
        </p:sp>
      </p:grpSp>
    </p:spTree>
    <p:extLst>
      <p:ext uri="{BB962C8B-B14F-4D97-AF65-F5344CB8AC3E}">
        <p14:creationId xmlns:p14="http://schemas.microsoft.com/office/powerpoint/2010/main" val="122173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379614" cy="889000"/>
          </a:xfrm>
        </p:spPr>
        <p:txBody>
          <a:bodyPr/>
          <a:lstStyle/>
          <a:p>
            <a:r>
              <a:rPr lang="en-US" dirty="0"/>
              <a:t>In-Memory OLTP </a:t>
            </a:r>
            <a:r>
              <a:rPr lang="en-US"/>
              <a:t>Acceleration </a:t>
            </a:r>
            <a:endParaRPr lang="en-US" dirty="0"/>
          </a:p>
        </p:txBody>
      </p:sp>
      <p:graphicFrame>
        <p:nvGraphicFramePr>
          <p:cNvPr id="7" name="Content Placeholder 6"/>
          <p:cNvGraphicFramePr>
            <a:graphicFrameLocks noGrp="1"/>
          </p:cNvGraphicFramePr>
          <p:nvPr>
            <p:ph idx="1"/>
            <p:extLst/>
          </p:nvPr>
        </p:nvGraphicFramePr>
        <p:xfrm>
          <a:off x="1039813" y="1512711"/>
          <a:ext cx="3216098"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4294967295"/>
          </p:nvPr>
        </p:nvSpPr>
        <p:spPr>
          <a:xfrm>
            <a:off x="8621423" y="6556248"/>
            <a:ext cx="2743200" cy="182880"/>
          </a:xfrm>
          <a:prstGeom prst="rect">
            <a:avLst/>
          </a:prstGeom>
        </p:spPr>
        <p:txBody>
          <a:bodyPr/>
          <a:lstStyle/>
          <a:p>
            <a:r>
              <a:rPr lang="en-US">
                <a:solidFill>
                  <a:srgbClr val="5F5F5F"/>
                </a:solidFill>
                <a:latin typeface="Calibri"/>
              </a:rPr>
              <a:t>Oracle Confidential – Internal</a:t>
            </a:r>
            <a:endParaRPr lang="en-US" dirty="0">
              <a:solidFill>
                <a:srgbClr val="5F5F5F"/>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latin typeface="Calibri"/>
              </a:rPr>
              <a:pPr/>
              <a:t>55</a:t>
            </a:fld>
            <a:endParaRPr lang="en-US" dirty="0">
              <a:solidFill>
                <a:srgbClr val="5F5F5F"/>
              </a:solidFill>
              <a:latin typeface="Calibri"/>
            </a:endParaRPr>
          </a:p>
        </p:txBody>
      </p:sp>
      <p:graphicFrame>
        <p:nvGraphicFramePr>
          <p:cNvPr id="11" name="Content Placeholder 6"/>
          <p:cNvGraphicFramePr>
            <a:graphicFrameLocks/>
          </p:cNvGraphicFramePr>
          <p:nvPr>
            <p:extLst/>
          </p:nvPr>
        </p:nvGraphicFramePr>
        <p:xfrm>
          <a:off x="7389812" y="1473200"/>
          <a:ext cx="3216098" cy="416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TextBox 12"/>
          <p:cNvSpPr txBox="1"/>
          <p:nvPr/>
        </p:nvSpPr>
        <p:spPr>
          <a:xfrm>
            <a:off x="4673600" y="2788356"/>
            <a:ext cx="914400" cy="914400"/>
          </a:xfrm>
          <a:prstGeom prst="rect">
            <a:avLst/>
          </a:prstGeom>
          <a:noFill/>
        </p:spPr>
        <p:txBody>
          <a:bodyPr wrap="none" lIns="0" tIns="0" rIns="0" bIns="0" rtlCol="0">
            <a:noAutofit/>
          </a:bodyPr>
          <a:lstStyle/>
          <a:p>
            <a:pPr>
              <a:lnSpc>
                <a:spcPct val="90000"/>
              </a:lnSpc>
            </a:pPr>
            <a:endParaRPr lang="en-US" dirty="0">
              <a:solidFill>
                <a:srgbClr val="5F5F5F"/>
              </a:solidFill>
              <a:latin typeface="Calibri"/>
            </a:endParaRPr>
          </a:p>
        </p:txBody>
      </p:sp>
      <p:sp>
        <p:nvSpPr>
          <p:cNvPr id="16" name="Rectangle 15"/>
          <p:cNvSpPr/>
          <p:nvPr/>
        </p:nvSpPr>
        <p:spPr>
          <a:xfrm>
            <a:off x="1177780" y="5853815"/>
            <a:ext cx="10087677" cy="424732"/>
          </a:xfrm>
          <a:prstGeom prst="rect">
            <a:avLst/>
          </a:prstGeom>
        </p:spPr>
        <p:txBody>
          <a:bodyPr wrap="square">
            <a:spAutoFit/>
          </a:bodyPr>
          <a:lstStyle/>
          <a:p>
            <a:pPr algn="ctr">
              <a:lnSpc>
                <a:spcPct val="90000"/>
              </a:lnSpc>
            </a:pPr>
            <a:r>
              <a:rPr lang="en-US" sz="2400" b="1">
                <a:solidFill>
                  <a:srgbClr val="FF0000"/>
                </a:solidFill>
                <a:latin typeface="Calibri"/>
              </a:rPr>
              <a:t>Data is never in DB Buffer Cache or In Memory OLTP Cache at the same time</a:t>
            </a:r>
            <a:endParaRPr lang="en-US" sz="2400" b="1" dirty="0">
              <a:solidFill>
                <a:srgbClr val="FF0000"/>
              </a:solidFill>
              <a:latin typeface="Calibri"/>
            </a:endParaRPr>
          </a:p>
        </p:txBody>
      </p:sp>
      <p:sp>
        <p:nvSpPr>
          <p:cNvPr id="3" name="Oval 2"/>
          <p:cNvSpPr/>
          <p:nvPr/>
        </p:nvSpPr>
        <p:spPr>
          <a:xfrm>
            <a:off x="729205" y="1321795"/>
            <a:ext cx="1400537" cy="2304327"/>
          </a:xfrm>
          <a:prstGeom prst="ellipse">
            <a:avLst/>
          </a:prstGeom>
          <a:noFill/>
          <a:ln w="762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Oval 16"/>
          <p:cNvSpPr/>
          <p:nvPr/>
        </p:nvSpPr>
        <p:spPr>
          <a:xfrm>
            <a:off x="7097210" y="1321795"/>
            <a:ext cx="1400537" cy="2304327"/>
          </a:xfrm>
          <a:prstGeom prst="ellipse">
            <a:avLst/>
          </a:prstGeom>
          <a:noFill/>
          <a:ln w="762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8" name="Group 17"/>
          <p:cNvGrpSpPr/>
          <p:nvPr/>
        </p:nvGrpSpPr>
        <p:grpSpPr>
          <a:xfrm>
            <a:off x="635987" y="2145134"/>
            <a:ext cx="10406264" cy="914400"/>
            <a:chOff x="635987" y="2145134"/>
            <a:chExt cx="10406264" cy="914400"/>
          </a:xfrm>
        </p:grpSpPr>
        <p:cxnSp>
          <p:nvCxnSpPr>
            <p:cNvPr id="19" name="Straight Connector 18"/>
            <p:cNvCxnSpPr/>
            <p:nvPr/>
          </p:nvCxnSpPr>
          <p:spPr>
            <a:xfrm>
              <a:off x="635987" y="2506134"/>
              <a:ext cx="10406264" cy="0"/>
            </a:xfrm>
            <a:prstGeom prst="line">
              <a:avLst/>
            </a:prstGeom>
            <a:ln w="28575">
              <a:solidFill>
                <a:schemeClr val="accent1">
                  <a:lumMod val="75000"/>
                </a:schemeClr>
              </a:solidFill>
              <a:prstDash val="lgDash"/>
              <a:miter lim="800000"/>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840002" y="2145134"/>
              <a:ext cx="1608881" cy="914400"/>
            </a:xfrm>
            <a:prstGeom prst="rect">
              <a:avLst/>
            </a:prstGeom>
            <a:noFill/>
          </p:spPr>
          <p:txBody>
            <a:bodyPr wrap="none" lIns="0" tIns="0" rIns="0" bIns="0" rtlCol="0">
              <a:noAutofit/>
            </a:bodyPr>
            <a:lstStyle/>
            <a:p>
              <a:pPr algn="ctr">
                <a:lnSpc>
                  <a:spcPct val="90000"/>
                </a:lnSpc>
              </a:pPr>
              <a:r>
                <a:rPr lang="en-US">
                  <a:solidFill>
                    <a:schemeClr val="accent1">
                      <a:lumMod val="75000"/>
                    </a:schemeClr>
                  </a:solidFill>
                </a:rPr>
                <a:t>Database Server</a:t>
              </a:r>
            </a:p>
            <a:p>
              <a:pPr algn="ctr">
                <a:lnSpc>
                  <a:spcPct val="90000"/>
                </a:lnSpc>
              </a:pPr>
              <a:endParaRPr lang="en-US">
                <a:solidFill>
                  <a:schemeClr val="accent1">
                    <a:lumMod val="75000"/>
                  </a:schemeClr>
                </a:solidFill>
              </a:endParaRPr>
            </a:p>
            <a:p>
              <a:pPr algn="ctr">
                <a:lnSpc>
                  <a:spcPct val="90000"/>
                </a:lnSpc>
              </a:pPr>
              <a:r>
                <a:rPr lang="en-US">
                  <a:solidFill>
                    <a:schemeClr val="accent1">
                      <a:lumMod val="75000"/>
                    </a:schemeClr>
                  </a:solidFill>
                </a:rPr>
                <a:t>Storage Server</a:t>
              </a:r>
            </a:p>
          </p:txBody>
        </p:sp>
      </p:grpSp>
    </p:spTree>
    <p:extLst>
      <p:ext uri="{BB962C8B-B14F-4D97-AF65-F5344CB8AC3E}">
        <p14:creationId xmlns:p14="http://schemas.microsoft.com/office/powerpoint/2010/main" val="158334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Best Consolidation</a:t>
            </a:r>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56</a:t>
            </a:fld>
            <a:endParaRPr lang="en-US" dirty="0"/>
          </a:p>
        </p:txBody>
      </p:sp>
    </p:spTree>
    <p:extLst>
      <p:ext uri="{BB962C8B-B14F-4D97-AF65-F5344CB8AC3E}">
        <p14:creationId xmlns:p14="http://schemas.microsoft.com/office/powerpoint/2010/main" val="303356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Consolidation Challenges</a:t>
            </a:r>
          </a:p>
        </p:txBody>
      </p:sp>
      <p:sp>
        <p:nvSpPr>
          <p:cNvPr id="3" name="Content Placeholder 2"/>
          <p:cNvSpPr>
            <a:spLocks noGrp="1"/>
          </p:cNvSpPr>
          <p:nvPr>
            <p:ph idx="1"/>
          </p:nvPr>
        </p:nvSpPr>
        <p:spPr/>
        <p:txBody>
          <a:bodyPr/>
          <a:lstStyle/>
          <a:p>
            <a:r>
              <a:rPr lang="en-US" dirty="0"/>
              <a:t>Database users apprehensive about consolidation</a:t>
            </a:r>
          </a:p>
          <a:p>
            <a:pPr lvl="1"/>
            <a:r>
              <a:rPr lang="en-US" dirty="0"/>
              <a:t>Demand performance guarantees</a:t>
            </a:r>
          </a:p>
          <a:p>
            <a:r>
              <a:rPr lang="en-US" dirty="0"/>
              <a:t>Workload surges from one application can affect others</a:t>
            </a:r>
          </a:p>
          <a:p>
            <a:pPr lvl="1"/>
            <a:r>
              <a:rPr lang="en-US" dirty="0"/>
              <a:t>Excessive CPU, memory, or I/O usage</a:t>
            </a:r>
          </a:p>
          <a:p>
            <a:pPr lvl="1"/>
            <a:r>
              <a:rPr lang="en-US" dirty="0"/>
              <a:t>Surges can originate from heavy application usage or a single runaway query</a:t>
            </a:r>
          </a:p>
          <a:p>
            <a:r>
              <a:rPr lang="en-US" dirty="0"/>
              <a:t>DBAs want to control resource usage</a:t>
            </a:r>
          </a:p>
          <a:p>
            <a:pPr lvl="1"/>
            <a:r>
              <a:rPr lang="en-US" dirty="0"/>
              <a:t>Fair access to resources</a:t>
            </a:r>
          </a:p>
          <a:p>
            <a:pPr lvl="1"/>
            <a:r>
              <a:rPr lang="en-US" dirty="0"/>
              <a:t>Hosted environments – “get what you pay for”</a:t>
            </a:r>
            <a:endParaRPr lang="en-US" sz="2400" dirty="0"/>
          </a:p>
          <a:p>
            <a:endParaRPr lang="en-US" dirty="0"/>
          </a:p>
        </p:txBody>
      </p:sp>
    </p:spTree>
    <p:extLst>
      <p:ext uri="{BB962C8B-B14F-4D97-AF65-F5344CB8AC3E}">
        <p14:creationId xmlns:p14="http://schemas.microsoft.com/office/powerpoint/2010/main" val="11485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5890"/>
            <a:ext cx="11125200" cy="889000"/>
          </a:xfrm>
        </p:spPr>
        <p:txBody>
          <a:bodyPr anchor="b"/>
          <a:lstStyle/>
          <a:p>
            <a:r>
              <a:rPr lang="en-US" dirty="0"/>
              <a:t>Resource Management for Consolidated Workloads</a:t>
            </a:r>
          </a:p>
        </p:txBody>
      </p:sp>
      <p:sp>
        <p:nvSpPr>
          <p:cNvPr id="16" name="Content Placeholder 15"/>
          <p:cNvSpPr>
            <a:spLocks noGrp="1"/>
          </p:cNvSpPr>
          <p:nvPr>
            <p:ph idx="1"/>
          </p:nvPr>
        </p:nvSpPr>
        <p:spPr>
          <a:xfrm>
            <a:off x="531151" y="1672724"/>
            <a:ext cx="11126522" cy="4628924"/>
          </a:xfrm>
        </p:spPr>
        <p:txBody>
          <a:bodyPr/>
          <a:lstStyle/>
          <a:p>
            <a:pPr>
              <a:spcBef>
                <a:spcPts val="1000"/>
              </a:spcBef>
              <a:spcAft>
                <a:spcPts val="200"/>
              </a:spcAft>
            </a:pPr>
            <a:r>
              <a:rPr lang="en-US" sz="2200" b="1" dirty="0"/>
              <a:t>Instance Caging</a:t>
            </a:r>
          </a:p>
          <a:p>
            <a:pPr lvl="1">
              <a:lnSpc>
                <a:spcPct val="100000"/>
              </a:lnSpc>
              <a:spcBef>
                <a:spcPts val="0"/>
              </a:spcBef>
            </a:pPr>
            <a:r>
              <a:rPr lang="en-US" sz="1800" dirty="0"/>
              <a:t>Limits a database instance to a maximum number of CPUs</a:t>
            </a:r>
          </a:p>
          <a:p>
            <a:pPr lvl="1">
              <a:lnSpc>
                <a:spcPct val="100000"/>
              </a:lnSpc>
              <a:spcBef>
                <a:spcPts val="0"/>
              </a:spcBef>
            </a:pPr>
            <a:r>
              <a:rPr lang="en-US" sz="1800" dirty="0"/>
              <a:t>Prevents resource hogging when consolidating databases</a:t>
            </a:r>
          </a:p>
          <a:p>
            <a:pPr>
              <a:spcBef>
                <a:spcPts val="1000"/>
              </a:spcBef>
              <a:spcAft>
                <a:spcPts val="200"/>
              </a:spcAft>
            </a:pPr>
            <a:r>
              <a:rPr lang="en-US" sz="2200" b="1" dirty="0"/>
              <a:t>CPU Resource Management</a:t>
            </a:r>
          </a:p>
          <a:p>
            <a:pPr lvl="1">
              <a:lnSpc>
                <a:spcPct val="100000"/>
              </a:lnSpc>
              <a:spcBef>
                <a:spcPts val="0"/>
              </a:spcBef>
            </a:pPr>
            <a:r>
              <a:rPr lang="en-US" sz="1800" dirty="0"/>
              <a:t>Allocates CPU across different databases</a:t>
            </a:r>
          </a:p>
          <a:p>
            <a:pPr lvl="1">
              <a:lnSpc>
                <a:spcPct val="100000"/>
              </a:lnSpc>
              <a:spcBef>
                <a:spcPts val="0"/>
              </a:spcBef>
            </a:pPr>
            <a:r>
              <a:rPr lang="en-US" sz="1800" dirty="0"/>
              <a:t>Allocates CPU across workloads within a database</a:t>
            </a:r>
          </a:p>
          <a:p>
            <a:pPr lvl="1">
              <a:lnSpc>
                <a:spcPct val="100000"/>
              </a:lnSpc>
              <a:spcBef>
                <a:spcPts val="0"/>
              </a:spcBef>
            </a:pPr>
            <a:r>
              <a:rPr lang="en-US" sz="1800" dirty="0"/>
              <a:t>Implements parallel execution policies</a:t>
            </a:r>
          </a:p>
          <a:p>
            <a:pPr lvl="1">
              <a:lnSpc>
                <a:spcPct val="100000"/>
              </a:lnSpc>
              <a:spcBef>
                <a:spcPts val="0"/>
              </a:spcBef>
            </a:pPr>
            <a:r>
              <a:rPr lang="en-US" sz="1800" dirty="0"/>
              <a:t>Prevents runaway queries</a:t>
            </a:r>
          </a:p>
          <a:p>
            <a:pPr>
              <a:spcBef>
                <a:spcPts val="1000"/>
              </a:spcBef>
              <a:spcAft>
                <a:spcPts val="200"/>
              </a:spcAft>
            </a:pPr>
            <a:r>
              <a:rPr lang="en-US" sz="2200" b="1" dirty="0"/>
              <a:t>Network Resource Management</a:t>
            </a:r>
          </a:p>
          <a:p>
            <a:pPr lvl="1">
              <a:lnSpc>
                <a:spcPct val="100000"/>
              </a:lnSpc>
              <a:spcBef>
                <a:spcPts val="0"/>
              </a:spcBef>
            </a:pPr>
            <a:r>
              <a:rPr lang="en-US" sz="1800" dirty="0"/>
              <a:t>Automatically prioritizes critical messages on </a:t>
            </a:r>
            <a:r>
              <a:rPr lang="en-US" sz="1800" dirty="0" err="1"/>
              <a:t>InfiniBand</a:t>
            </a:r>
            <a:r>
              <a:rPr lang="en-US" sz="1800" dirty="0"/>
              <a:t> fabric</a:t>
            </a:r>
          </a:p>
          <a:p>
            <a:pPr lvl="1">
              <a:lnSpc>
                <a:spcPct val="100000"/>
              </a:lnSpc>
              <a:spcBef>
                <a:spcPts val="0"/>
              </a:spcBef>
            </a:pPr>
            <a:r>
              <a:rPr lang="en-US" sz="1800" dirty="0"/>
              <a:t>Log writes, RAC cluster messages, etc.</a:t>
            </a:r>
          </a:p>
          <a:p>
            <a:pPr>
              <a:spcBef>
                <a:spcPts val="1000"/>
              </a:spcBef>
              <a:spcAft>
                <a:spcPts val="200"/>
              </a:spcAft>
            </a:pPr>
            <a:r>
              <a:rPr lang="en-US" sz="2200" b="1" dirty="0"/>
              <a:t>I/O Resource Management (IORM)</a:t>
            </a:r>
          </a:p>
          <a:p>
            <a:pPr lvl="1">
              <a:lnSpc>
                <a:spcPct val="100000"/>
              </a:lnSpc>
              <a:spcBef>
                <a:spcPts val="0"/>
              </a:spcBef>
            </a:pPr>
            <a:r>
              <a:rPr lang="en-US" sz="1800" dirty="0"/>
              <a:t>Prioritizes I/O for critical workloads over non-critical workloads</a:t>
            </a:r>
          </a:p>
          <a:p>
            <a:pPr lvl="1">
              <a:lnSpc>
                <a:spcPct val="100000"/>
              </a:lnSpc>
              <a:spcBef>
                <a:spcPts val="0"/>
              </a:spcBef>
            </a:pPr>
            <a:r>
              <a:rPr lang="en-US" sz="1800" dirty="0"/>
              <a:t>Allows fair sharing for database consolidation</a:t>
            </a:r>
          </a:p>
        </p:txBody>
      </p:sp>
      <p:sp>
        <p:nvSpPr>
          <p:cNvPr id="40" name="Slide Number Placeholder 8"/>
          <p:cNvSpPr>
            <a:spLocks noGrp="1"/>
          </p:cNvSpPr>
          <p:nvPr>
            <p:ph type="sldNum" sz="quarter" idx="12"/>
          </p:nvPr>
        </p:nvSpPr>
        <p:spPr>
          <a:prstGeom prst="rect">
            <a:avLst/>
          </a:prstGeom>
        </p:spPr>
        <p:txBody>
          <a:bodyPr/>
          <a:lstStyle/>
          <a:p>
            <a:pPr>
              <a:defRPr/>
            </a:pPr>
            <a:fld id="{5ED051B6-4BEE-4E59-B6DB-122725F8FBFC}" type="slidenum">
              <a:rPr lang="en-US" smtClean="0"/>
              <a:pPr>
                <a:defRPr/>
              </a:pPr>
              <a:t>58</a:t>
            </a:fld>
            <a:endParaRPr lang="en-US" dirty="0"/>
          </a:p>
        </p:txBody>
      </p:sp>
      <p:sp>
        <p:nvSpPr>
          <p:cNvPr id="42" name="Text Placeholder 41"/>
          <p:cNvSpPr>
            <a:spLocks noGrp="1"/>
          </p:cNvSpPr>
          <p:nvPr>
            <p:ph type="body" sz="quarter" idx="13"/>
          </p:nvPr>
        </p:nvSpPr>
        <p:spPr>
          <a:xfrm>
            <a:off x="531813" y="1043231"/>
            <a:ext cx="11125199" cy="343299"/>
          </a:xfrm>
        </p:spPr>
        <p:txBody>
          <a:bodyPr/>
          <a:lstStyle/>
          <a:p>
            <a:r>
              <a:rPr lang="en-US" dirty="0"/>
              <a:t>Prioritize System Resources by Database, Workload and Time of Day</a:t>
            </a:r>
          </a:p>
        </p:txBody>
      </p:sp>
      <p:cxnSp>
        <p:nvCxnSpPr>
          <p:cNvPr id="41" name="Straight Connector 40"/>
          <p:cNvCxnSpPr/>
          <p:nvPr/>
        </p:nvCxnSpPr>
        <p:spPr>
          <a:xfrm>
            <a:off x="7455159" y="5206711"/>
            <a:ext cx="374253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3" name="Group 69"/>
          <p:cNvGrpSpPr/>
          <p:nvPr/>
        </p:nvGrpSpPr>
        <p:grpSpPr>
          <a:xfrm>
            <a:off x="8176649" y="5262274"/>
            <a:ext cx="2299550" cy="1132479"/>
            <a:chOff x="8450580" y="5339394"/>
            <a:chExt cx="2074945" cy="1021866"/>
          </a:xfrm>
        </p:grpSpPr>
        <p:pic>
          <p:nvPicPr>
            <p:cNvPr id="56" name="Picture 55" descr="db-gray.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98551" y="5734286"/>
              <a:ext cx="626974" cy="626974"/>
            </a:xfrm>
            <a:prstGeom prst="rect">
              <a:avLst/>
            </a:prstGeom>
          </p:spPr>
        </p:pic>
        <p:pic>
          <p:nvPicPr>
            <p:cNvPr id="57" name="Picture 56" descr="db-blue.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50580" y="5734286"/>
              <a:ext cx="626974" cy="626974"/>
            </a:xfrm>
            <a:prstGeom prst="rect">
              <a:avLst/>
            </a:prstGeom>
          </p:spPr>
        </p:pic>
        <p:pic>
          <p:nvPicPr>
            <p:cNvPr id="59" name="Picture 58" descr="db-orange.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89060" y="5734643"/>
              <a:ext cx="624607" cy="624607"/>
            </a:xfrm>
            <a:prstGeom prst="rect">
              <a:avLst/>
            </a:prstGeom>
          </p:spPr>
        </p:pic>
        <p:pic>
          <p:nvPicPr>
            <p:cNvPr id="60" name="Picture 59" descr="gauge-level-1.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95435" y="5841018"/>
              <a:ext cx="411856" cy="411856"/>
            </a:xfrm>
            <a:prstGeom prst="rect">
              <a:avLst/>
            </a:prstGeom>
          </p:spPr>
        </p:pic>
        <p:pic>
          <p:nvPicPr>
            <p:cNvPr id="61" name="Picture 60" descr="gauge-level-5.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58734" y="5842440"/>
              <a:ext cx="410667" cy="410667"/>
            </a:xfrm>
            <a:prstGeom prst="rect">
              <a:avLst/>
            </a:prstGeom>
          </p:spPr>
        </p:pic>
        <p:pic>
          <p:nvPicPr>
            <p:cNvPr id="62" name="Picture 61" descr="gauge-level-8.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006221" y="5841956"/>
              <a:ext cx="411635" cy="411635"/>
            </a:xfrm>
            <a:prstGeom prst="rect">
              <a:avLst/>
            </a:prstGeom>
          </p:spPr>
        </p:pic>
        <p:sp>
          <p:nvSpPr>
            <p:cNvPr id="63" name="Down Arrow 62"/>
            <p:cNvSpPr/>
            <p:nvPr/>
          </p:nvSpPr>
          <p:spPr>
            <a:xfrm>
              <a:off x="9973140" y="5518768"/>
              <a:ext cx="497145" cy="303418"/>
            </a:xfrm>
            <a:prstGeom prst="downArrow">
              <a:avLst>
                <a:gd name="adj1" fmla="val 50000"/>
                <a:gd name="adj2" fmla="val 50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Down Arrow 63"/>
            <p:cNvSpPr/>
            <p:nvPr/>
          </p:nvSpPr>
          <p:spPr>
            <a:xfrm>
              <a:off x="8645957" y="5518768"/>
              <a:ext cx="236220" cy="303418"/>
            </a:xfrm>
            <a:prstGeom prst="downArrow">
              <a:avLst>
                <a:gd name="adj1" fmla="val 50000"/>
                <a:gd name="adj2" fmla="val 74194"/>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Down Arrow 64"/>
            <p:cNvSpPr/>
            <p:nvPr/>
          </p:nvSpPr>
          <p:spPr>
            <a:xfrm>
              <a:off x="9429173" y="5518768"/>
              <a:ext cx="136337" cy="303418"/>
            </a:xfrm>
            <a:prstGeom prst="downArrow">
              <a:avLst>
                <a:gd name="adj1" fmla="val 29167"/>
                <a:gd name="adj2" fmla="val 93311"/>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6" name="TextBox 65"/>
            <p:cNvSpPr txBox="1"/>
            <p:nvPr/>
          </p:nvSpPr>
          <p:spPr>
            <a:xfrm>
              <a:off x="8537098" y="5339394"/>
              <a:ext cx="445062" cy="242761"/>
            </a:xfrm>
            <a:prstGeom prst="rect">
              <a:avLst/>
            </a:prstGeom>
            <a:noFill/>
          </p:spPr>
          <p:txBody>
            <a:bodyPr wrap="square" lIns="0" tIns="0" rIns="0" bIns="0" rtlCol="0">
              <a:noAutofit/>
            </a:bodyPr>
            <a:lstStyle/>
            <a:p>
              <a:pPr algn="ctr">
                <a:lnSpc>
                  <a:spcPct val="90000"/>
                </a:lnSpc>
              </a:pPr>
              <a:r>
                <a:rPr lang="en-US" sz="1400" b="1" dirty="0">
                  <a:solidFill>
                    <a:schemeClr val="accent1"/>
                  </a:solidFill>
                </a:rPr>
                <a:t>I/O</a:t>
              </a:r>
            </a:p>
          </p:txBody>
        </p:sp>
        <p:sp>
          <p:nvSpPr>
            <p:cNvPr id="68" name="TextBox 67"/>
            <p:cNvSpPr txBox="1"/>
            <p:nvPr/>
          </p:nvSpPr>
          <p:spPr>
            <a:xfrm>
              <a:off x="9280217" y="5339394"/>
              <a:ext cx="445062" cy="242761"/>
            </a:xfrm>
            <a:prstGeom prst="rect">
              <a:avLst/>
            </a:prstGeom>
            <a:noFill/>
          </p:spPr>
          <p:txBody>
            <a:bodyPr wrap="square" lIns="0" tIns="0" rIns="0" bIns="0" rtlCol="0">
              <a:noAutofit/>
            </a:bodyPr>
            <a:lstStyle/>
            <a:p>
              <a:pPr algn="ctr">
                <a:lnSpc>
                  <a:spcPct val="90000"/>
                </a:lnSpc>
              </a:pPr>
              <a:r>
                <a:rPr lang="en-US" sz="1400" b="1" dirty="0">
                  <a:solidFill>
                    <a:schemeClr val="accent1"/>
                  </a:solidFill>
                </a:rPr>
                <a:t>I/O</a:t>
              </a:r>
            </a:p>
          </p:txBody>
        </p:sp>
        <p:sp>
          <p:nvSpPr>
            <p:cNvPr id="69" name="TextBox 68"/>
            <p:cNvSpPr txBox="1"/>
            <p:nvPr/>
          </p:nvSpPr>
          <p:spPr>
            <a:xfrm>
              <a:off x="9992315" y="5339394"/>
              <a:ext cx="445062" cy="242761"/>
            </a:xfrm>
            <a:prstGeom prst="rect">
              <a:avLst/>
            </a:prstGeom>
            <a:noFill/>
          </p:spPr>
          <p:txBody>
            <a:bodyPr wrap="square" lIns="0" tIns="0" rIns="0" bIns="0" rtlCol="0">
              <a:noAutofit/>
            </a:bodyPr>
            <a:lstStyle/>
            <a:p>
              <a:pPr algn="ctr">
                <a:lnSpc>
                  <a:spcPct val="90000"/>
                </a:lnSpc>
              </a:pPr>
              <a:r>
                <a:rPr lang="en-US" sz="1400" b="1" dirty="0">
                  <a:solidFill>
                    <a:schemeClr val="accent1"/>
                  </a:solidFill>
                </a:rPr>
                <a:t>I/O</a:t>
              </a:r>
            </a:p>
          </p:txBody>
        </p:sp>
      </p:grpSp>
      <p:grpSp>
        <p:nvGrpSpPr>
          <p:cNvPr id="4" name="Group 103"/>
          <p:cNvGrpSpPr/>
          <p:nvPr/>
        </p:nvGrpSpPr>
        <p:grpSpPr>
          <a:xfrm>
            <a:off x="7652624" y="1674564"/>
            <a:ext cx="3347601" cy="1087305"/>
            <a:chOff x="7709909" y="1674564"/>
            <a:chExt cx="3347601" cy="1087305"/>
          </a:xfrm>
        </p:grpSpPr>
        <p:grpSp>
          <p:nvGrpSpPr>
            <p:cNvPr id="5" name="Group 28"/>
            <p:cNvGrpSpPr/>
            <p:nvPr/>
          </p:nvGrpSpPr>
          <p:grpSpPr>
            <a:xfrm>
              <a:off x="8949767" y="1784274"/>
              <a:ext cx="867885" cy="867885"/>
              <a:chOff x="10062009" y="1510473"/>
              <a:chExt cx="1153161" cy="1153161"/>
            </a:xfrm>
          </p:grpSpPr>
          <p:pic>
            <p:nvPicPr>
              <p:cNvPr id="22" name="Picture 21" descr="chip-dark.png"/>
              <p:cNvPicPr>
                <a:picLocks noChangeAspect="1"/>
              </p:cNvPicPr>
              <p:nvPr/>
            </p:nvPicPr>
            <p:blipFill>
              <a:blip r:embed="rId9"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62009" y="1510473"/>
                <a:ext cx="1153161" cy="1153161"/>
              </a:xfrm>
              <a:prstGeom prst="rect">
                <a:avLst/>
              </a:prstGeom>
            </p:spPr>
          </p:pic>
          <p:pic>
            <p:nvPicPr>
              <p:cNvPr id="23" name="Picture 22" descr="db-red.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368763" y="1817227"/>
                <a:ext cx="539652" cy="539652"/>
              </a:xfrm>
              <a:prstGeom prst="rect">
                <a:avLst/>
              </a:prstGeom>
            </p:spPr>
          </p:pic>
        </p:grpSp>
        <p:pic>
          <p:nvPicPr>
            <p:cNvPr id="33" name="Picture 32" descr="chip-dark.png"/>
            <p:cNvPicPr>
              <a:picLocks noChangeAspect="1"/>
            </p:cNvPicPr>
            <p:nvPr/>
          </p:nvPicPr>
          <p:blipFill>
            <a:blip r:embed="rId11"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709909" y="1674564"/>
              <a:ext cx="541972" cy="541972"/>
            </a:xfrm>
            <a:prstGeom prst="rect">
              <a:avLst/>
            </a:prstGeom>
          </p:spPr>
        </p:pic>
        <p:pic>
          <p:nvPicPr>
            <p:cNvPr id="44" name="Picture 43" descr="chip-dark.png"/>
            <p:cNvPicPr>
              <a:picLocks noChangeAspect="1"/>
            </p:cNvPicPr>
            <p:nvPr/>
          </p:nvPicPr>
          <p:blipFill>
            <a:blip r:embed="rId11"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247899" y="1674564"/>
              <a:ext cx="541972" cy="541972"/>
            </a:xfrm>
            <a:prstGeom prst="rect">
              <a:avLst/>
            </a:prstGeom>
          </p:spPr>
        </p:pic>
        <p:grpSp>
          <p:nvGrpSpPr>
            <p:cNvPr id="6" name="Group 46"/>
            <p:cNvGrpSpPr/>
            <p:nvPr/>
          </p:nvGrpSpPr>
          <p:grpSpPr>
            <a:xfrm>
              <a:off x="7709909" y="2219897"/>
              <a:ext cx="1079962" cy="541972"/>
              <a:chOff x="7331663" y="3574973"/>
              <a:chExt cx="1079962" cy="541972"/>
            </a:xfrm>
          </p:grpSpPr>
          <p:pic>
            <p:nvPicPr>
              <p:cNvPr id="45" name="Picture 44" descr="chip-dark.png"/>
              <p:cNvPicPr>
                <a:picLocks noChangeAspect="1"/>
              </p:cNvPicPr>
              <p:nvPr/>
            </p:nvPicPr>
            <p:blipFill>
              <a:blip r:embed="rId11"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331663" y="3574973"/>
                <a:ext cx="541972" cy="541972"/>
              </a:xfrm>
              <a:prstGeom prst="rect">
                <a:avLst/>
              </a:prstGeom>
            </p:spPr>
          </p:pic>
          <p:pic>
            <p:nvPicPr>
              <p:cNvPr id="46" name="Picture 45" descr="chip-dark.png"/>
              <p:cNvPicPr>
                <a:picLocks noChangeAspect="1"/>
              </p:cNvPicPr>
              <p:nvPr/>
            </p:nvPicPr>
            <p:blipFill>
              <a:blip r:embed="rId11"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69653" y="3574973"/>
                <a:ext cx="541972" cy="541972"/>
              </a:xfrm>
              <a:prstGeom prst="rect">
                <a:avLst/>
              </a:prstGeom>
            </p:spPr>
          </p:pic>
        </p:grpSp>
        <p:pic>
          <p:nvPicPr>
            <p:cNvPr id="36" name="Picture 35" descr="db-red.pn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927782" y="1879520"/>
              <a:ext cx="665375" cy="665375"/>
            </a:xfrm>
            <a:prstGeom prst="rect">
              <a:avLst/>
            </a:prstGeom>
          </p:spPr>
        </p:pic>
        <p:grpSp>
          <p:nvGrpSpPr>
            <p:cNvPr id="7" name="Group 57"/>
            <p:cNvGrpSpPr/>
            <p:nvPr/>
          </p:nvGrpSpPr>
          <p:grpSpPr>
            <a:xfrm>
              <a:off x="9977548" y="1808355"/>
              <a:ext cx="1079962" cy="758575"/>
              <a:chOff x="7862309" y="2950685"/>
              <a:chExt cx="1079962" cy="758575"/>
            </a:xfrm>
          </p:grpSpPr>
          <p:pic>
            <p:nvPicPr>
              <p:cNvPr id="50" name="Picture 49" descr="chip-dark.png"/>
              <p:cNvPicPr>
                <a:picLocks noChangeAspect="1"/>
              </p:cNvPicPr>
              <p:nvPr/>
            </p:nvPicPr>
            <p:blipFill>
              <a:blip r:embed="rId11"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62309" y="2950685"/>
                <a:ext cx="541972" cy="541972"/>
              </a:xfrm>
              <a:prstGeom prst="rect">
                <a:avLst/>
              </a:prstGeom>
            </p:spPr>
          </p:pic>
          <p:pic>
            <p:nvPicPr>
              <p:cNvPr id="51" name="Picture 50" descr="chip-dark.png"/>
              <p:cNvPicPr>
                <a:picLocks noChangeAspect="1"/>
              </p:cNvPicPr>
              <p:nvPr/>
            </p:nvPicPr>
            <p:blipFill>
              <a:blip r:embed="rId11"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400299" y="2950685"/>
                <a:ext cx="541972" cy="541972"/>
              </a:xfrm>
              <a:prstGeom prst="rect">
                <a:avLst/>
              </a:prstGeom>
            </p:spPr>
          </p:pic>
          <p:pic>
            <p:nvPicPr>
              <p:cNvPr id="53" name="Picture 52" descr="db-red.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152825" y="3199710"/>
                <a:ext cx="509550" cy="509550"/>
              </a:xfrm>
              <a:prstGeom prst="rect">
                <a:avLst/>
              </a:prstGeom>
            </p:spPr>
          </p:pic>
        </p:grpSp>
      </p:grpSp>
      <p:cxnSp>
        <p:nvCxnSpPr>
          <p:cNvPr id="39" name="Straight Connector 38"/>
          <p:cNvCxnSpPr/>
          <p:nvPr/>
        </p:nvCxnSpPr>
        <p:spPr>
          <a:xfrm>
            <a:off x="7455159" y="4175603"/>
            <a:ext cx="374253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455159" y="2918164"/>
            <a:ext cx="3742530" cy="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8" name="Group 142"/>
          <p:cNvGrpSpPr/>
          <p:nvPr/>
        </p:nvGrpSpPr>
        <p:grpSpPr>
          <a:xfrm>
            <a:off x="7673995" y="2994751"/>
            <a:ext cx="3304858" cy="1123722"/>
            <a:chOff x="7656726" y="2994751"/>
            <a:chExt cx="3304858" cy="1123722"/>
          </a:xfrm>
        </p:grpSpPr>
        <p:grpSp>
          <p:nvGrpSpPr>
            <p:cNvPr id="9" name="Group 102"/>
            <p:cNvGrpSpPr/>
            <p:nvPr/>
          </p:nvGrpSpPr>
          <p:grpSpPr>
            <a:xfrm>
              <a:off x="9386371" y="2994751"/>
              <a:ext cx="1575213" cy="1123722"/>
              <a:chOff x="9386371" y="2869225"/>
              <a:chExt cx="1861851" cy="1328203"/>
            </a:xfrm>
          </p:grpSpPr>
          <p:pic>
            <p:nvPicPr>
              <p:cNvPr id="79" name="Picture 78" descr="db-steel.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a:xfrm>
                <a:off x="9386371" y="2869225"/>
                <a:ext cx="1861851" cy="1328203"/>
              </a:xfrm>
              <a:prstGeom prst="rect">
                <a:avLst/>
              </a:prstGeom>
            </p:spPr>
          </p:pic>
          <p:sp>
            <p:nvSpPr>
              <p:cNvPr id="80" name="TextBox 79"/>
              <p:cNvSpPr txBox="1"/>
              <p:nvPr/>
            </p:nvSpPr>
            <p:spPr>
              <a:xfrm>
                <a:off x="9586972" y="3833875"/>
                <a:ext cx="1443210" cy="275417"/>
              </a:xfrm>
              <a:prstGeom prst="rect">
                <a:avLst/>
              </a:prstGeom>
              <a:noFill/>
            </p:spPr>
            <p:txBody>
              <a:bodyPr wrap="square" lIns="0" tIns="0" rIns="0" bIns="0" rtlCol="0">
                <a:noAutofit/>
              </a:bodyPr>
              <a:lstStyle/>
              <a:p>
                <a:pPr algn="ctr">
                  <a:lnSpc>
                    <a:spcPct val="90000"/>
                  </a:lnSpc>
                </a:pPr>
                <a:r>
                  <a:rPr lang="en-US" sz="1600" b="1" dirty="0">
                    <a:solidFill>
                      <a:schemeClr val="bg1"/>
                    </a:solidFill>
                  </a:rPr>
                  <a:t>OLTP</a:t>
                </a:r>
              </a:p>
            </p:txBody>
          </p:sp>
          <p:sp>
            <p:nvSpPr>
              <p:cNvPr id="70" name="Rectangle 69"/>
              <p:cNvSpPr/>
              <p:nvPr/>
            </p:nvSpPr>
            <p:spPr bwMode="auto">
              <a:xfrm>
                <a:off x="9615172" y="3134124"/>
                <a:ext cx="593597" cy="254648"/>
              </a:xfrm>
              <a:prstGeom prst="rect">
                <a:avLst/>
              </a:prstGeom>
              <a:solidFill>
                <a:srgbClr val="FFCC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algn="ctr"/>
                <a:r>
                  <a:rPr lang="en-US" sz="1400" b="1" dirty="0"/>
                  <a:t>TXNS</a:t>
                </a:r>
              </a:p>
            </p:txBody>
          </p:sp>
          <p:sp>
            <p:nvSpPr>
              <p:cNvPr id="91" name="Rectangle 90"/>
              <p:cNvSpPr/>
              <p:nvPr/>
            </p:nvSpPr>
            <p:spPr bwMode="auto">
              <a:xfrm>
                <a:off x="10461634" y="3134124"/>
                <a:ext cx="540350" cy="254648"/>
              </a:xfrm>
              <a:prstGeom prst="rect">
                <a:avLst/>
              </a:prstGeom>
              <a:solidFill>
                <a:srgbClr val="FFCC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algn="ctr"/>
                <a:r>
                  <a:rPr lang="en-US" sz="1400" b="1" dirty="0"/>
                  <a:t>RPTS</a:t>
                </a:r>
              </a:p>
            </p:txBody>
          </p:sp>
          <p:sp>
            <p:nvSpPr>
              <p:cNvPr id="92" name="Rectangle 91"/>
              <p:cNvSpPr/>
              <p:nvPr/>
            </p:nvSpPr>
            <p:spPr bwMode="auto">
              <a:xfrm>
                <a:off x="9883248" y="3505025"/>
                <a:ext cx="850657" cy="254648"/>
              </a:xfrm>
              <a:prstGeom prst="rect">
                <a:avLst/>
              </a:prstGeom>
              <a:solidFill>
                <a:srgbClr val="FFCC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algn="ctr"/>
                <a:r>
                  <a:rPr lang="en-US" sz="1400" b="1" dirty="0"/>
                  <a:t>BACKUPS</a:t>
                </a:r>
              </a:p>
            </p:txBody>
          </p:sp>
        </p:grpSp>
        <p:grpSp>
          <p:nvGrpSpPr>
            <p:cNvPr id="10" name="Group 101"/>
            <p:cNvGrpSpPr/>
            <p:nvPr/>
          </p:nvGrpSpPr>
          <p:grpSpPr>
            <a:xfrm>
              <a:off x="7656726" y="2994751"/>
              <a:ext cx="1584533" cy="1123722"/>
              <a:chOff x="7436386" y="2867389"/>
              <a:chExt cx="1872867" cy="1328203"/>
            </a:xfrm>
          </p:grpSpPr>
          <p:pic>
            <p:nvPicPr>
              <p:cNvPr id="94" name="Picture 93" descr="db-steel.png"/>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7436386" y="2867389"/>
                <a:ext cx="1872867" cy="1328203"/>
              </a:xfrm>
              <a:prstGeom prst="rect">
                <a:avLst/>
              </a:prstGeom>
            </p:spPr>
          </p:pic>
          <p:sp>
            <p:nvSpPr>
              <p:cNvPr id="95" name="TextBox 94"/>
              <p:cNvSpPr txBox="1"/>
              <p:nvPr/>
            </p:nvSpPr>
            <p:spPr>
              <a:xfrm>
                <a:off x="7635149" y="3832039"/>
                <a:ext cx="1443210" cy="275417"/>
              </a:xfrm>
              <a:prstGeom prst="rect">
                <a:avLst/>
              </a:prstGeom>
              <a:noFill/>
            </p:spPr>
            <p:txBody>
              <a:bodyPr wrap="square" lIns="0" tIns="0" rIns="0" bIns="0" rtlCol="0">
                <a:noAutofit/>
              </a:bodyPr>
              <a:lstStyle/>
              <a:p>
                <a:pPr algn="ctr">
                  <a:lnSpc>
                    <a:spcPct val="90000"/>
                  </a:lnSpc>
                </a:pPr>
                <a:r>
                  <a:rPr lang="en-US" sz="1600" b="1" dirty="0">
                    <a:solidFill>
                      <a:schemeClr val="bg1"/>
                    </a:solidFill>
                  </a:rPr>
                  <a:t>WAREHOUSE</a:t>
                </a:r>
              </a:p>
            </p:txBody>
          </p:sp>
          <p:sp>
            <p:nvSpPr>
              <p:cNvPr id="97" name="Rectangle 96"/>
              <p:cNvSpPr/>
              <p:nvPr/>
            </p:nvSpPr>
            <p:spPr bwMode="auto">
              <a:xfrm>
                <a:off x="7663349" y="3132288"/>
                <a:ext cx="593597" cy="254648"/>
              </a:xfrm>
              <a:prstGeom prst="rect">
                <a:avLst/>
              </a:prstGeom>
              <a:solidFill>
                <a:srgbClr val="FFCC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algn="ctr"/>
                <a:r>
                  <a:rPr lang="en-US" sz="1400" b="1" dirty="0"/>
                  <a:t>ETL</a:t>
                </a:r>
              </a:p>
            </p:txBody>
          </p:sp>
          <p:sp>
            <p:nvSpPr>
              <p:cNvPr id="98" name="Rectangle 97"/>
              <p:cNvSpPr/>
              <p:nvPr/>
            </p:nvSpPr>
            <p:spPr bwMode="auto">
              <a:xfrm>
                <a:off x="8416887" y="3132288"/>
                <a:ext cx="633274" cy="254648"/>
              </a:xfrm>
              <a:prstGeom prst="rect">
                <a:avLst/>
              </a:prstGeom>
              <a:solidFill>
                <a:srgbClr val="FFCC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algn="ctr"/>
                <a:r>
                  <a:rPr lang="en-US" sz="1400" b="1" dirty="0"/>
                  <a:t>BATCH</a:t>
                </a:r>
              </a:p>
            </p:txBody>
          </p:sp>
          <p:sp>
            <p:nvSpPr>
              <p:cNvPr id="99" name="Rectangle 98"/>
              <p:cNvSpPr/>
              <p:nvPr/>
            </p:nvSpPr>
            <p:spPr bwMode="auto">
              <a:xfrm>
                <a:off x="7931425" y="3503189"/>
                <a:ext cx="850658" cy="254648"/>
              </a:xfrm>
              <a:prstGeom prst="rect">
                <a:avLst/>
              </a:prstGeom>
              <a:solidFill>
                <a:srgbClr val="FFCC00"/>
              </a:solidFill>
              <a:ln w="1905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algn="ctr"/>
                <a:r>
                  <a:rPr lang="en-US" sz="1400" b="1" dirty="0"/>
                  <a:t>AD-HOC</a:t>
                </a:r>
              </a:p>
            </p:txBody>
          </p:sp>
        </p:grpSp>
      </p:grpSp>
      <p:grpSp>
        <p:nvGrpSpPr>
          <p:cNvPr id="11" name="Group 141"/>
          <p:cNvGrpSpPr/>
          <p:nvPr/>
        </p:nvGrpSpPr>
        <p:grpSpPr>
          <a:xfrm>
            <a:off x="7941258" y="4290061"/>
            <a:ext cx="2770332" cy="812114"/>
            <a:chOff x="8026567" y="4290061"/>
            <a:chExt cx="2770332" cy="812114"/>
          </a:xfrm>
        </p:grpSpPr>
        <p:sp>
          <p:nvSpPr>
            <p:cNvPr id="109" name="Rectangle 108"/>
            <p:cNvSpPr/>
            <p:nvPr/>
          </p:nvSpPr>
          <p:spPr>
            <a:xfrm rot="5400000">
              <a:off x="9005676" y="3310952"/>
              <a:ext cx="812114" cy="2770332"/>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US" sz="2100" dirty="0" err="1">
                <a:solidFill>
                  <a:schemeClr val="tx1"/>
                </a:solidFill>
                <a:latin typeface="Arial" pitchFamily="34" charset="0"/>
                <a:cs typeface="Arial" pitchFamily="34" charset="0"/>
              </a:endParaRPr>
            </a:p>
          </p:txBody>
        </p:sp>
        <p:cxnSp>
          <p:nvCxnSpPr>
            <p:cNvPr id="124" name="Straight Connector 123"/>
            <p:cNvCxnSpPr/>
            <p:nvPr/>
          </p:nvCxnSpPr>
          <p:spPr>
            <a:xfrm rot="5400000">
              <a:off x="9400262" y="3391136"/>
              <a:ext cx="0" cy="2729068"/>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rot="5400000">
              <a:off x="9410122" y="3222397"/>
              <a:ext cx="0" cy="2729068"/>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5400000">
              <a:off x="9410122" y="3571909"/>
              <a:ext cx="0" cy="2729068"/>
            </a:xfrm>
            <a:prstGeom prst="line">
              <a:avLst/>
            </a:prstGeom>
            <a:ln w="38100">
              <a:solidFill>
                <a:srgbClr val="FFCC0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8152818" y="4422386"/>
              <a:ext cx="2573918" cy="10014"/>
            </a:xfrm>
            <a:prstGeom prst="straightConnector1">
              <a:avLst/>
            </a:prstGeom>
            <a:ln w="28575">
              <a:solidFill>
                <a:schemeClr val="bg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V="1">
              <a:off x="8145840" y="4665528"/>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V="1">
              <a:off x="8298240" y="4845848"/>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8450640" y="5026168"/>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8471580" y="4670188"/>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9225437" y="4670181"/>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flipV="1">
              <a:off x="8988112" y="5019188"/>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flipV="1">
              <a:off x="9637266" y="4670181"/>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V="1">
              <a:off x="10160778" y="4851665"/>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8910809" y="4300211"/>
              <a:ext cx="1572324" cy="204910"/>
            </a:xfrm>
            <a:prstGeom prst="rect">
              <a:avLst/>
            </a:prstGeom>
            <a:solidFill>
              <a:schemeClr val="bg1">
                <a:lumMod val="65000"/>
              </a:schemeClr>
            </a:solidFill>
            <a:ln>
              <a:noFill/>
            </a:ln>
          </p:spPr>
          <p:txBody>
            <a:bodyPr wrap="square" lIns="0" tIns="0" rIns="0" bIns="0" rtlCol="0">
              <a:noAutofit/>
            </a:bodyPr>
            <a:lstStyle/>
            <a:p>
              <a:pPr algn="ctr"/>
              <a:r>
                <a:rPr lang="en-US" sz="1600" b="1" i="1" dirty="0">
                  <a:solidFill>
                    <a:schemeClr val="bg1"/>
                  </a:solidFill>
                </a:rPr>
                <a:t>PRIORITY LANE</a:t>
              </a:r>
            </a:p>
          </p:txBody>
        </p:sp>
        <p:cxnSp>
          <p:nvCxnSpPr>
            <p:cNvPr id="141" name="Straight Arrow Connector 140"/>
            <p:cNvCxnSpPr/>
            <p:nvPr/>
          </p:nvCxnSpPr>
          <p:spPr>
            <a:xfrm flipV="1">
              <a:off x="9824567" y="5031985"/>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grpSp>
      <p:cxnSp>
        <p:nvCxnSpPr>
          <p:cNvPr id="144" name="Straight Arrow Connector 143"/>
          <p:cNvCxnSpPr/>
          <p:nvPr/>
        </p:nvCxnSpPr>
        <p:spPr>
          <a:xfrm flipV="1">
            <a:off x="9078077" y="4845269"/>
            <a:ext cx="206489" cy="1"/>
          </a:xfrm>
          <a:prstGeom prst="straightConnector1">
            <a:avLst/>
          </a:prstGeom>
          <a:ln w="28575">
            <a:solidFill>
              <a:schemeClr val="bg1"/>
            </a:solidFill>
            <a:tailEnd type="arrow" w="sm"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99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3"/>
          </p:nvPr>
        </p:nvSpPr>
        <p:spPr/>
        <p:txBody>
          <a:bodyPr/>
          <a:lstStyle/>
          <a:p>
            <a:r>
              <a:rPr lang="en-US" dirty="0"/>
              <a:t>Ordinary Storage</a:t>
            </a:r>
          </a:p>
        </p:txBody>
      </p:sp>
      <p:sp>
        <p:nvSpPr>
          <p:cNvPr id="2" name="Title 1"/>
          <p:cNvSpPr>
            <a:spLocks noGrp="1"/>
          </p:cNvSpPr>
          <p:nvPr>
            <p:ph type="title"/>
          </p:nvPr>
        </p:nvSpPr>
        <p:spPr/>
        <p:txBody>
          <a:bodyPr/>
          <a:lstStyle/>
          <a:p>
            <a:r>
              <a:rPr lang="en-US" dirty="0" err="1"/>
              <a:t>Exadata’s</a:t>
            </a:r>
            <a:r>
              <a:rPr lang="en-US" dirty="0"/>
              <a:t> Secret Sauce</a:t>
            </a:r>
          </a:p>
        </p:txBody>
      </p:sp>
      <p:sp>
        <p:nvSpPr>
          <p:cNvPr id="3" name="Rectangle 2"/>
          <p:cNvSpPr/>
          <p:nvPr/>
        </p:nvSpPr>
        <p:spPr>
          <a:xfrm>
            <a:off x="2871019" y="2595716"/>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sp>
        <p:nvSpPr>
          <p:cNvPr id="4" name="TextBox 3"/>
          <p:cNvSpPr txBox="1"/>
          <p:nvPr/>
        </p:nvSpPr>
        <p:spPr>
          <a:xfrm>
            <a:off x="4788310" y="5456903"/>
            <a:ext cx="914400" cy="914400"/>
          </a:xfrm>
          <a:prstGeom prst="rect">
            <a:avLst/>
          </a:prstGeom>
          <a:noFill/>
        </p:spPr>
        <p:txBody>
          <a:bodyPr wrap="none" lIns="0" tIns="0" rIns="0" bIns="0" rtlCol="0">
            <a:noAutofit/>
          </a:bodyPr>
          <a:lstStyle/>
          <a:p>
            <a:pPr algn="ctr">
              <a:lnSpc>
                <a:spcPct val="90000"/>
              </a:lnSpc>
            </a:pPr>
            <a:r>
              <a:rPr lang="en-US" sz="2000" dirty="0"/>
              <a:t>On ordinary storage, all I/Os look the same.  </a:t>
            </a:r>
            <a:br>
              <a:rPr lang="en-US" sz="2000" dirty="0"/>
            </a:br>
            <a:r>
              <a:rPr lang="en-US" sz="2000" dirty="0"/>
              <a:t>Their only properties are their size, read </a:t>
            </a:r>
            <a:r>
              <a:rPr lang="en-US" sz="2000" dirty="0" err="1"/>
              <a:t>vs</a:t>
            </a:r>
            <a:r>
              <a:rPr lang="en-US" sz="2000" dirty="0"/>
              <a:t> write, and their file.  </a:t>
            </a:r>
          </a:p>
        </p:txBody>
      </p:sp>
      <p:sp>
        <p:nvSpPr>
          <p:cNvPr id="5" name="Rectangle 4"/>
          <p:cNvSpPr/>
          <p:nvPr/>
        </p:nvSpPr>
        <p:spPr>
          <a:xfrm>
            <a:off x="5333999" y="2836606"/>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sp>
        <p:nvSpPr>
          <p:cNvPr id="6" name="Rectangle 5"/>
          <p:cNvSpPr/>
          <p:nvPr/>
        </p:nvSpPr>
        <p:spPr>
          <a:xfrm>
            <a:off x="3524864" y="3387213"/>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sp>
        <p:nvSpPr>
          <p:cNvPr id="7" name="Rectangle 6"/>
          <p:cNvSpPr/>
          <p:nvPr/>
        </p:nvSpPr>
        <p:spPr>
          <a:xfrm>
            <a:off x="4665406" y="3239729"/>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sp>
        <p:nvSpPr>
          <p:cNvPr id="8" name="Rectangle 7"/>
          <p:cNvSpPr/>
          <p:nvPr/>
        </p:nvSpPr>
        <p:spPr>
          <a:xfrm>
            <a:off x="7162800" y="3111909"/>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sp>
        <p:nvSpPr>
          <p:cNvPr id="9" name="Rectangle 8"/>
          <p:cNvSpPr/>
          <p:nvPr/>
        </p:nvSpPr>
        <p:spPr>
          <a:xfrm>
            <a:off x="3760839" y="2738284"/>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sp>
        <p:nvSpPr>
          <p:cNvPr id="10" name="Rectangle 9"/>
          <p:cNvSpPr/>
          <p:nvPr/>
        </p:nvSpPr>
        <p:spPr>
          <a:xfrm>
            <a:off x="5220930" y="4129549"/>
            <a:ext cx="530942" cy="275303"/>
          </a:xfrm>
          <a:prstGeom prst="rect">
            <a:avLst/>
          </a:prstGeom>
          <a:solidFill>
            <a:schemeClr val="tx1">
              <a:lumMod val="60000"/>
              <a:lumOff val="40000"/>
            </a:schemeClr>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I/O</a:t>
            </a:r>
          </a:p>
        </p:txBody>
      </p:sp>
      <p:grpSp>
        <p:nvGrpSpPr>
          <p:cNvPr id="18" name="Group 17"/>
          <p:cNvGrpSpPr/>
          <p:nvPr/>
        </p:nvGrpSpPr>
        <p:grpSpPr>
          <a:xfrm>
            <a:off x="460038" y="2965334"/>
            <a:ext cx="2081540" cy="1082273"/>
            <a:chOff x="460038" y="2965334"/>
            <a:chExt cx="2081540" cy="1082273"/>
          </a:xfrm>
        </p:grpSpPr>
        <p:pic>
          <p:nvPicPr>
            <p:cNvPr id="12" name="Picture 11" descr="exadata_x5_2_data-serv_la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038" y="2965334"/>
              <a:ext cx="2074659" cy="248281"/>
            </a:xfrm>
            <a:prstGeom prst="rect">
              <a:avLst/>
            </a:prstGeom>
          </p:spPr>
        </p:pic>
        <p:pic>
          <p:nvPicPr>
            <p:cNvPr id="13" name="Picture 12" descr="exadata_x5_2_data-serv_la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919" y="3408789"/>
              <a:ext cx="2074659" cy="248281"/>
            </a:xfrm>
            <a:prstGeom prst="rect">
              <a:avLst/>
            </a:prstGeom>
          </p:spPr>
        </p:pic>
        <p:pic>
          <p:nvPicPr>
            <p:cNvPr id="14" name="Picture 13" descr="exadata_x5_2_data-serv_la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0572" y="3799326"/>
              <a:ext cx="2074659" cy="248281"/>
            </a:xfrm>
            <a:prstGeom prst="rect">
              <a:avLst/>
            </a:prstGeom>
          </p:spPr>
        </p:pic>
      </p:grpSp>
      <p:grpSp>
        <p:nvGrpSpPr>
          <p:cNvPr id="19" name="Group 18"/>
          <p:cNvGrpSpPr/>
          <p:nvPr/>
        </p:nvGrpSpPr>
        <p:grpSpPr>
          <a:xfrm>
            <a:off x="9868098" y="2385746"/>
            <a:ext cx="908802" cy="1962005"/>
            <a:chOff x="9868098" y="2385746"/>
            <a:chExt cx="908802" cy="1962005"/>
          </a:xfrm>
        </p:grpSpPr>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74445" y="3053592"/>
              <a:ext cx="889226" cy="645897"/>
            </a:xfrm>
            <a:prstGeom prst="rect">
              <a:avLst/>
            </a:prstGeom>
          </p:spPr>
        </p:pic>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68098" y="2385746"/>
              <a:ext cx="889226" cy="645897"/>
            </a:xfrm>
            <a:prstGeom prst="rect">
              <a:avLst/>
            </a:prstGeom>
          </p:spPr>
        </p:pic>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87674" y="3701854"/>
              <a:ext cx="889226" cy="645897"/>
            </a:xfrm>
            <a:prstGeom prst="rect">
              <a:avLst/>
            </a:prstGeom>
          </p:spPr>
        </p:pic>
      </p:grpSp>
    </p:spTree>
    <p:extLst>
      <p:ext uri="{BB962C8B-B14F-4D97-AF65-F5344CB8AC3E}">
        <p14:creationId xmlns:p14="http://schemas.microsoft.com/office/powerpoint/2010/main" val="210148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3" y="2600324"/>
            <a:ext cx="8284810" cy="1371600"/>
          </a:xfrm>
        </p:spPr>
        <p:txBody>
          <a:bodyPr/>
          <a:lstStyle/>
          <a:p>
            <a:r>
              <a:rPr lang="en-US" b="1" dirty="0">
                <a:solidFill>
                  <a:schemeClr val="accent1"/>
                </a:solidFill>
              </a:rPr>
              <a:t>Introducing Exadata</a:t>
            </a:r>
            <a:r>
              <a:rPr lang="en-US" dirty="0">
                <a:solidFill>
                  <a:schemeClr val="accent1"/>
                </a:solidFill>
              </a:rPr>
              <a:t> </a:t>
            </a:r>
            <a:r>
              <a:rPr lang="en-US" b="1" dirty="0">
                <a:solidFill>
                  <a:schemeClr val="accent1"/>
                </a:solidFill>
              </a:rPr>
              <a:t>X7 </a:t>
            </a:r>
            <a:br>
              <a:rPr lang="en-US" b="1" dirty="0"/>
            </a:br>
            <a:br>
              <a:rPr lang="en-US" sz="4000" b="1" dirty="0"/>
            </a:br>
            <a:r>
              <a:rPr lang="en-US" sz="4000" b="1" dirty="0"/>
              <a:t>State-of-the-Art Hardware Integrated with Smart Database Software</a:t>
            </a:r>
          </a:p>
        </p:txBody>
      </p:sp>
      <p:sp>
        <p:nvSpPr>
          <p:cNvPr id="3" name="Text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C51EAA63-D034-42AE-91FA-B13B9518C7BE}" type="slidenum">
              <a:rPr lang="en-US" smtClean="0"/>
              <a:pPr/>
              <a:t>6</a:t>
            </a:fld>
            <a:endParaRPr lang="en-US" dirty="0"/>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16623" y="1479477"/>
            <a:ext cx="1702674" cy="4246011"/>
          </a:xfrm>
          <a:prstGeom prst="rect">
            <a:avLst/>
          </a:prstGeom>
        </p:spPr>
      </p:pic>
    </p:spTree>
    <p:extLst>
      <p:ext uri="{BB962C8B-B14F-4D97-AF65-F5344CB8AC3E}">
        <p14:creationId xmlns:p14="http://schemas.microsoft.com/office/powerpoint/2010/main" val="427353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9868098" y="2385746"/>
            <a:ext cx="908802" cy="1962005"/>
            <a:chOff x="9868098" y="2385746"/>
            <a:chExt cx="908802" cy="1962005"/>
          </a:xfrm>
        </p:grpSpPr>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74445" y="3053592"/>
              <a:ext cx="889226" cy="645897"/>
            </a:xfrm>
            <a:prstGeom prst="rect">
              <a:avLst/>
            </a:prstGeom>
          </p:spPr>
        </p:pic>
        <p:pic>
          <p:nvPicPr>
            <p:cNvPr id="20" name="Picture 1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68098" y="2385746"/>
              <a:ext cx="889226" cy="645897"/>
            </a:xfrm>
            <a:prstGeom prst="rect">
              <a:avLst/>
            </a:prstGeom>
          </p:spPr>
        </p:pic>
        <p:pic>
          <p:nvPicPr>
            <p:cNvPr id="21" name="Picture 2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87674" y="3701854"/>
              <a:ext cx="889226" cy="645897"/>
            </a:xfrm>
            <a:prstGeom prst="rect">
              <a:avLst/>
            </a:prstGeom>
          </p:spPr>
        </p:pic>
      </p:grpSp>
      <p:grpSp>
        <p:nvGrpSpPr>
          <p:cNvPr id="14" name="Group 13"/>
          <p:cNvGrpSpPr/>
          <p:nvPr/>
        </p:nvGrpSpPr>
        <p:grpSpPr>
          <a:xfrm>
            <a:off x="460038" y="2965334"/>
            <a:ext cx="2081540" cy="1082273"/>
            <a:chOff x="460038" y="2965334"/>
            <a:chExt cx="2081540" cy="1082273"/>
          </a:xfrm>
        </p:grpSpPr>
        <p:pic>
          <p:nvPicPr>
            <p:cNvPr id="15" name="Picture 14"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38" y="2965334"/>
              <a:ext cx="2074659" cy="248281"/>
            </a:xfrm>
            <a:prstGeom prst="rect">
              <a:avLst/>
            </a:prstGeom>
          </p:spPr>
        </p:pic>
        <p:pic>
          <p:nvPicPr>
            <p:cNvPr id="16" name="Picture 15"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919" y="3408789"/>
              <a:ext cx="2074659" cy="248281"/>
            </a:xfrm>
            <a:prstGeom prst="rect">
              <a:avLst/>
            </a:prstGeom>
          </p:spPr>
        </p:pic>
        <p:pic>
          <p:nvPicPr>
            <p:cNvPr id="17" name="Picture 16"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572" y="3799326"/>
              <a:ext cx="2074659" cy="248281"/>
            </a:xfrm>
            <a:prstGeom prst="rect">
              <a:avLst/>
            </a:prstGeom>
          </p:spPr>
        </p:pic>
      </p:grpSp>
      <p:sp>
        <p:nvSpPr>
          <p:cNvPr id="13" name="Text Placeholder 12"/>
          <p:cNvSpPr>
            <a:spLocks noGrp="1"/>
          </p:cNvSpPr>
          <p:nvPr>
            <p:ph type="body" sz="quarter" idx="13"/>
          </p:nvPr>
        </p:nvSpPr>
        <p:spPr/>
        <p:txBody>
          <a:bodyPr/>
          <a:lstStyle/>
          <a:p>
            <a:r>
              <a:rPr lang="en-US" dirty="0"/>
              <a:t>Exadata Storage</a:t>
            </a:r>
          </a:p>
        </p:txBody>
      </p:sp>
      <p:sp>
        <p:nvSpPr>
          <p:cNvPr id="2" name="Title 1"/>
          <p:cNvSpPr>
            <a:spLocks noGrp="1"/>
          </p:cNvSpPr>
          <p:nvPr>
            <p:ph type="title"/>
          </p:nvPr>
        </p:nvSpPr>
        <p:spPr/>
        <p:txBody>
          <a:bodyPr/>
          <a:lstStyle/>
          <a:p>
            <a:r>
              <a:rPr lang="en-US" dirty="0" err="1"/>
              <a:t>Exadata’s</a:t>
            </a:r>
            <a:r>
              <a:rPr lang="en-US" dirty="0"/>
              <a:t> Secret Sauce</a:t>
            </a:r>
          </a:p>
        </p:txBody>
      </p:sp>
      <p:sp>
        <p:nvSpPr>
          <p:cNvPr id="4" name="TextBox 3"/>
          <p:cNvSpPr txBox="1"/>
          <p:nvPr/>
        </p:nvSpPr>
        <p:spPr>
          <a:xfrm>
            <a:off x="4119717" y="5348749"/>
            <a:ext cx="3313470" cy="914400"/>
          </a:xfrm>
          <a:prstGeom prst="rect">
            <a:avLst/>
          </a:prstGeom>
          <a:noFill/>
        </p:spPr>
        <p:txBody>
          <a:bodyPr wrap="none" lIns="0" tIns="0" rIns="0" bIns="0" rtlCol="0">
            <a:noAutofit/>
          </a:bodyPr>
          <a:lstStyle/>
          <a:p>
            <a:pPr algn="ctr">
              <a:lnSpc>
                <a:spcPct val="90000"/>
              </a:lnSpc>
            </a:pPr>
            <a:r>
              <a:rPr lang="en-US" sz="2000" dirty="0"/>
              <a:t>On Exadata storage, each I/O is tagged with:</a:t>
            </a:r>
          </a:p>
          <a:p>
            <a:pPr marL="342900" indent="-342900">
              <a:lnSpc>
                <a:spcPct val="90000"/>
              </a:lnSpc>
              <a:buFont typeface="+mj-lt"/>
              <a:buAutoNum type="arabicPeriod"/>
            </a:pPr>
            <a:r>
              <a:rPr lang="en-US" sz="2000" dirty="0"/>
              <a:t>Who issued it</a:t>
            </a:r>
          </a:p>
          <a:p>
            <a:pPr marL="342900" indent="-342900">
              <a:lnSpc>
                <a:spcPct val="90000"/>
              </a:lnSpc>
              <a:buFont typeface="+mj-lt"/>
              <a:buAutoNum type="arabicPeriod"/>
            </a:pPr>
            <a:r>
              <a:rPr lang="en-US" sz="2000" dirty="0"/>
              <a:t>What it’s for</a:t>
            </a:r>
          </a:p>
          <a:p>
            <a:pPr marL="342900" indent="-342900">
              <a:lnSpc>
                <a:spcPct val="90000"/>
              </a:lnSpc>
              <a:buFont typeface="+mj-lt"/>
              <a:buAutoNum type="arabicPeriod"/>
            </a:pPr>
            <a:r>
              <a:rPr lang="en-US" sz="2000" dirty="0"/>
              <a:t>Its priority</a:t>
            </a:r>
          </a:p>
        </p:txBody>
      </p:sp>
      <p:sp>
        <p:nvSpPr>
          <p:cNvPr id="5" name="Rectangle 4"/>
          <p:cNvSpPr/>
          <p:nvPr/>
        </p:nvSpPr>
        <p:spPr>
          <a:xfrm>
            <a:off x="7801895" y="2054943"/>
            <a:ext cx="1312608" cy="555522"/>
          </a:xfrm>
          <a:prstGeom prst="rect">
            <a:avLst/>
          </a:prstGeom>
          <a:solidFill>
            <a:srgbClr val="C0000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LGWR </a:t>
            </a:r>
            <a:br>
              <a:rPr lang="en-US" dirty="0"/>
            </a:br>
            <a:r>
              <a:rPr lang="en-US" dirty="0"/>
              <a:t>redo write</a:t>
            </a:r>
          </a:p>
        </p:txBody>
      </p:sp>
      <p:sp>
        <p:nvSpPr>
          <p:cNvPr id="6" name="Rectangle 5"/>
          <p:cNvSpPr/>
          <p:nvPr/>
        </p:nvSpPr>
        <p:spPr>
          <a:xfrm>
            <a:off x="1946788" y="3465871"/>
            <a:ext cx="2531806" cy="929148"/>
          </a:xfrm>
          <a:prstGeom prst="rect">
            <a:avLst/>
          </a:prstGeom>
          <a:solidFill>
            <a:srgbClr val="92D05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000000"/>
                </a:solidFill>
              </a:rPr>
              <a:t>Table scan from Critical Data Warehouse</a:t>
            </a:r>
          </a:p>
        </p:txBody>
      </p:sp>
      <p:sp>
        <p:nvSpPr>
          <p:cNvPr id="8" name="Rectangle 7"/>
          <p:cNvSpPr/>
          <p:nvPr/>
        </p:nvSpPr>
        <p:spPr>
          <a:xfrm>
            <a:off x="9306232" y="2944759"/>
            <a:ext cx="1971368" cy="850491"/>
          </a:xfrm>
          <a:prstGeom prst="rect">
            <a:avLst/>
          </a:prstGeom>
          <a:solidFill>
            <a:srgbClr val="7030A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DBWR write</a:t>
            </a:r>
            <a:br>
              <a:rPr lang="en-US" dirty="0"/>
            </a:br>
            <a:r>
              <a:rPr lang="en-US" dirty="0"/>
              <a:t>to resolve </a:t>
            </a:r>
            <a:br>
              <a:rPr lang="en-US" dirty="0"/>
            </a:br>
            <a:r>
              <a:rPr lang="en-US" dirty="0"/>
              <a:t>“free buffer wait”</a:t>
            </a:r>
          </a:p>
        </p:txBody>
      </p:sp>
      <p:sp>
        <p:nvSpPr>
          <p:cNvPr id="9" name="Rectangle 8"/>
          <p:cNvSpPr/>
          <p:nvPr/>
        </p:nvSpPr>
        <p:spPr>
          <a:xfrm>
            <a:off x="3451122" y="1750142"/>
            <a:ext cx="2231923" cy="875071"/>
          </a:xfrm>
          <a:prstGeom prst="rect">
            <a:avLst/>
          </a:prstGeom>
          <a:solidFill>
            <a:srgbClr val="00206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Buffer Cache read for OLTP transaction, PDB #2</a:t>
            </a:r>
          </a:p>
        </p:txBody>
      </p:sp>
      <p:sp>
        <p:nvSpPr>
          <p:cNvPr id="10" name="Rectangle 9"/>
          <p:cNvSpPr/>
          <p:nvPr/>
        </p:nvSpPr>
        <p:spPr>
          <a:xfrm>
            <a:off x="4621161" y="4208206"/>
            <a:ext cx="2753032" cy="806245"/>
          </a:xfrm>
          <a:prstGeom prst="rect">
            <a:avLst/>
          </a:prstGeom>
          <a:solidFill>
            <a:srgbClr val="92D05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000000"/>
                </a:solidFill>
              </a:rPr>
              <a:t>Table scan read from </a:t>
            </a:r>
            <a:br>
              <a:rPr lang="en-US" dirty="0">
                <a:solidFill>
                  <a:srgbClr val="000000"/>
                </a:solidFill>
              </a:rPr>
            </a:br>
            <a:r>
              <a:rPr lang="en-US" dirty="0">
                <a:solidFill>
                  <a:srgbClr val="000000"/>
                </a:solidFill>
              </a:rPr>
              <a:t>Ad-Hoc Query </a:t>
            </a:r>
            <a:br>
              <a:rPr lang="en-US" dirty="0">
                <a:solidFill>
                  <a:srgbClr val="000000"/>
                </a:solidFill>
              </a:rPr>
            </a:br>
            <a:r>
              <a:rPr lang="en-US" dirty="0">
                <a:solidFill>
                  <a:srgbClr val="000000"/>
                </a:solidFill>
              </a:rPr>
              <a:t>Consumer Group / Service</a:t>
            </a:r>
          </a:p>
        </p:txBody>
      </p:sp>
      <p:sp>
        <p:nvSpPr>
          <p:cNvPr id="11" name="Rectangle 10"/>
          <p:cNvSpPr/>
          <p:nvPr/>
        </p:nvSpPr>
        <p:spPr>
          <a:xfrm>
            <a:off x="4832556" y="2748116"/>
            <a:ext cx="2231923" cy="875071"/>
          </a:xfrm>
          <a:prstGeom prst="rect">
            <a:avLst/>
          </a:prstGeom>
          <a:solidFill>
            <a:srgbClr val="00206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Buffer Cache read for OLTP transaction, PDB #3</a:t>
            </a:r>
          </a:p>
        </p:txBody>
      </p:sp>
      <p:sp>
        <p:nvSpPr>
          <p:cNvPr id="12" name="Rectangle 11"/>
          <p:cNvSpPr/>
          <p:nvPr/>
        </p:nvSpPr>
        <p:spPr>
          <a:xfrm>
            <a:off x="8308258" y="4031223"/>
            <a:ext cx="1971368" cy="850491"/>
          </a:xfrm>
          <a:prstGeom prst="rect">
            <a:avLst/>
          </a:prstGeom>
          <a:solidFill>
            <a:srgbClr val="7030A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DBWR write -</a:t>
            </a:r>
            <a:br>
              <a:rPr lang="en-US" dirty="0"/>
            </a:br>
            <a:r>
              <a:rPr lang="en-US" dirty="0"/>
              <a:t>no threat of </a:t>
            </a:r>
            <a:br>
              <a:rPr lang="en-US" dirty="0"/>
            </a:br>
            <a:r>
              <a:rPr lang="en-US" dirty="0"/>
              <a:t>“free buffer wait”</a:t>
            </a:r>
          </a:p>
        </p:txBody>
      </p:sp>
    </p:spTree>
    <p:extLst>
      <p:ext uri="{BB962C8B-B14F-4D97-AF65-F5344CB8AC3E}">
        <p14:creationId xmlns:p14="http://schemas.microsoft.com/office/powerpoint/2010/main" val="2366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868098" y="2385746"/>
            <a:ext cx="908802" cy="1962005"/>
            <a:chOff x="9868098" y="2385746"/>
            <a:chExt cx="908802" cy="1962005"/>
          </a:xfrm>
        </p:grpSpPr>
        <p:pic>
          <p:nvPicPr>
            <p:cNvPr id="26" name="Picture 2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74445" y="3053592"/>
              <a:ext cx="889226" cy="645897"/>
            </a:xfrm>
            <a:prstGeom prst="rect">
              <a:avLst/>
            </a:prstGeom>
          </p:spPr>
        </p:pic>
        <p:pic>
          <p:nvPicPr>
            <p:cNvPr id="27" name="Picture 2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68098" y="2385746"/>
              <a:ext cx="889226" cy="645897"/>
            </a:xfrm>
            <a:prstGeom prst="rect">
              <a:avLst/>
            </a:prstGeom>
          </p:spPr>
        </p:pic>
        <p:pic>
          <p:nvPicPr>
            <p:cNvPr id="28" name="Picture 2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87674" y="3701854"/>
              <a:ext cx="889226" cy="645897"/>
            </a:xfrm>
            <a:prstGeom prst="rect">
              <a:avLst/>
            </a:prstGeom>
          </p:spPr>
        </p:pic>
      </p:grpSp>
      <p:sp>
        <p:nvSpPr>
          <p:cNvPr id="20" name="Text Placeholder 19"/>
          <p:cNvSpPr>
            <a:spLocks noGrp="1"/>
          </p:cNvSpPr>
          <p:nvPr>
            <p:ph type="body" sz="quarter" idx="13"/>
          </p:nvPr>
        </p:nvSpPr>
        <p:spPr/>
        <p:txBody>
          <a:bodyPr/>
          <a:lstStyle/>
          <a:p>
            <a:r>
              <a:rPr lang="en-US" dirty="0"/>
              <a:t>Exadata Storage</a:t>
            </a:r>
          </a:p>
        </p:txBody>
      </p:sp>
      <p:sp>
        <p:nvSpPr>
          <p:cNvPr id="2" name="Title 1"/>
          <p:cNvSpPr>
            <a:spLocks noGrp="1"/>
          </p:cNvSpPr>
          <p:nvPr>
            <p:ph type="title"/>
          </p:nvPr>
        </p:nvSpPr>
        <p:spPr/>
        <p:txBody>
          <a:bodyPr/>
          <a:lstStyle/>
          <a:p>
            <a:r>
              <a:rPr lang="en-US" dirty="0" err="1"/>
              <a:t>Exadata’s</a:t>
            </a:r>
            <a:r>
              <a:rPr lang="en-US" dirty="0"/>
              <a:t> Secret Sauce</a:t>
            </a:r>
          </a:p>
        </p:txBody>
      </p:sp>
      <p:sp>
        <p:nvSpPr>
          <p:cNvPr id="5" name="Rectangle 4"/>
          <p:cNvSpPr/>
          <p:nvPr/>
        </p:nvSpPr>
        <p:spPr>
          <a:xfrm>
            <a:off x="7801895" y="2054943"/>
            <a:ext cx="1312608" cy="555522"/>
          </a:xfrm>
          <a:prstGeom prst="rect">
            <a:avLst/>
          </a:prstGeom>
          <a:solidFill>
            <a:srgbClr val="C0000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LGWR </a:t>
            </a:r>
            <a:br>
              <a:rPr lang="en-US" dirty="0"/>
            </a:br>
            <a:r>
              <a:rPr lang="en-US" dirty="0"/>
              <a:t>redo write</a:t>
            </a:r>
          </a:p>
        </p:txBody>
      </p:sp>
      <p:sp>
        <p:nvSpPr>
          <p:cNvPr id="8" name="Rectangle 7"/>
          <p:cNvSpPr/>
          <p:nvPr/>
        </p:nvSpPr>
        <p:spPr>
          <a:xfrm>
            <a:off x="9306232" y="2944759"/>
            <a:ext cx="1971368" cy="850491"/>
          </a:xfrm>
          <a:prstGeom prst="rect">
            <a:avLst/>
          </a:prstGeom>
          <a:solidFill>
            <a:srgbClr val="7030A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DBWR write</a:t>
            </a:r>
            <a:br>
              <a:rPr lang="en-US" dirty="0"/>
            </a:br>
            <a:r>
              <a:rPr lang="en-US" dirty="0"/>
              <a:t>to resolve </a:t>
            </a:r>
            <a:br>
              <a:rPr lang="en-US" dirty="0"/>
            </a:br>
            <a:r>
              <a:rPr lang="en-US" dirty="0"/>
              <a:t>“free buffer wait”</a:t>
            </a:r>
          </a:p>
        </p:txBody>
      </p:sp>
      <p:sp>
        <p:nvSpPr>
          <p:cNvPr id="9" name="Rectangle 8"/>
          <p:cNvSpPr/>
          <p:nvPr/>
        </p:nvSpPr>
        <p:spPr>
          <a:xfrm>
            <a:off x="3451122" y="1750142"/>
            <a:ext cx="2231923" cy="875071"/>
          </a:xfrm>
          <a:prstGeom prst="rect">
            <a:avLst/>
          </a:prstGeom>
          <a:solidFill>
            <a:srgbClr val="00206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Buffer Cache read for OLTP transaction, PDB #2</a:t>
            </a:r>
          </a:p>
        </p:txBody>
      </p:sp>
      <p:sp>
        <p:nvSpPr>
          <p:cNvPr id="10" name="Rectangle 9"/>
          <p:cNvSpPr/>
          <p:nvPr/>
        </p:nvSpPr>
        <p:spPr>
          <a:xfrm>
            <a:off x="4621161" y="4208206"/>
            <a:ext cx="2753032" cy="806245"/>
          </a:xfrm>
          <a:prstGeom prst="rect">
            <a:avLst/>
          </a:prstGeom>
          <a:solidFill>
            <a:srgbClr val="92D05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000000"/>
                </a:solidFill>
              </a:rPr>
              <a:t>Table scan read from </a:t>
            </a:r>
            <a:br>
              <a:rPr lang="en-US" dirty="0">
                <a:solidFill>
                  <a:srgbClr val="000000"/>
                </a:solidFill>
              </a:rPr>
            </a:br>
            <a:r>
              <a:rPr lang="en-US" dirty="0">
                <a:solidFill>
                  <a:srgbClr val="000000"/>
                </a:solidFill>
              </a:rPr>
              <a:t>Ad-Hoc Query </a:t>
            </a:r>
            <a:br>
              <a:rPr lang="en-US" dirty="0">
                <a:solidFill>
                  <a:srgbClr val="000000"/>
                </a:solidFill>
              </a:rPr>
            </a:br>
            <a:r>
              <a:rPr lang="en-US" dirty="0">
                <a:solidFill>
                  <a:srgbClr val="000000"/>
                </a:solidFill>
              </a:rPr>
              <a:t>Consumer Group / Service</a:t>
            </a:r>
          </a:p>
        </p:txBody>
      </p:sp>
      <p:sp>
        <p:nvSpPr>
          <p:cNvPr id="11" name="Rectangle 10"/>
          <p:cNvSpPr/>
          <p:nvPr/>
        </p:nvSpPr>
        <p:spPr>
          <a:xfrm>
            <a:off x="4832556" y="2748116"/>
            <a:ext cx="2231923" cy="875071"/>
          </a:xfrm>
          <a:prstGeom prst="rect">
            <a:avLst/>
          </a:prstGeom>
          <a:solidFill>
            <a:srgbClr val="00206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Buffer Cache read for OLTP transaction, PDB #3</a:t>
            </a:r>
          </a:p>
        </p:txBody>
      </p:sp>
      <p:sp>
        <p:nvSpPr>
          <p:cNvPr id="12" name="Rounded Rectangular Callout 11"/>
          <p:cNvSpPr/>
          <p:nvPr/>
        </p:nvSpPr>
        <p:spPr>
          <a:xfrm>
            <a:off x="8701549" y="508186"/>
            <a:ext cx="2646142" cy="919401"/>
          </a:xfrm>
          <a:prstGeom prst="wedgeRoundRectCallout">
            <a:avLst>
              <a:gd name="adj1" fmla="val -40354"/>
              <a:gd name="adj2" fmla="val 125610"/>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dirty="0">
                <a:solidFill>
                  <a:schemeClr val="tx1"/>
                </a:solidFill>
                <a:latin typeface="Arial" pitchFamily="34" charset="0"/>
                <a:cs typeface="Arial" pitchFamily="34" charset="0"/>
              </a:rPr>
              <a:t>High-priority I/O.</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Accelerated via Exadata Flash Log!</a:t>
            </a:r>
          </a:p>
        </p:txBody>
      </p:sp>
      <p:sp>
        <p:nvSpPr>
          <p:cNvPr id="13" name="Rounded Rectangular Callout 12"/>
          <p:cNvSpPr/>
          <p:nvPr/>
        </p:nvSpPr>
        <p:spPr>
          <a:xfrm>
            <a:off x="9330814" y="1751967"/>
            <a:ext cx="2625212" cy="919401"/>
          </a:xfrm>
          <a:prstGeom prst="wedgeRoundRectCallout">
            <a:avLst>
              <a:gd name="adj1" fmla="val -15481"/>
              <a:gd name="adj2" fmla="val 8080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dirty="0">
                <a:solidFill>
                  <a:schemeClr val="tx1"/>
                </a:solidFill>
                <a:latin typeface="Arial" pitchFamily="34" charset="0"/>
                <a:cs typeface="Arial" pitchFamily="34" charset="0"/>
              </a:rPr>
              <a:t>Urgent – </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users are blocked.</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IORM prioritizes this I/O</a:t>
            </a:r>
          </a:p>
        </p:txBody>
      </p:sp>
      <p:sp>
        <p:nvSpPr>
          <p:cNvPr id="14" name="Rectangle 13"/>
          <p:cNvSpPr/>
          <p:nvPr/>
        </p:nvSpPr>
        <p:spPr>
          <a:xfrm>
            <a:off x="8308258" y="4031223"/>
            <a:ext cx="1971368" cy="850491"/>
          </a:xfrm>
          <a:prstGeom prst="rect">
            <a:avLst/>
          </a:prstGeom>
          <a:solidFill>
            <a:srgbClr val="7030A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t>DBWR write -</a:t>
            </a:r>
            <a:br>
              <a:rPr lang="en-US" dirty="0"/>
            </a:br>
            <a:r>
              <a:rPr lang="en-US" dirty="0"/>
              <a:t>no threat of </a:t>
            </a:r>
            <a:br>
              <a:rPr lang="en-US" dirty="0"/>
            </a:br>
            <a:r>
              <a:rPr lang="en-US" dirty="0"/>
              <a:t>“free buffer wait”</a:t>
            </a:r>
          </a:p>
        </p:txBody>
      </p:sp>
      <p:sp>
        <p:nvSpPr>
          <p:cNvPr id="16" name="Rounded Rectangular Callout 15"/>
          <p:cNvSpPr/>
          <p:nvPr/>
        </p:nvSpPr>
        <p:spPr>
          <a:xfrm>
            <a:off x="8908026" y="5281749"/>
            <a:ext cx="2964426" cy="919401"/>
          </a:xfrm>
          <a:prstGeom prst="wedgeRoundRectCallout">
            <a:avLst>
              <a:gd name="adj1" fmla="val -43677"/>
              <a:gd name="adj2" fmla="val -86242"/>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dirty="0">
                <a:solidFill>
                  <a:schemeClr val="tx1"/>
                </a:solidFill>
                <a:latin typeface="Arial" pitchFamily="34" charset="0"/>
                <a:cs typeface="Arial" pitchFamily="34" charset="0"/>
              </a:rPr>
              <a:t>Not urgent – </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plenty of free buffers.</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IORM de-prioritizes this I/O</a:t>
            </a:r>
          </a:p>
        </p:txBody>
      </p:sp>
      <p:sp>
        <p:nvSpPr>
          <p:cNvPr id="17" name="Rounded Rectangular Callout 16"/>
          <p:cNvSpPr/>
          <p:nvPr/>
        </p:nvSpPr>
        <p:spPr>
          <a:xfrm>
            <a:off x="309717" y="4573827"/>
            <a:ext cx="3033251" cy="1225868"/>
          </a:xfrm>
          <a:prstGeom prst="wedgeRoundRectCallout">
            <a:avLst>
              <a:gd name="adj1" fmla="val 23085"/>
              <a:gd name="adj2" fmla="val -68864"/>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dirty="0">
                <a:solidFill>
                  <a:schemeClr val="tx1"/>
                </a:solidFill>
                <a:latin typeface="Arial" pitchFamily="34" charset="0"/>
                <a:cs typeface="Arial" pitchFamily="34" charset="0"/>
              </a:rPr>
              <a:t>High-priority query.</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IORM prioritizes against other scans </a:t>
            </a:r>
          </a:p>
          <a:p>
            <a:pPr algn="ctr"/>
            <a:r>
              <a:rPr lang="en-US" dirty="0">
                <a:solidFill>
                  <a:schemeClr val="tx1"/>
                </a:solidFill>
                <a:latin typeface="Arial" pitchFamily="34" charset="0"/>
                <a:cs typeface="Arial" pitchFamily="34" charset="0"/>
              </a:rPr>
              <a:t>on both flash and disk!</a:t>
            </a:r>
          </a:p>
        </p:txBody>
      </p:sp>
      <p:sp>
        <p:nvSpPr>
          <p:cNvPr id="18" name="Rounded Rectangular Callout 17"/>
          <p:cNvSpPr/>
          <p:nvPr/>
        </p:nvSpPr>
        <p:spPr>
          <a:xfrm>
            <a:off x="3991898" y="5237506"/>
            <a:ext cx="3962400" cy="1225868"/>
          </a:xfrm>
          <a:prstGeom prst="wedgeRoundRectCallout">
            <a:avLst>
              <a:gd name="adj1" fmla="val 11743"/>
              <a:gd name="adj2" fmla="val -70629"/>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dirty="0">
                <a:solidFill>
                  <a:schemeClr val="tx1"/>
                </a:solidFill>
                <a:latin typeface="Arial" pitchFamily="34" charset="0"/>
                <a:cs typeface="Arial" pitchFamily="34" charset="0"/>
              </a:rPr>
              <a:t>Low-priority, </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resource-intensive query.</a:t>
            </a:r>
            <a:br>
              <a:rPr lang="en-US" dirty="0">
                <a:solidFill>
                  <a:schemeClr val="tx1"/>
                </a:solidFill>
                <a:latin typeface="Arial" pitchFamily="34" charset="0"/>
                <a:cs typeface="Arial" pitchFamily="34" charset="0"/>
              </a:rPr>
            </a:br>
            <a:r>
              <a:rPr lang="en-US" dirty="0">
                <a:solidFill>
                  <a:schemeClr val="tx1"/>
                </a:solidFill>
                <a:latin typeface="Arial" pitchFamily="34" charset="0"/>
                <a:cs typeface="Arial" pitchFamily="34" charset="0"/>
              </a:rPr>
              <a:t>Stage to flash, only if there’s room.</a:t>
            </a:r>
          </a:p>
          <a:p>
            <a:pPr algn="ctr"/>
            <a:r>
              <a:rPr lang="en-US" dirty="0">
                <a:solidFill>
                  <a:schemeClr val="tx1"/>
                </a:solidFill>
                <a:latin typeface="Arial" pitchFamily="34" charset="0"/>
                <a:cs typeface="Arial" pitchFamily="34" charset="0"/>
              </a:rPr>
              <a:t>De-prioritize disk or flash I/O.</a:t>
            </a:r>
          </a:p>
        </p:txBody>
      </p:sp>
      <p:sp>
        <p:nvSpPr>
          <p:cNvPr id="19" name="Rounded Rectangular Callout 18"/>
          <p:cNvSpPr/>
          <p:nvPr/>
        </p:nvSpPr>
        <p:spPr>
          <a:xfrm>
            <a:off x="3957483" y="353961"/>
            <a:ext cx="3819833" cy="1225868"/>
          </a:xfrm>
          <a:prstGeom prst="wedgeRoundRectCallout">
            <a:avLst>
              <a:gd name="adj1" fmla="val -12686"/>
              <a:gd name="adj2" fmla="val 66205"/>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p>
            <a:pPr algn="ctr"/>
            <a:r>
              <a:rPr lang="en-US" dirty="0">
                <a:solidFill>
                  <a:schemeClr val="tx1"/>
                </a:solidFill>
                <a:latin typeface="Arial" pitchFamily="34" charset="0"/>
                <a:cs typeface="Arial" pitchFamily="34" charset="0"/>
              </a:rPr>
              <a:t>Medium-priority I/O.  </a:t>
            </a:r>
          </a:p>
          <a:p>
            <a:pPr algn="ctr"/>
            <a:r>
              <a:rPr lang="en-US" dirty="0">
                <a:solidFill>
                  <a:schemeClr val="tx1"/>
                </a:solidFill>
                <a:latin typeface="Arial" pitchFamily="34" charset="0"/>
                <a:cs typeface="Arial" pitchFamily="34" charset="0"/>
              </a:rPr>
              <a:t>Stage to flash.</a:t>
            </a:r>
          </a:p>
          <a:p>
            <a:pPr algn="ctr"/>
            <a:r>
              <a:rPr lang="en-US" dirty="0">
                <a:solidFill>
                  <a:schemeClr val="tx1"/>
                </a:solidFill>
                <a:latin typeface="Arial" pitchFamily="34" charset="0"/>
                <a:cs typeface="Arial" pitchFamily="34" charset="0"/>
              </a:rPr>
              <a:t>Prioritize against other user I/Os, based on resource plan.</a:t>
            </a:r>
          </a:p>
        </p:txBody>
      </p:sp>
      <p:grpSp>
        <p:nvGrpSpPr>
          <p:cNvPr id="21" name="Group 20"/>
          <p:cNvGrpSpPr/>
          <p:nvPr/>
        </p:nvGrpSpPr>
        <p:grpSpPr>
          <a:xfrm>
            <a:off x="460038" y="2965334"/>
            <a:ext cx="2081540" cy="1082273"/>
            <a:chOff x="460038" y="2965334"/>
            <a:chExt cx="2081540" cy="1082273"/>
          </a:xfrm>
        </p:grpSpPr>
        <p:pic>
          <p:nvPicPr>
            <p:cNvPr id="22" name="Picture 21"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038" y="2965334"/>
              <a:ext cx="2074659" cy="248281"/>
            </a:xfrm>
            <a:prstGeom prst="rect">
              <a:avLst/>
            </a:prstGeom>
          </p:spPr>
        </p:pic>
        <p:pic>
          <p:nvPicPr>
            <p:cNvPr id="23" name="Picture 22"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919" y="3408789"/>
              <a:ext cx="2074659" cy="248281"/>
            </a:xfrm>
            <a:prstGeom prst="rect">
              <a:avLst/>
            </a:prstGeom>
          </p:spPr>
        </p:pic>
        <p:pic>
          <p:nvPicPr>
            <p:cNvPr id="24" name="Picture 23" descr="exadata_x5_2_data-serv_la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0572" y="3799326"/>
              <a:ext cx="2074659" cy="248281"/>
            </a:xfrm>
            <a:prstGeom prst="rect">
              <a:avLst/>
            </a:prstGeom>
          </p:spPr>
        </p:pic>
      </p:grpSp>
      <p:sp>
        <p:nvSpPr>
          <p:cNvPr id="6" name="Rectangle 5"/>
          <p:cNvSpPr/>
          <p:nvPr/>
        </p:nvSpPr>
        <p:spPr>
          <a:xfrm>
            <a:off x="1946788" y="3465871"/>
            <a:ext cx="2531806" cy="929148"/>
          </a:xfrm>
          <a:prstGeom prst="rect">
            <a:avLst/>
          </a:prstGeom>
          <a:solidFill>
            <a:srgbClr val="92D05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000000"/>
                </a:solidFill>
              </a:rPr>
              <a:t>Table scan from Critical Data Warehouse</a:t>
            </a:r>
          </a:p>
        </p:txBody>
      </p:sp>
    </p:spTree>
    <p:extLst>
      <p:ext uri="{BB962C8B-B14F-4D97-AF65-F5344CB8AC3E}">
        <p14:creationId xmlns:p14="http://schemas.microsoft.com/office/powerpoint/2010/main" val="82870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Exadata Smart Storage</a:t>
            </a:r>
          </a:p>
        </p:txBody>
      </p:sp>
      <p:sp>
        <p:nvSpPr>
          <p:cNvPr id="5" name="Text Placeholder 4"/>
          <p:cNvSpPr>
            <a:spLocks noGrp="1"/>
          </p:cNvSpPr>
          <p:nvPr>
            <p:ph type="body" sz="quarter" idx="13"/>
          </p:nvPr>
        </p:nvSpPr>
        <p:spPr/>
        <p:txBody>
          <a:bodyPr/>
          <a:lstStyle/>
          <a:p>
            <a:r>
              <a:rPr lang="en-US" dirty="0"/>
              <a:t>The Philosophy</a:t>
            </a:r>
          </a:p>
        </p:txBody>
      </p:sp>
      <p:sp>
        <p:nvSpPr>
          <p:cNvPr id="8" name="Flowchart: Magnetic Disk 7"/>
          <p:cNvSpPr/>
          <p:nvPr/>
        </p:nvSpPr>
        <p:spPr>
          <a:xfrm>
            <a:off x="7443020" y="2900516"/>
            <a:ext cx="2113935" cy="1494503"/>
          </a:xfrm>
          <a:prstGeom prst="flowChartMagneticDisk">
            <a:avLst/>
          </a:prstGeom>
          <a:solidFill>
            <a:srgbClr val="FFC00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solidFill>
                  <a:srgbClr val="000000"/>
                </a:solidFill>
              </a:rPr>
              <a:t>Disk</a:t>
            </a:r>
          </a:p>
        </p:txBody>
      </p:sp>
      <p:sp>
        <p:nvSpPr>
          <p:cNvPr id="9" name="Cube 8"/>
          <p:cNvSpPr/>
          <p:nvPr/>
        </p:nvSpPr>
        <p:spPr>
          <a:xfrm>
            <a:off x="2340077" y="3254477"/>
            <a:ext cx="2084439" cy="894736"/>
          </a:xfrm>
          <a:prstGeom prst="cube">
            <a:avLst/>
          </a:prstGeom>
          <a:solidFill>
            <a:srgbClr val="FFC00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solidFill>
                  <a:srgbClr val="000000"/>
                </a:solidFill>
              </a:rPr>
              <a:t>Flash</a:t>
            </a:r>
          </a:p>
        </p:txBody>
      </p:sp>
      <p:sp>
        <p:nvSpPr>
          <p:cNvPr id="10" name="TextBox 9"/>
          <p:cNvSpPr txBox="1"/>
          <p:nvPr/>
        </p:nvSpPr>
        <p:spPr>
          <a:xfrm>
            <a:off x="1327355" y="4424516"/>
            <a:ext cx="4119716" cy="825909"/>
          </a:xfrm>
          <a:prstGeom prst="rect">
            <a:avLst/>
          </a:prstGeom>
          <a:noFill/>
        </p:spPr>
        <p:txBody>
          <a:bodyPr wrap="none" lIns="0" tIns="0" rIns="0" bIns="0" rtlCol="0">
            <a:noAutofit/>
          </a:bodyPr>
          <a:lstStyle/>
          <a:p>
            <a:pPr algn="ctr">
              <a:lnSpc>
                <a:spcPct val="90000"/>
              </a:lnSpc>
            </a:pPr>
            <a:r>
              <a:rPr lang="en-US" dirty="0">
                <a:solidFill>
                  <a:srgbClr val="C00000"/>
                </a:solidFill>
              </a:rPr>
              <a:t>Flash offers great low latency.</a:t>
            </a:r>
          </a:p>
          <a:p>
            <a:pPr algn="ctr">
              <a:lnSpc>
                <a:spcPct val="90000"/>
              </a:lnSpc>
            </a:pPr>
            <a:r>
              <a:rPr lang="en-US" dirty="0">
                <a:solidFill>
                  <a:srgbClr val="C00000"/>
                </a:solidFill>
              </a:rPr>
              <a:t>Its priority should be OLTP.</a:t>
            </a:r>
          </a:p>
          <a:p>
            <a:pPr algn="ctr">
              <a:lnSpc>
                <a:spcPct val="90000"/>
              </a:lnSpc>
            </a:pPr>
            <a:r>
              <a:rPr lang="en-US" dirty="0">
                <a:solidFill>
                  <a:srgbClr val="C00000"/>
                </a:solidFill>
              </a:rPr>
              <a:t>Most OLTP I/Os should be serviced from flash.</a:t>
            </a:r>
          </a:p>
        </p:txBody>
      </p:sp>
      <p:sp>
        <p:nvSpPr>
          <p:cNvPr id="11" name="TextBox 10"/>
          <p:cNvSpPr txBox="1"/>
          <p:nvPr/>
        </p:nvSpPr>
        <p:spPr>
          <a:xfrm>
            <a:off x="2900515" y="1769807"/>
            <a:ext cx="914400" cy="914400"/>
          </a:xfrm>
          <a:prstGeom prst="rect">
            <a:avLst/>
          </a:prstGeom>
          <a:noFill/>
        </p:spPr>
        <p:txBody>
          <a:bodyPr wrap="none" lIns="0" tIns="0" rIns="0" bIns="0" rtlCol="0">
            <a:noAutofit/>
          </a:bodyPr>
          <a:lstStyle/>
          <a:p>
            <a:pPr>
              <a:lnSpc>
                <a:spcPct val="90000"/>
              </a:lnSpc>
            </a:pPr>
            <a:r>
              <a:rPr lang="en-US" sz="2800" b="1" dirty="0">
                <a:solidFill>
                  <a:srgbClr val="C00000"/>
                </a:solidFill>
              </a:rPr>
              <a:t>OLTP</a:t>
            </a:r>
          </a:p>
        </p:txBody>
      </p:sp>
      <p:sp>
        <p:nvSpPr>
          <p:cNvPr id="12" name="Down Arrow 11"/>
          <p:cNvSpPr/>
          <p:nvPr/>
        </p:nvSpPr>
        <p:spPr>
          <a:xfrm>
            <a:off x="2644877" y="2202426"/>
            <a:ext cx="865239" cy="1179871"/>
          </a:xfrm>
          <a:prstGeom prst="downArrow">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4" name="Bent-Up Arrow 13"/>
          <p:cNvSpPr/>
          <p:nvPr/>
        </p:nvSpPr>
        <p:spPr>
          <a:xfrm flipV="1">
            <a:off x="3372466" y="2202418"/>
            <a:ext cx="4857134" cy="1081555"/>
          </a:xfrm>
          <a:prstGeom prst="bentUpArrow">
            <a:avLst>
              <a:gd name="adj1" fmla="val 7758"/>
              <a:gd name="adj2" fmla="val 25000"/>
              <a:gd name="adj3" fmla="val 25000"/>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5" name="TextBox 14"/>
          <p:cNvSpPr txBox="1"/>
          <p:nvPr/>
        </p:nvSpPr>
        <p:spPr>
          <a:xfrm>
            <a:off x="7998543" y="1686233"/>
            <a:ext cx="914400" cy="914400"/>
          </a:xfrm>
          <a:prstGeom prst="rect">
            <a:avLst/>
          </a:prstGeom>
          <a:noFill/>
        </p:spPr>
        <p:txBody>
          <a:bodyPr wrap="none" lIns="0" tIns="0" rIns="0" bIns="0" rtlCol="0">
            <a:noAutofit/>
          </a:bodyPr>
          <a:lstStyle/>
          <a:p>
            <a:pPr>
              <a:lnSpc>
                <a:spcPct val="90000"/>
              </a:lnSpc>
            </a:pPr>
            <a:r>
              <a:rPr lang="en-US" sz="2800" b="1" dirty="0">
                <a:solidFill>
                  <a:srgbClr val="41555E"/>
                </a:solidFill>
              </a:rPr>
              <a:t>SCANS</a:t>
            </a:r>
          </a:p>
        </p:txBody>
      </p:sp>
      <p:sp>
        <p:nvSpPr>
          <p:cNvPr id="16" name="Down Arrow 15"/>
          <p:cNvSpPr/>
          <p:nvPr/>
        </p:nvSpPr>
        <p:spPr>
          <a:xfrm>
            <a:off x="8214851" y="2054942"/>
            <a:ext cx="865239" cy="1238864"/>
          </a:xfrm>
          <a:prstGeom prst="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7" name="Bent-Up Arrow 16"/>
          <p:cNvSpPr/>
          <p:nvPr/>
        </p:nvSpPr>
        <p:spPr>
          <a:xfrm flipH="1" flipV="1">
            <a:off x="3726422" y="2054942"/>
            <a:ext cx="4650661" cy="1312604"/>
          </a:xfrm>
          <a:prstGeom prst="bentUpArrow">
            <a:avLst>
              <a:gd name="adj1" fmla="val 7758"/>
              <a:gd name="adj2" fmla="val 25000"/>
              <a:gd name="adj3" fmla="val 2500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TextBox 17"/>
          <p:cNvSpPr txBox="1"/>
          <p:nvPr/>
        </p:nvSpPr>
        <p:spPr>
          <a:xfrm>
            <a:off x="7428272" y="4655574"/>
            <a:ext cx="2895600" cy="825909"/>
          </a:xfrm>
          <a:prstGeom prst="rect">
            <a:avLst/>
          </a:prstGeom>
          <a:noFill/>
        </p:spPr>
        <p:txBody>
          <a:bodyPr wrap="none" lIns="0" tIns="0" rIns="0" bIns="0" rtlCol="0">
            <a:noAutofit/>
          </a:bodyPr>
          <a:lstStyle/>
          <a:p>
            <a:pPr algn="ctr">
              <a:lnSpc>
                <a:spcPct val="90000"/>
              </a:lnSpc>
            </a:pPr>
            <a:r>
              <a:rPr lang="en-US" dirty="0">
                <a:solidFill>
                  <a:srgbClr val="C00000"/>
                </a:solidFill>
              </a:rPr>
              <a:t>Some  OLTP I/Os will be serviced from disk, </a:t>
            </a:r>
            <a:br>
              <a:rPr lang="en-US" dirty="0">
                <a:solidFill>
                  <a:srgbClr val="C00000"/>
                </a:solidFill>
              </a:rPr>
            </a:br>
            <a:r>
              <a:rPr lang="en-US" dirty="0">
                <a:solidFill>
                  <a:srgbClr val="C00000"/>
                </a:solidFill>
              </a:rPr>
              <a:t>due to flash cache misses, slow flash log writes.</a:t>
            </a:r>
          </a:p>
        </p:txBody>
      </p:sp>
      <p:sp>
        <p:nvSpPr>
          <p:cNvPr id="19" name="TextBox 18"/>
          <p:cNvSpPr txBox="1"/>
          <p:nvPr/>
        </p:nvSpPr>
        <p:spPr>
          <a:xfrm>
            <a:off x="2871019" y="5358579"/>
            <a:ext cx="914400" cy="914400"/>
          </a:xfrm>
          <a:prstGeom prst="rect">
            <a:avLst/>
          </a:prstGeom>
          <a:noFill/>
        </p:spPr>
        <p:txBody>
          <a:bodyPr wrap="none" lIns="0" tIns="0" rIns="0" bIns="0" rtlCol="0">
            <a:noAutofit/>
          </a:bodyPr>
          <a:lstStyle/>
          <a:p>
            <a:pPr algn="ctr">
              <a:lnSpc>
                <a:spcPct val="90000"/>
              </a:lnSpc>
            </a:pPr>
            <a:r>
              <a:rPr lang="en-US" dirty="0">
                <a:solidFill>
                  <a:srgbClr val="41555E"/>
                </a:solidFill>
              </a:rPr>
              <a:t>On flash, scans should be 2</a:t>
            </a:r>
            <a:r>
              <a:rPr lang="en-US" baseline="30000" dirty="0">
                <a:solidFill>
                  <a:srgbClr val="41555E"/>
                </a:solidFill>
              </a:rPr>
              <a:t>nd</a:t>
            </a:r>
            <a:r>
              <a:rPr lang="en-US" dirty="0">
                <a:solidFill>
                  <a:srgbClr val="41555E"/>
                </a:solidFill>
              </a:rPr>
              <a:t> class citizens to OLTP </a:t>
            </a:r>
            <a:br>
              <a:rPr lang="en-US" dirty="0">
                <a:solidFill>
                  <a:srgbClr val="41555E"/>
                </a:solidFill>
              </a:rPr>
            </a:br>
            <a:r>
              <a:rPr lang="en-US" dirty="0">
                <a:solidFill>
                  <a:srgbClr val="41555E"/>
                </a:solidFill>
              </a:rPr>
              <a:t>for both bandwidth and space.</a:t>
            </a:r>
          </a:p>
        </p:txBody>
      </p:sp>
      <p:sp>
        <p:nvSpPr>
          <p:cNvPr id="20" name="TextBox 19"/>
          <p:cNvSpPr txBox="1"/>
          <p:nvPr/>
        </p:nvSpPr>
        <p:spPr>
          <a:xfrm>
            <a:off x="8254180" y="5333998"/>
            <a:ext cx="914400" cy="914400"/>
          </a:xfrm>
          <a:prstGeom prst="rect">
            <a:avLst/>
          </a:prstGeom>
          <a:noFill/>
        </p:spPr>
        <p:txBody>
          <a:bodyPr wrap="none" lIns="0" tIns="0" rIns="0" bIns="0" rtlCol="0">
            <a:noAutofit/>
          </a:bodyPr>
          <a:lstStyle/>
          <a:p>
            <a:pPr algn="ctr">
              <a:lnSpc>
                <a:spcPct val="90000"/>
              </a:lnSpc>
            </a:pPr>
            <a:r>
              <a:rPr lang="en-US" dirty="0">
                <a:solidFill>
                  <a:srgbClr val="41555E"/>
                </a:solidFill>
              </a:rPr>
              <a:t>On disk, scans are extremely resource intensive </a:t>
            </a:r>
            <a:br>
              <a:rPr lang="en-US" dirty="0">
                <a:solidFill>
                  <a:srgbClr val="41555E"/>
                </a:solidFill>
              </a:rPr>
            </a:br>
            <a:r>
              <a:rPr lang="en-US" dirty="0">
                <a:solidFill>
                  <a:srgbClr val="41555E"/>
                </a:solidFill>
              </a:rPr>
              <a:t>and need to be regulated.</a:t>
            </a:r>
          </a:p>
        </p:txBody>
      </p:sp>
    </p:spTree>
    <p:extLst>
      <p:ext uri="{BB962C8B-B14F-4D97-AF65-F5344CB8AC3E}">
        <p14:creationId xmlns:p14="http://schemas.microsoft.com/office/powerpoint/2010/main" val="294691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4" grpId="0" animBg="1"/>
      <p:bldP spid="15" grpId="0"/>
      <p:bldP spid="16" grpId="0" animBg="1"/>
      <p:bldP spid="17" grpId="0" animBg="1"/>
      <p:bldP spid="18" grpId="0"/>
      <p:bldP spid="19" grpId="0"/>
      <p:bldP spid="2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Exadata Smart Storage</a:t>
            </a:r>
          </a:p>
        </p:txBody>
      </p:sp>
      <p:sp>
        <p:nvSpPr>
          <p:cNvPr id="5" name="Text Placeholder 4"/>
          <p:cNvSpPr>
            <a:spLocks noGrp="1"/>
          </p:cNvSpPr>
          <p:nvPr>
            <p:ph type="body" sz="quarter" idx="13"/>
          </p:nvPr>
        </p:nvSpPr>
        <p:spPr/>
        <p:txBody>
          <a:bodyPr/>
          <a:lstStyle/>
          <a:p>
            <a:r>
              <a:rPr lang="en-US" dirty="0"/>
              <a:t>IORM’s Role</a:t>
            </a:r>
          </a:p>
        </p:txBody>
      </p:sp>
      <p:sp>
        <p:nvSpPr>
          <p:cNvPr id="10" name="TextBox 9"/>
          <p:cNvSpPr txBox="1"/>
          <p:nvPr/>
        </p:nvSpPr>
        <p:spPr>
          <a:xfrm>
            <a:off x="891131" y="4234753"/>
            <a:ext cx="5083605" cy="997196"/>
          </a:xfrm>
          <a:prstGeom prst="rect">
            <a:avLst/>
          </a:prstGeom>
          <a:noFill/>
        </p:spPr>
        <p:txBody>
          <a:bodyPr wrap="square" lIns="0" tIns="0" rIns="0" bIns="0" rtlCol="0">
            <a:noAutofit/>
          </a:bodyPr>
          <a:lstStyle/>
          <a:p>
            <a:pPr marL="342900" indent="-342900">
              <a:lnSpc>
                <a:spcPct val="90000"/>
              </a:lnSpc>
              <a:buFont typeface="+mj-lt"/>
              <a:buAutoNum type="arabicPeriod"/>
            </a:pPr>
            <a:r>
              <a:rPr lang="en-US" dirty="0">
                <a:solidFill>
                  <a:srgbClr val="C00000"/>
                </a:solidFill>
              </a:rPr>
              <a:t>IORM enforces how flash space is shared by databases. </a:t>
            </a:r>
            <a:br>
              <a:rPr lang="en-US" dirty="0">
                <a:solidFill>
                  <a:srgbClr val="C00000"/>
                </a:solidFill>
              </a:rPr>
            </a:br>
            <a:endParaRPr lang="en-US" dirty="0">
              <a:solidFill>
                <a:srgbClr val="C00000"/>
              </a:solidFill>
            </a:endParaRPr>
          </a:p>
          <a:p>
            <a:pPr marL="342900" indent="-342900">
              <a:lnSpc>
                <a:spcPct val="90000"/>
              </a:lnSpc>
              <a:buFont typeface="+mj-lt"/>
              <a:buAutoNum type="arabicPeriod"/>
            </a:pPr>
            <a:r>
              <a:rPr lang="en-US" dirty="0">
                <a:solidFill>
                  <a:srgbClr val="C00000"/>
                </a:solidFill>
              </a:rPr>
              <a:t>IORM controls the impact of scans on OLTP flash latencies.</a:t>
            </a:r>
            <a:br>
              <a:rPr lang="en-US" dirty="0">
                <a:solidFill>
                  <a:srgbClr val="C00000"/>
                </a:solidFill>
              </a:rPr>
            </a:br>
            <a:endParaRPr lang="en-US" dirty="0">
              <a:solidFill>
                <a:srgbClr val="C00000"/>
              </a:solidFill>
            </a:endParaRPr>
          </a:p>
          <a:p>
            <a:pPr marL="342900" indent="-342900">
              <a:lnSpc>
                <a:spcPct val="90000"/>
              </a:lnSpc>
              <a:buFont typeface="+mj-lt"/>
              <a:buAutoNum type="arabicPeriod"/>
            </a:pPr>
            <a:r>
              <a:rPr lang="en-US" dirty="0">
                <a:solidFill>
                  <a:srgbClr val="C00000"/>
                </a:solidFill>
              </a:rPr>
              <a:t>IORM enforces how the flash bandwidth is shared by databases for scans.</a:t>
            </a:r>
          </a:p>
        </p:txBody>
      </p:sp>
      <p:sp>
        <p:nvSpPr>
          <p:cNvPr id="18" name="TextBox 17"/>
          <p:cNvSpPr txBox="1"/>
          <p:nvPr/>
        </p:nvSpPr>
        <p:spPr>
          <a:xfrm>
            <a:off x="6778032" y="4675894"/>
            <a:ext cx="4509728" cy="1572506"/>
          </a:xfrm>
          <a:prstGeom prst="rect">
            <a:avLst/>
          </a:prstGeom>
          <a:noFill/>
        </p:spPr>
        <p:txBody>
          <a:bodyPr wrap="square" lIns="0" tIns="0" rIns="0" bIns="0" rtlCol="0">
            <a:noAutofit/>
          </a:bodyPr>
          <a:lstStyle/>
          <a:p>
            <a:pPr marL="342900" indent="-342900">
              <a:lnSpc>
                <a:spcPct val="90000"/>
              </a:lnSpc>
              <a:buFont typeface="+mj-lt"/>
              <a:buAutoNum type="arabicPeriod" startAt="4"/>
            </a:pPr>
            <a:r>
              <a:rPr lang="en-US" dirty="0">
                <a:solidFill>
                  <a:srgbClr val="C00000"/>
                </a:solidFill>
              </a:rPr>
              <a:t>IORM controls the impact of scans on OLTP disk latencies.</a:t>
            </a:r>
            <a:br>
              <a:rPr lang="en-US" dirty="0">
                <a:solidFill>
                  <a:srgbClr val="C00000"/>
                </a:solidFill>
              </a:rPr>
            </a:br>
            <a:endParaRPr lang="en-US" dirty="0">
              <a:solidFill>
                <a:srgbClr val="C00000"/>
              </a:solidFill>
            </a:endParaRPr>
          </a:p>
          <a:p>
            <a:pPr marL="342900" indent="-342900">
              <a:lnSpc>
                <a:spcPct val="90000"/>
              </a:lnSpc>
              <a:buFont typeface="+mj-lt"/>
              <a:buAutoNum type="arabicPeriod" startAt="4"/>
            </a:pPr>
            <a:r>
              <a:rPr lang="en-US" dirty="0">
                <a:solidFill>
                  <a:srgbClr val="C00000"/>
                </a:solidFill>
              </a:rPr>
              <a:t>IORM enforces how the disk bandwidth is shared by databases and workloads.</a:t>
            </a:r>
          </a:p>
        </p:txBody>
      </p:sp>
      <p:sp>
        <p:nvSpPr>
          <p:cNvPr id="20" name="Flowchart: Magnetic Disk 19"/>
          <p:cNvSpPr/>
          <p:nvPr/>
        </p:nvSpPr>
        <p:spPr>
          <a:xfrm>
            <a:off x="7443020" y="2900516"/>
            <a:ext cx="2113935" cy="1494503"/>
          </a:xfrm>
          <a:prstGeom prst="flowChartMagneticDisk">
            <a:avLst/>
          </a:prstGeom>
          <a:solidFill>
            <a:srgbClr val="FFC00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solidFill>
                  <a:srgbClr val="000000"/>
                </a:solidFill>
              </a:rPr>
              <a:t>Disk</a:t>
            </a:r>
          </a:p>
        </p:txBody>
      </p:sp>
      <p:sp>
        <p:nvSpPr>
          <p:cNvPr id="21" name="Cube 20"/>
          <p:cNvSpPr/>
          <p:nvPr/>
        </p:nvSpPr>
        <p:spPr>
          <a:xfrm>
            <a:off x="2340077" y="3254477"/>
            <a:ext cx="2084439" cy="894736"/>
          </a:xfrm>
          <a:prstGeom prst="cube">
            <a:avLst/>
          </a:prstGeom>
          <a:solidFill>
            <a:srgbClr val="FFC000"/>
          </a:solidFill>
          <a:ln w="1905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800" b="1" dirty="0">
                <a:solidFill>
                  <a:srgbClr val="000000"/>
                </a:solidFill>
              </a:rPr>
              <a:t>Flash</a:t>
            </a:r>
          </a:p>
        </p:txBody>
      </p:sp>
      <p:sp>
        <p:nvSpPr>
          <p:cNvPr id="22" name="TextBox 21"/>
          <p:cNvSpPr txBox="1"/>
          <p:nvPr/>
        </p:nvSpPr>
        <p:spPr>
          <a:xfrm>
            <a:off x="2900515" y="1769807"/>
            <a:ext cx="914400" cy="914400"/>
          </a:xfrm>
          <a:prstGeom prst="rect">
            <a:avLst/>
          </a:prstGeom>
          <a:noFill/>
        </p:spPr>
        <p:txBody>
          <a:bodyPr wrap="none" lIns="0" tIns="0" rIns="0" bIns="0" rtlCol="0">
            <a:noAutofit/>
          </a:bodyPr>
          <a:lstStyle/>
          <a:p>
            <a:pPr>
              <a:lnSpc>
                <a:spcPct val="90000"/>
              </a:lnSpc>
            </a:pPr>
            <a:r>
              <a:rPr lang="en-US" sz="2800" b="1" dirty="0">
                <a:solidFill>
                  <a:srgbClr val="C00000"/>
                </a:solidFill>
              </a:rPr>
              <a:t>OLTP</a:t>
            </a:r>
          </a:p>
        </p:txBody>
      </p:sp>
      <p:sp>
        <p:nvSpPr>
          <p:cNvPr id="23" name="Down Arrow 22"/>
          <p:cNvSpPr/>
          <p:nvPr/>
        </p:nvSpPr>
        <p:spPr>
          <a:xfrm>
            <a:off x="2644877" y="2202426"/>
            <a:ext cx="865239" cy="1179871"/>
          </a:xfrm>
          <a:prstGeom prst="downArrow">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4" name="Bent-Up Arrow 23"/>
          <p:cNvSpPr/>
          <p:nvPr/>
        </p:nvSpPr>
        <p:spPr>
          <a:xfrm flipV="1">
            <a:off x="3372466" y="2202418"/>
            <a:ext cx="4857134" cy="1081555"/>
          </a:xfrm>
          <a:prstGeom prst="bentUpArrow">
            <a:avLst>
              <a:gd name="adj1" fmla="val 7758"/>
              <a:gd name="adj2" fmla="val 25000"/>
              <a:gd name="adj3" fmla="val 25000"/>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 name="TextBox 24"/>
          <p:cNvSpPr txBox="1"/>
          <p:nvPr/>
        </p:nvSpPr>
        <p:spPr>
          <a:xfrm>
            <a:off x="7998543" y="1686233"/>
            <a:ext cx="914400" cy="914400"/>
          </a:xfrm>
          <a:prstGeom prst="rect">
            <a:avLst/>
          </a:prstGeom>
          <a:noFill/>
        </p:spPr>
        <p:txBody>
          <a:bodyPr wrap="none" lIns="0" tIns="0" rIns="0" bIns="0" rtlCol="0">
            <a:noAutofit/>
          </a:bodyPr>
          <a:lstStyle/>
          <a:p>
            <a:pPr>
              <a:lnSpc>
                <a:spcPct val="90000"/>
              </a:lnSpc>
            </a:pPr>
            <a:r>
              <a:rPr lang="en-US" sz="2800" b="1" dirty="0">
                <a:solidFill>
                  <a:srgbClr val="41555E"/>
                </a:solidFill>
              </a:rPr>
              <a:t>SCANS</a:t>
            </a:r>
          </a:p>
        </p:txBody>
      </p:sp>
      <p:sp>
        <p:nvSpPr>
          <p:cNvPr id="26" name="Down Arrow 25"/>
          <p:cNvSpPr/>
          <p:nvPr/>
        </p:nvSpPr>
        <p:spPr>
          <a:xfrm>
            <a:off x="8214851" y="2054942"/>
            <a:ext cx="865239" cy="1238864"/>
          </a:xfrm>
          <a:prstGeom prst="down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7" name="Bent-Up Arrow 26"/>
          <p:cNvSpPr/>
          <p:nvPr/>
        </p:nvSpPr>
        <p:spPr>
          <a:xfrm flipH="1" flipV="1">
            <a:off x="3726422" y="2054942"/>
            <a:ext cx="4650661" cy="1312604"/>
          </a:xfrm>
          <a:prstGeom prst="bentUpArrow">
            <a:avLst>
              <a:gd name="adj1" fmla="val 7758"/>
              <a:gd name="adj2" fmla="val 25000"/>
              <a:gd name="adj3" fmla="val 2500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42531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Best Availability</a:t>
            </a:r>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64</a:t>
            </a:fld>
            <a:endParaRPr lang="en-US" dirty="0"/>
          </a:p>
        </p:txBody>
      </p:sp>
    </p:spTree>
    <p:extLst>
      <p:ext uri="{BB962C8B-B14F-4D97-AF65-F5344CB8AC3E}">
        <p14:creationId xmlns:p14="http://schemas.microsoft.com/office/powerpoint/2010/main" val="194547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a:xfrm>
            <a:off x="531812" y="134250"/>
            <a:ext cx="11125200" cy="889000"/>
          </a:xfrm>
        </p:spPr>
        <p:txBody>
          <a:bodyPr/>
          <a:lstStyle/>
          <a:p>
            <a:r>
              <a:rPr lang="en-US" b="1" dirty="0"/>
              <a:t>Exadata Maximum Availability Architecture (MAA)</a:t>
            </a:r>
          </a:p>
        </p:txBody>
      </p:sp>
      <p:sp>
        <p:nvSpPr>
          <p:cNvPr id="66" name="Text Placeholder 65"/>
          <p:cNvSpPr>
            <a:spLocks noGrp="1"/>
          </p:cNvSpPr>
          <p:nvPr>
            <p:ph type="body" sz="quarter" idx="13"/>
          </p:nvPr>
        </p:nvSpPr>
        <p:spPr>
          <a:xfrm>
            <a:off x="531813" y="1101591"/>
            <a:ext cx="11125199" cy="343299"/>
          </a:xfrm>
        </p:spPr>
        <p:txBody>
          <a:bodyPr/>
          <a:lstStyle/>
          <a:p>
            <a:r>
              <a:rPr lang="en-US" dirty="0"/>
              <a:t>Blueprint for HA:  Designed and Tested to Handle All Failure Scenarios</a:t>
            </a:r>
          </a:p>
        </p:txBody>
      </p:sp>
      <p:sp>
        <p:nvSpPr>
          <p:cNvPr id="36" name="Slide Number Placeholder 35"/>
          <p:cNvSpPr>
            <a:spLocks noGrp="1"/>
          </p:cNvSpPr>
          <p:nvPr>
            <p:ph type="sldNum" sz="quarter" idx="12"/>
          </p:nvPr>
        </p:nvSpPr>
        <p:spPr/>
        <p:txBody>
          <a:bodyPr/>
          <a:lstStyle/>
          <a:p>
            <a:fld id="{C51EAA63-D034-42AE-91FA-B13B9518C7BE}" type="slidenum">
              <a:rPr lang="en-US" smtClean="0">
                <a:solidFill>
                  <a:srgbClr val="5F5F5F"/>
                </a:solidFill>
              </a:rPr>
              <a:pPr/>
              <a:t>65</a:t>
            </a:fld>
            <a:endParaRPr lang="en-US" dirty="0">
              <a:solidFill>
                <a:srgbClr val="5F5F5F"/>
              </a:solidFill>
            </a:endParaRPr>
          </a:p>
        </p:txBody>
      </p:sp>
      <p:sp>
        <p:nvSpPr>
          <p:cNvPr id="58" name="TextBox 57"/>
          <p:cNvSpPr txBox="1"/>
          <p:nvPr/>
        </p:nvSpPr>
        <p:spPr>
          <a:xfrm>
            <a:off x="188686" y="5540831"/>
            <a:ext cx="11654971" cy="642257"/>
          </a:xfrm>
          <a:prstGeom prst="rect">
            <a:avLst/>
          </a:prstGeom>
          <a:noFill/>
        </p:spPr>
        <p:txBody>
          <a:bodyPr wrap="square" lIns="0" tIns="0" rIns="0" bIns="0" rtlCol="0">
            <a:noAutofit/>
          </a:bodyPr>
          <a:lstStyle/>
          <a:p>
            <a:pPr lvl="1" algn="ctr"/>
            <a:r>
              <a:rPr lang="en-US" b="1" dirty="0">
                <a:solidFill>
                  <a:srgbClr val="DCE3E4">
                    <a:lumMod val="50000"/>
                  </a:srgbClr>
                </a:solidFill>
              </a:rPr>
              <a:t>Fastest RAC Instance and Node Failure Recovery | Fastest Backup - RMAN Offload to Storage </a:t>
            </a:r>
          </a:p>
          <a:p>
            <a:pPr lvl="1" algn="ctr"/>
            <a:r>
              <a:rPr lang="en-US" b="1" dirty="0">
                <a:solidFill>
                  <a:srgbClr val="DCE3E4">
                    <a:lumMod val="50000"/>
                  </a:srgbClr>
                </a:solidFill>
              </a:rPr>
              <a:t>Deep ASM Mirroring Integration |  Fastest Data Guard Redo Apply | Complete Failure Testing with Lowest Brownouts</a:t>
            </a:r>
          </a:p>
          <a:p>
            <a:pPr algn="ctr">
              <a:lnSpc>
                <a:spcPct val="90000"/>
              </a:lnSpc>
            </a:pPr>
            <a:r>
              <a:rPr lang="en-US" b="1" dirty="0">
                <a:solidFill>
                  <a:srgbClr val="DCE3E4">
                    <a:lumMod val="50000"/>
                  </a:srgbClr>
                </a:solidFill>
              </a:rPr>
              <a:t> </a:t>
            </a:r>
          </a:p>
        </p:txBody>
      </p:sp>
      <p:grpSp>
        <p:nvGrpSpPr>
          <p:cNvPr id="2" name="Group 47"/>
          <p:cNvGrpSpPr/>
          <p:nvPr/>
        </p:nvGrpSpPr>
        <p:grpSpPr>
          <a:xfrm>
            <a:off x="531812" y="1676400"/>
            <a:ext cx="10933500" cy="3602030"/>
            <a:chOff x="440675" y="1723261"/>
            <a:chExt cx="10933500" cy="3602030"/>
          </a:xfrm>
        </p:grpSpPr>
        <p:cxnSp>
          <p:nvCxnSpPr>
            <p:cNvPr id="46" name="Straight Connector 45"/>
            <p:cNvCxnSpPr/>
            <p:nvPr/>
          </p:nvCxnSpPr>
          <p:spPr>
            <a:xfrm flipV="1">
              <a:off x="5396930" y="2314789"/>
              <a:ext cx="413344" cy="1"/>
            </a:xfrm>
            <a:prstGeom prst="line">
              <a:avLst/>
            </a:prstGeom>
            <a:ln w="28575"/>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094743" y="5230048"/>
              <a:ext cx="7786734" cy="0"/>
            </a:xfrm>
            <a:prstGeom prst="line">
              <a:avLst/>
            </a:prstGeom>
            <a:ln w="28575">
              <a:solidFill>
                <a:schemeClr val="tx1"/>
              </a:solidFill>
              <a:prstDash val="solid"/>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8963158" y="4993312"/>
              <a:ext cx="0" cy="242835"/>
            </a:xfrm>
            <a:prstGeom prst="line">
              <a:avLst/>
            </a:prstGeom>
            <a:ln w="28575">
              <a:solidFill>
                <a:schemeClr val="tx1"/>
              </a:solidFill>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909944" y="4987479"/>
              <a:ext cx="0" cy="242835"/>
            </a:xfrm>
            <a:prstGeom prst="line">
              <a:avLst/>
            </a:prstGeom>
            <a:ln w="28575">
              <a:solidFill>
                <a:schemeClr val="tx1"/>
              </a:solidFill>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grpSp>
          <p:nvGrpSpPr>
            <p:cNvPr id="3" name="Group 33"/>
            <p:cNvGrpSpPr/>
            <p:nvPr/>
          </p:nvGrpSpPr>
          <p:grpSpPr>
            <a:xfrm flipH="1">
              <a:off x="7244258" y="5162012"/>
              <a:ext cx="345191" cy="163279"/>
              <a:chOff x="1281794" y="4054934"/>
              <a:chExt cx="144631" cy="174157"/>
            </a:xfrm>
          </p:grpSpPr>
          <p:cxnSp>
            <p:nvCxnSpPr>
              <p:cNvPr id="31" name="Straight Connector 30"/>
              <p:cNvCxnSpPr/>
              <p:nvPr/>
            </p:nvCxnSpPr>
            <p:spPr>
              <a:xfrm flipH="1">
                <a:off x="1281794" y="4057641"/>
                <a:ext cx="81643" cy="171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344781" y="4054934"/>
                <a:ext cx="81644" cy="171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flipH="1">
              <a:off x="5462484" y="4989684"/>
              <a:ext cx="0" cy="242835"/>
            </a:xfrm>
            <a:prstGeom prst="line">
              <a:avLst/>
            </a:prstGeom>
            <a:ln w="28575">
              <a:solidFill>
                <a:schemeClr val="tx1"/>
              </a:solidFill>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68443" y="2148346"/>
              <a:ext cx="1799114" cy="682989"/>
            </a:xfrm>
            <a:prstGeom prst="roundRect">
              <a:avLst>
                <a:gd name="adj" fmla="val 2037"/>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b="1" dirty="0">
                  <a:solidFill>
                    <a:srgbClr val="5F5F5F"/>
                  </a:solidFill>
                </a:rPr>
                <a:t>Local standby for HA Failover</a:t>
              </a:r>
            </a:p>
          </p:txBody>
        </p:sp>
        <p:sp>
          <p:nvSpPr>
            <p:cNvPr id="37" name="Rounded Rectangle 36"/>
            <p:cNvSpPr/>
            <p:nvPr/>
          </p:nvSpPr>
          <p:spPr>
            <a:xfrm>
              <a:off x="3406394" y="2771322"/>
              <a:ext cx="1547447" cy="1605595"/>
            </a:xfrm>
            <a:prstGeom prst="roundRect">
              <a:avLst>
                <a:gd name="adj" fmla="val 2037"/>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60949" tIns="60949" rIns="60949" bIns="60949" rtlCol="0" anchor="t" anchorCtr="0"/>
            <a:lstStyle/>
            <a:p>
              <a:pPr algn="ctr"/>
              <a:r>
                <a:rPr lang="en-US" sz="1600" b="1" dirty="0">
                  <a:solidFill>
                    <a:srgbClr val="5F5F5F"/>
                  </a:solidFill>
                </a:rPr>
                <a:t>Redo-based change replication with data consistency checking</a:t>
              </a:r>
            </a:p>
          </p:txBody>
        </p:sp>
        <p:sp>
          <p:nvSpPr>
            <p:cNvPr id="40" name="Rounded Rectangle 39"/>
            <p:cNvSpPr/>
            <p:nvPr/>
          </p:nvSpPr>
          <p:spPr>
            <a:xfrm>
              <a:off x="9575061" y="4152429"/>
              <a:ext cx="1545182" cy="901014"/>
            </a:xfrm>
            <a:prstGeom prst="roundRect">
              <a:avLst>
                <a:gd name="adj" fmla="val 2037"/>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b="1" dirty="0">
                  <a:solidFill>
                    <a:srgbClr val="5F5F5F"/>
                  </a:solidFill>
                </a:rPr>
                <a:t>Online patching, reconfiguration, expansion</a:t>
              </a:r>
            </a:p>
          </p:txBody>
        </p:sp>
        <p:sp>
          <p:nvSpPr>
            <p:cNvPr id="32" name="TextBox 31"/>
            <p:cNvSpPr txBox="1"/>
            <p:nvPr/>
          </p:nvSpPr>
          <p:spPr>
            <a:xfrm>
              <a:off x="3866519" y="4833495"/>
              <a:ext cx="644697" cy="369310"/>
            </a:xfrm>
            <a:prstGeom prst="rect">
              <a:avLst/>
            </a:prstGeom>
            <a:noFill/>
          </p:spPr>
          <p:txBody>
            <a:bodyPr wrap="square" lIns="121899" tIns="60949" rIns="121899" bIns="60949" rtlCol="0">
              <a:spAutoFit/>
            </a:bodyPr>
            <a:lstStyle/>
            <a:p>
              <a:pPr algn="ctr"/>
              <a:r>
                <a:rPr lang="en-US" sz="1600" b="1" dirty="0">
                  <a:solidFill>
                    <a:srgbClr val="7F7F7F"/>
                  </a:solidFill>
                </a:rPr>
                <a:t>LAN</a:t>
              </a:r>
            </a:p>
          </p:txBody>
        </p:sp>
        <p:sp>
          <p:nvSpPr>
            <p:cNvPr id="41" name="TextBox 40"/>
            <p:cNvSpPr txBox="1"/>
            <p:nvPr/>
          </p:nvSpPr>
          <p:spPr>
            <a:xfrm>
              <a:off x="7031665" y="4833495"/>
              <a:ext cx="693385" cy="369310"/>
            </a:xfrm>
            <a:prstGeom prst="rect">
              <a:avLst/>
            </a:prstGeom>
            <a:noFill/>
          </p:spPr>
          <p:txBody>
            <a:bodyPr wrap="square" lIns="121899" tIns="60949" rIns="121899" bIns="60949" rtlCol="0">
              <a:spAutoFit/>
            </a:bodyPr>
            <a:lstStyle/>
            <a:p>
              <a:pPr algn="ctr"/>
              <a:r>
                <a:rPr lang="en-US" sz="1600" b="1" dirty="0">
                  <a:solidFill>
                    <a:srgbClr val="7F7F7F"/>
                  </a:solidFill>
                </a:rPr>
                <a:t>WAN</a:t>
              </a:r>
            </a:p>
          </p:txBody>
        </p:sp>
        <p:sp>
          <p:nvSpPr>
            <p:cNvPr id="39" name="Rounded Rectangle 38"/>
            <p:cNvSpPr/>
            <p:nvPr/>
          </p:nvSpPr>
          <p:spPr>
            <a:xfrm>
              <a:off x="683287" y="2721082"/>
              <a:ext cx="1597203" cy="895450"/>
            </a:xfrm>
            <a:prstGeom prst="roundRect">
              <a:avLst>
                <a:gd name="adj" fmla="val 2037"/>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US" sz="1600" b="1" dirty="0">
                  <a:solidFill>
                    <a:srgbClr val="5F5F5F"/>
                  </a:solidFill>
                </a:rPr>
                <a:t>Servers, Disks, Flash, Network, Power</a:t>
              </a:r>
            </a:p>
          </p:txBody>
        </p:sp>
        <p:sp>
          <p:nvSpPr>
            <p:cNvPr id="35" name="Rounded Rectangle 34"/>
            <p:cNvSpPr/>
            <p:nvPr/>
          </p:nvSpPr>
          <p:spPr>
            <a:xfrm>
              <a:off x="440675" y="4142381"/>
              <a:ext cx="1839815" cy="692068"/>
            </a:xfrm>
            <a:prstGeom prst="roundRect">
              <a:avLst>
                <a:gd name="adj" fmla="val 2037"/>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r"/>
              <a:r>
                <a:rPr lang="en-US" sz="1600" b="1" dirty="0">
                  <a:solidFill>
                    <a:srgbClr val="5F5F5F"/>
                  </a:solidFill>
                </a:rPr>
                <a:t>Active clusters, Disk/flash mirroring</a:t>
              </a:r>
            </a:p>
          </p:txBody>
        </p:sp>
        <p:cxnSp>
          <p:nvCxnSpPr>
            <p:cNvPr id="50" name="Straight Connector 49"/>
            <p:cNvCxnSpPr/>
            <p:nvPr/>
          </p:nvCxnSpPr>
          <p:spPr>
            <a:xfrm flipV="1">
              <a:off x="3386266" y="4095255"/>
              <a:ext cx="1566627" cy="1"/>
            </a:xfrm>
            <a:prstGeom prst="line">
              <a:avLst/>
            </a:prstGeom>
            <a:ln w="28575">
              <a:prstDash val="solid"/>
              <a:headEnd type="none" w="med" len="med"/>
              <a:tailEnd type="arrow" w="med" len="med"/>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sp>
          <p:nvSpPr>
            <p:cNvPr id="54" name="TextBox 5"/>
            <p:cNvSpPr txBox="1">
              <a:spLocks noChangeArrowheads="1"/>
            </p:cNvSpPr>
            <p:nvPr/>
          </p:nvSpPr>
          <p:spPr bwMode="auto">
            <a:xfrm>
              <a:off x="1446991" y="1723261"/>
              <a:ext cx="1883886" cy="400087"/>
            </a:xfrm>
            <a:prstGeom prst="rect">
              <a:avLst/>
            </a:prstGeom>
            <a:noFill/>
            <a:ln w="9525">
              <a:noFill/>
              <a:miter lim="800000"/>
              <a:headEnd/>
              <a:tailEnd/>
            </a:ln>
          </p:spPr>
          <p:txBody>
            <a:bodyPr wrap="square" lIns="121899" tIns="60949" rIns="121899" bIns="60949">
              <a:spAutoFit/>
            </a:bodyPr>
            <a:lstStyle/>
            <a:p>
              <a:pPr algn="r">
                <a:lnSpc>
                  <a:spcPct val="90000"/>
                </a:lnSpc>
                <a:spcBef>
                  <a:spcPct val="50000"/>
                </a:spcBef>
                <a:buClr>
                  <a:srgbClr val="F80000"/>
                </a:buClr>
              </a:pPr>
              <a:r>
                <a:rPr lang="en-US" sz="2000" b="1" dirty="0">
                  <a:solidFill>
                    <a:srgbClr val="FF0000"/>
                  </a:solidFill>
                </a:rPr>
                <a:t>Within </a:t>
              </a:r>
              <a:r>
                <a:rPr lang="en-US" sz="2000" b="1" dirty="0" err="1">
                  <a:solidFill>
                    <a:srgbClr val="FF0000"/>
                  </a:solidFill>
                </a:rPr>
                <a:t>Exadata</a:t>
              </a:r>
              <a:endParaRPr lang="en-US" sz="2000" b="1" dirty="0">
                <a:solidFill>
                  <a:srgbClr val="FF0000"/>
                </a:solidFill>
              </a:endParaRPr>
            </a:p>
          </p:txBody>
        </p:sp>
        <p:sp>
          <p:nvSpPr>
            <p:cNvPr id="55" name="TextBox 5"/>
            <p:cNvSpPr txBox="1">
              <a:spLocks noChangeArrowheads="1"/>
            </p:cNvSpPr>
            <p:nvPr/>
          </p:nvSpPr>
          <p:spPr bwMode="auto">
            <a:xfrm>
              <a:off x="5128584" y="1723261"/>
              <a:ext cx="1605889" cy="400087"/>
            </a:xfrm>
            <a:prstGeom prst="rect">
              <a:avLst/>
            </a:prstGeom>
            <a:noFill/>
            <a:ln w="9525">
              <a:noFill/>
              <a:miter lim="800000"/>
              <a:headEnd/>
              <a:tailEnd/>
            </a:ln>
          </p:spPr>
          <p:txBody>
            <a:bodyPr wrap="square" lIns="121899" tIns="60949" rIns="121899" bIns="60949">
              <a:spAutoFit/>
            </a:bodyPr>
            <a:lstStyle/>
            <a:p>
              <a:pPr>
                <a:lnSpc>
                  <a:spcPct val="90000"/>
                </a:lnSpc>
                <a:spcBef>
                  <a:spcPct val="50000"/>
                </a:spcBef>
                <a:buClr>
                  <a:srgbClr val="F80000"/>
                </a:buClr>
              </a:pPr>
              <a:r>
                <a:rPr lang="en-US" sz="2000" b="1" dirty="0">
                  <a:solidFill>
                    <a:srgbClr val="FF0000"/>
                  </a:solidFill>
                </a:rPr>
                <a:t>Within a Site</a:t>
              </a:r>
            </a:p>
          </p:txBody>
        </p:sp>
        <p:sp>
          <p:nvSpPr>
            <p:cNvPr id="59" name="Rounded Rectangle 58"/>
            <p:cNvSpPr/>
            <p:nvPr/>
          </p:nvSpPr>
          <p:spPr>
            <a:xfrm>
              <a:off x="9575061" y="2148346"/>
              <a:ext cx="1799114" cy="713506"/>
            </a:xfrm>
            <a:prstGeom prst="roundRect">
              <a:avLst>
                <a:gd name="adj" fmla="val 2037"/>
              </a:avLst>
            </a:prstGeom>
            <a:no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b="1" dirty="0">
                  <a:solidFill>
                    <a:srgbClr val="5F5F5F"/>
                  </a:solidFill>
                </a:rPr>
                <a:t>Remote standby for Disaster Recovery</a:t>
              </a:r>
            </a:p>
          </p:txBody>
        </p:sp>
        <p:sp>
          <p:nvSpPr>
            <p:cNvPr id="62" name="TextBox 5"/>
            <p:cNvSpPr txBox="1">
              <a:spLocks noChangeArrowheads="1"/>
            </p:cNvSpPr>
            <p:nvPr/>
          </p:nvSpPr>
          <p:spPr bwMode="auto">
            <a:xfrm>
              <a:off x="8534722" y="1723261"/>
              <a:ext cx="1799768" cy="400087"/>
            </a:xfrm>
            <a:prstGeom prst="rect">
              <a:avLst/>
            </a:prstGeom>
            <a:noFill/>
            <a:ln w="9525">
              <a:noFill/>
              <a:miter lim="800000"/>
              <a:headEnd/>
              <a:tailEnd/>
            </a:ln>
          </p:spPr>
          <p:txBody>
            <a:bodyPr wrap="square" lIns="121899" tIns="60949" rIns="121899" bIns="60949">
              <a:spAutoFit/>
            </a:bodyPr>
            <a:lstStyle/>
            <a:p>
              <a:pPr>
                <a:lnSpc>
                  <a:spcPct val="90000"/>
                </a:lnSpc>
                <a:spcBef>
                  <a:spcPct val="50000"/>
                </a:spcBef>
                <a:buClr>
                  <a:srgbClr val="F80000"/>
                </a:buClr>
              </a:pPr>
              <a:r>
                <a:rPr lang="en-US" sz="2000" b="1" dirty="0">
                  <a:solidFill>
                    <a:srgbClr val="FF0000"/>
                  </a:solidFill>
                </a:rPr>
                <a:t>Across Sites</a:t>
              </a:r>
            </a:p>
          </p:txBody>
        </p:sp>
        <p:grpSp>
          <p:nvGrpSpPr>
            <p:cNvPr id="4" name="Group 46"/>
            <p:cNvGrpSpPr/>
            <p:nvPr/>
          </p:nvGrpSpPr>
          <p:grpSpPr>
            <a:xfrm>
              <a:off x="5966052" y="4098309"/>
              <a:ext cx="2483883" cy="187252"/>
              <a:chOff x="6120290" y="4098309"/>
              <a:chExt cx="2666871" cy="182122"/>
            </a:xfrm>
          </p:grpSpPr>
          <p:cxnSp>
            <p:nvCxnSpPr>
              <p:cNvPr id="60" name="Straight Connector 59"/>
              <p:cNvCxnSpPr/>
              <p:nvPr/>
            </p:nvCxnSpPr>
            <p:spPr>
              <a:xfrm>
                <a:off x="6135155" y="4098309"/>
                <a:ext cx="2652006" cy="0"/>
              </a:xfrm>
              <a:prstGeom prst="line">
                <a:avLst/>
              </a:prstGeom>
              <a:ln w="28575">
                <a:prstDash val="sysDash"/>
                <a:headEnd type="none" w="med" len="med"/>
                <a:tailEnd type="arrow" w="med" len="med"/>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6120290" y="4280431"/>
                <a:ext cx="2652006" cy="0"/>
              </a:xfrm>
              <a:prstGeom prst="line">
                <a:avLst/>
              </a:prstGeom>
              <a:ln w="28575">
                <a:prstDash val="sysDash"/>
                <a:headEnd type="none" w="med" len="med"/>
                <a:tailEnd type="arrow" w="med" len="med"/>
              </a:ln>
              <a:effectLst>
                <a:outerShdw dist="12700" dir="5640000" algn="t" rotWithShape="0">
                  <a:schemeClr val="bg1">
                    <a:alpha val="85000"/>
                  </a:schemeClr>
                </a:outerShdw>
              </a:effectLst>
            </p:spPr>
            <p:style>
              <a:lnRef idx="1">
                <a:schemeClr val="accent1"/>
              </a:lnRef>
              <a:fillRef idx="0">
                <a:schemeClr val="accent1"/>
              </a:fillRef>
              <a:effectRef idx="0">
                <a:schemeClr val="accent1"/>
              </a:effectRef>
              <a:fontRef idx="minor">
                <a:schemeClr val="tx1"/>
              </a:fontRef>
            </p:style>
          </p:cxnSp>
        </p:grpSp>
        <p:grpSp>
          <p:nvGrpSpPr>
            <p:cNvPr id="5" name="Group 66"/>
            <p:cNvGrpSpPr/>
            <p:nvPr/>
          </p:nvGrpSpPr>
          <p:grpSpPr>
            <a:xfrm>
              <a:off x="2436933" y="2133602"/>
              <a:ext cx="947056" cy="2886266"/>
              <a:chOff x="620489" y="1923157"/>
              <a:chExt cx="1371607" cy="4180124"/>
            </a:xfrm>
          </p:grpSpPr>
          <p:pic>
            <p:nvPicPr>
              <p:cNvPr id="68" name="Picture 67" descr="oracle-server-x.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489" y="1923157"/>
                <a:ext cx="1371607" cy="4180124"/>
              </a:xfrm>
              <a:prstGeom prst="rect">
                <a:avLst/>
              </a:prstGeom>
            </p:spPr>
          </p:pic>
          <p:sp>
            <p:nvSpPr>
              <p:cNvPr id="69" name="TextBox 68"/>
              <p:cNvSpPr txBox="1"/>
              <p:nvPr/>
            </p:nvSpPr>
            <p:spPr>
              <a:xfrm rot="5400000">
                <a:off x="-14113" y="4840918"/>
                <a:ext cx="1421595" cy="108856"/>
              </a:xfrm>
              <a:prstGeom prst="rect">
                <a:avLst/>
              </a:prstGeom>
              <a:noFill/>
            </p:spPr>
            <p:txBody>
              <a:bodyPr wrap="square" lIns="0" tIns="0" rIns="0" bIns="0" rtlCol="0">
                <a:noAutofit/>
              </a:bodyPr>
              <a:lstStyle/>
              <a:p>
                <a:pPr>
                  <a:lnSpc>
                    <a:spcPct val="90000"/>
                  </a:lnSpc>
                </a:pPr>
                <a:r>
                  <a:rPr lang="en-US" sz="600" b="1" dirty="0">
                    <a:solidFill>
                      <a:srgbClr val="F03030"/>
                    </a:solidFill>
                    <a:latin typeface="Arial" pitchFamily="34" charset="0"/>
                    <a:ea typeface="Arial Unicode MS" pitchFamily="34" charset="-128"/>
                    <a:cs typeface="Arial" pitchFamily="34" charset="0"/>
                  </a:rPr>
                  <a:t>DATABASE IN-MEMORY</a:t>
                </a:r>
              </a:p>
            </p:txBody>
          </p:sp>
        </p:grpSp>
        <p:grpSp>
          <p:nvGrpSpPr>
            <p:cNvPr id="6" name="Group 69"/>
            <p:cNvGrpSpPr/>
            <p:nvPr/>
          </p:nvGrpSpPr>
          <p:grpSpPr>
            <a:xfrm>
              <a:off x="4995075" y="2133602"/>
              <a:ext cx="947056" cy="2886266"/>
              <a:chOff x="620489" y="1923157"/>
              <a:chExt cx="1371607" cy="4180124"/>
            </a:xfrm>
          </p:grpSpPr>
          <p:pic>
            <p:nvPicPr>
              <p:cNvPr id="71" name="Picture 70" descr="oracle-server-x.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489" y="1923157"/>
                <a:ext cx="1371607" cy="4180124"/>
              </a:xfrm>
              <a:prstGeom prst="rect">
                <a:avLst/>
              </a:prstGeom>
            </p:spPr>
          </p:pic>
          <p:sp>
            <p:nvSpPr>
              <p:cNvPr id="72" name="TextBox 71"/>
              <p:cNvSpPr txBox="1"/>
              <p:nvPr/>
            </p:nvSpPr>
            <p:spPr>
              <a:xfrm rot="5400000">
                <a:off x="-28052" y="4840919"/>
                <a:ext cx="1421595" cy="108856"/>
              </a:xfrm>
              <a:prstGeom prst="rect">
                <a:avLst/>
              </a:prstGeom>
              <a:noFill/>
            </p:spPr>
            <p:txBody>
              <a:bodyPr wrap="square" lIns="0" tIns="0" rIns="0" bIns="0" rtlCol="0">
                <a:noAutofit/>
              </a:bodyPr>
              <a:lstStyle/>
              <a:p>
                <a:pPr>
                  <a:lnSpc>
                    <a:spcPct val="90000"/>
                  </a:lnSpc>
                </a:pPr>
                <a:r>
                  <a:rPr lang="en-US" sz="600" b="1" dirty="0">
                    <a:solidFill>
                      <a:srgbClr val="F03030"/>
                    </a:solidFill>
                    <a:latin typeface="Arial" pitchFamily="34" charset="0"/>
                    <a:ea typeface="Arial Unicode MS" pitchFamily="34" charset="-128"/>
                    <a:cs typeface="Arial" pitchFamily="34" charset="0"/>
                  </a:rPr>
                  <a:t>DATABASE IN-MEMORY</a:t>
                </a:r>
              </a:p>
            </p:txBody>
          </p:sp>
        </p:grpSp>
        <p:grpSp>
          <p:nvGrpSpPr>
            <p:cNvPr id="7" name="Group 72"/>
            <p:cNvGrpSpPr/>
            <p:nvPr/>
          </p:nvGrpSpPr>
          <p:grpSpPr>
            <a:xfrm>
              <a:off x="8497518" y="2133602"/>
              <a:ext cx="947056" cy="2886266"/>
              <a:chOff x="620489" y="1923157"/>
              <a:chExt cx="1371607" cy="4180124"/>
            </a:xfrm>
          </p:grpSpPr>
          <p:pic>
            <p:nvPicPr>
              <p:cNvPr id="74" name="Picture 73" descr="oracle-server-x.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489" y="1923157"/>
                <a:ext cx="1371607" cy="4180124"/>
              </a:xfrm>
              <a:prstGeom prst="rect">
                <a:avLst/>
              </a:prstGeom>
            </p:spPr>
          </p:pic>
          <p:sp>
            <p:nvSpPr>
              <p:cNvPr id="75" name="TextBox 74"/>
              <p:cNvSpPr txBox="1"/>
              <p:nvPr/>
            </p:nvSpPr>
            <p:spPr>
              <a:xfrm rot="5400000">
                <a:off x="-14113" y="4840918"/>
                <a:ext cx="1421595" cy="108856"/>
              </a:xfrm>
              <a:prstGeom prst="rect">
                <a:avLst/>
              </a:prstGeom>
              <a:noFill/>
            </p:spPr>
            <p:txBody>
              <a:bodyPr wrap="square" lIns="0" tIns="0" rIns="0" bIns="0" rtlCol="0">
                <a:noAutofit/>
              </a:bodyPr>
              <a:lstStyle/>
              <a:p>
                <a:pPr>
                  <a:lnSpc>
                    <a:spcPct val="90000"/>
                  </a:lnSpc>
                </a:pPr>
                <a:r>
                  <a:rPr lang="en-US" sz="600" b="1" dirty="0">
                    <a:solidFill>
                      <a:srgbClr val="F03030"/>
                    </a:solidFill>
                    <a:latin typeface="Arial" pitchFamily="34" charset="0"/>
                    <a:ea typeface="Arial Unicode MS" pitchFamily="34" charset="-128"/>
                    <a:cs typeface="Arial" pitchFamily="34" charset="0"/>
                  </a:rPr>
                  <a:t>DATABASE IN-MEMORY</a:t>
                </a:r>
              </a:p>
            </p:txBody>
          </p:sp>
        </p:grpSp>
        <p:sp>
          <p:nvSpPr>
            <p:cNvPr id="42" name="TextBox 41"/>
            <p:cNvSpPr txBox="1"/>
            <p:nvPr/>
          </p:nvSpPr>
          <p:spPr>
            <a:xfrm>
              <a:off x="782196" y="3626554"/>
              <a:ext cx="1498294" cy="555368"/>
            </a:xfrm>
            <a:prstGeom prst="rect">
              <a:avLst/>
            </a:prstGeom>
            <a:noFill/>
          </p:spPr>
          <p:txBody>
            <a:bodyPr wrap="square" lIns="0" tIns="0" rIns="0" bIns="0" rtlCol="0" anchor="ctr">
              <a:noAutofit/>
            </a:bodyPr>
            <a:lstStyle/>
            <a:p>
              <a:pPr algn="r">
                <a:lnSpc>
                  <a:spcPct val="80000"/>
                </a:lnSpc>
              </a:pPr>
              <a:r>
                <a:rPr lang="en-US" b="1" dirty="0">
                  <a:solidFill>
                    <a:srgbClr val="000000"/>
                  </a:solidFill>
                </a:rPr>
                <a:t>Redundant</a:t>
              </a:r>
            </a:p>
            <a:p>
              <a:pPr algn="r">
                <a:lnSpc>
                  <a:spcPct val="80000"/>
                </a:lnSpc>
              </a:pPr>
              <a:r>
                <a:rPr lang="en-US" b="1" dirty="0">
                  <a:solidFill>
                    <a:srgbClr val="5F5F5F"/>
                  </a:solidFill>
                </a:rPr>
                <a:t>Software</a:t>
              </a:r>
            </a:p>
          </p:txBody>
        </p:sp>
        <p:sp>
          <p:nvSpPr>
            <p:cNvPr id="43" name="TextBox 42"/>
            <p:cNvSpPr txBox="1"/>
            <p:nvPr/>
          </p:nvSpPr>
          <p:spPr>
            <a:xfrm>
              <a:off x="782196" y="2148346"/>
              <a:ext cx="1498294" cy="555368"/>
            </a:xfrm>
            <a:prstGeom prst="rect">
              <a:avLst/>
            </a:prstGeom>
            <a:noFill/>
          </p:spPr>
          <p:txBody>
            <a:bodyPr wrap="square" lIns="0" tIns="0" rIns="0" bIns="0" rtlCol="0" anchor="ctr">
              <a:noAutofit/>
            </a:bodyPr>
            <a:lstStyle/>
            <a:p>
              <a:pPr algn="r">
                <a:lnSpc>
                  <a:spcPct val="80000"/>
                </a:lnSpc>
              </a:pPr>
              <a:r>
                <a:rPr lang="en-US" b="1" dirty="0">
                  <a:solidFill>
                    <a:srgbClr val="000000"/>
                  </a:solidFill>
                </a:rPr>
                <a:t>Redundant </a:t>
              </a:r>
              <a:r>
                <a:rPr lang="en-US" b="1" dirty="0">
                  <a:solidFill>
                    <a:srgbClr val="5F5F5F"/>
                  </a:solidFill>
                </a:rPr>
                <a:t>Hardware </a:t>
              </a:r>
            </a:p>
          </p:txBody>
        </p:sp>
        <p:sp>
          <p:nvSpPr>
            <p:cNvPr id="44" name="TextBox 43"/>
            <p:cNvSpPr txBox="1"/>
            <p:nvPr/>
          </p:nvSpPr>
          <p:spPr>
            <a:xfrm>
              <a:off x="6068443" y="2934108"/>
              <a:ext cx="1638643" cy="1014884"/>
            </a:xfrm>
            <a:prstGeom prst="rect">
              <a:avLst/>
            </a:prstGeom>
            <a:noFill/>
          </p:spPr>
          <p:txBody>
            <a:bodyPr wrap="square" lIns="0" tIns="0" rIns="0" bIns="0" rtlCol="0" anchor="ctr">
              <a:noAutofit/>
            </a:bodyPr>
            <a:lstStyle/>
            <a:p>
              <a:pPr>
                <a:lnSpc>
                  <a:spcPct val="80000"/>
                </a:lnSpc>
                <a:spcAft>
                  <a:spcPts val="600"/>
                </a:spcAft>
              </a:pPr>
              <a:r>
                <a:rPr lang="en-US" b="1" dirty="0">
                  <a:solidFill>
                    <a:srgbClr val="000000"/>
                  </a:solidFill>
                </a:rPr>
                <a:t>Redundant </a:t>
              </a:r>
              <a:r>
                <a:rPr lang="en-US" b="1" dirty="0">
                  <a:solidFill>
                    <a:srgbClr val="5F5F5F"/>
                  </a:solidFill>
                </a:rPr>
                <a:t>Systems</a:t>
              </a:r>
            </a:p>
            <a:p>
              <a:pPr>
                <a:lnSpc>
                  <a:spcPct val="80000"/>
                </a:lnSpc>
                <a:spcAft>
                  <a:spcPts val="400"/>
                </a:spcAft>
              </a:pPr>
              <a:r>
                <a:rPr lang="en-US" b="1" dirty="0">
                  <a:solidFill>
                    <a:srgbClr val="000000"/>
                  </a:solidFill>
                </a:rPr>
                <a:t>Redundant </a:t>
              </a:r>
              <a:r>
                <a:rPr lang="en-US" b="1" dirty="0">
                  <a:solidFill>
                    <a:srgbClr val="5F5F5F"/>
                  </a:solidFill>
                </a:rPr>
                <a:t>Databases</a:t>
              </a:r>
            </a:p>
          </p:txBody>
        </p:sp>
        <p:sp>
          <p:nvSpPr>
            <p:cNvPr id="47" name="TextBox 46"/>
            <p:cNvSpPr txBox="1"/>
            <p:nvPr/>
          </p:nvSpPr>
          <p:spPr>
            <a:xfrm>
              <a:off x="9575061" y="2934108"/>
              <a:ext cx="1638643" cy="1014884"/>
            </a:xfrm>
            <a:prstGeom prst="rect">
              <a:avLst/>
            </a:prstGeom>
            <a:noFill/>
          </p:spPr>
          <p:txBody>
            <a:bodyPr wrap="square" lIns="0" tIns="0" rIns="0" bIns="0" rtlCol="0" anchor="ctr">
              <a:noAutofit/>
            </a:bodyPr>
            <a:lstStyle/>
            <a:p>
              <a:pPr>
                <a:lnSpc>
                  <a:spcPct val="80000"/>
                </a:lnSpc>
                <a:spcAft>
                  <a:spcPts val="600"/>
                </a:spcAft>
              </a:pPr>
              <a:r>
                <a:rPr lang="en-US" b="1" dirty="0">
                  <a:solidFill>
                    <a:srgbClr val="000000"/>
                  </a:solidFill>
                </a:rPr>
                <a:t>Redundant </a:t>
              </a:r>
              <a:r>
                <a:rPr lang="en-US" b="1" dirty="0">
                  <a:solidFill>
                    <a:srgbClr val="5F5F5F"/>
                  </a:solidFill>
                </a:rPr>
                <a:t>Systems</a:t>
              </a:r>
            </a:p>
            <a:p>
              <a:pPr>
                <a:lnSpc>
                  <a:spcPct val="80000"/>
                </a:lnSpc>
                <a:spcAft>
                  <a:spcPts val="400"/>
                </a:spcAft>
              </a:pPr>
              <a:r>
                <a:rPr lang="en-US" b="1" dirty="0">
                  <a:solidFill>
                    <a:srgbClr val="000000"/>
                  </a:solidFill>
                </a:rPr>
                <a:t>Redundant </a:t>
              </a:r>
              <a:r>
                <a:rPr lang="en-US" b="1" dirty="0">
                  <a:solidFill>
                    <a:srgbClr val="5F5F5F"/>
                  </a:solidFill>
                </a:rPr>
                <a:t>Databases</a:t>
              </a:r>
            </a:p>
          </p:txBody>
        </p:sp>
      </p:grpSp>
    </p:spTree>
    <p:extLst>
      <p:ext uri="{BB962C8B-B14F-4D97-AF65-F5344CB8AC3E}">
        <p14:creationId xmlns:p14="http://schemas.microsoft.com/office/powerpoint/2010/main" val="120304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3810000" y="4902200"/>
            <a:ext cx="4241800" cy="1422400"/>
          </a:xfrm>
          <a:prstGeom prst="ellipse">
            <a:avLst/>
          </a:prstGeom>
          <a:gradFill>
            <a:gsLst>
              <a:gs pos="0">
                <a:schemeClr val="accent1">
                  <a:lumMod val="50000"/>
                </a:schemeClr>
              </a:gs>
              <a:gs pos="100000">
                <a:schemeClr val="accent1">
                  <a:lumMod val="75000"/>
                </a:schemeClr>
              </a:gs>
            </a:gsLst>
            <a:lin ang="540000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 name="Title 1"/>
          <p:cNvSpPr>
            <a:spLocks noGrp="1"/>
          </p:cNvSpPr>
          <p:nvPr>
            <p:ph type="title"/>
          </p:nvPr>
        </p:nvSpPr>
        <p:spPr/>
        <p:txBody>
          <a:bodyPr anchor="ctr"/>
          <a:lstStyle/>
          <a:p>
            <a:r>
              <a:rPr lang="en-US" b="1" dirty="0"/>
              <a:t>Fault Tolerant Availability</a:t>
            </a:r>
          </a:p>
        </p:txBody>
      </p:sp>
      <p:pic>
        <p:nvPicPr>
          <p:cNvPr id="10" name="Picture 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95367" y="1458440"/>
            <a:ext cx="1871067" cy="5399560"/>
          </a:xfrm>
          <a:prstGeom prst="rect">
            <a:avLst/>
          </a:prstGeom>
        </p:spPr>
      </p:pic>
      <p:sp>
        <p:nvSpPr>
          <p:cNvPr id="11" name="Rectangle 10"/>
          <p:cNvSpPr/>
          <p:nvPr/>
        </p:nvSpPr>
        <p:spPr>
          <a:xfrm>
            <a:off x="7697633" y="2235651"/>
            <a:ext cx="4114800" cy="3416320"/>
          </a:xfrm>
          <a:prstGeom prst="rect">
            <a:avLst/>
          </a:prstGeom>
        </p:spPr>
        <p:txBody>
          <a:bodyPr wrap="square">
            <a:spAutoFit/>
          </a:bodyPr>
          <a:lstStyle/>
          <a:p>
            <a:r>
              <a:rPr lang="en-US" sz="2400" u="sng" dirty="0"/>
              <a:t>Only other AL4 Systems</a:t>
            </a:r>
          </a:p>
          <a:p>
            <a:pPr marL="231775" indent="-231775">
              <a:buFont typeface="Arial" charset="0"/>
              <a:buChar char="•"/>
            </a:pPr>
            <a:r>
              <a:rPr lang="en-US" sz="2400" dirty="0"/>
              <a:t>IBM - z Systems</a:t>
            </a:r>
          </a:p>
          <a:p>
            <a:pPr marL="231775" indent="-231775">
              <a:buFont typeface="Arial" charset="0"/>
              <a:buChar char="•"/>
            </a:pPr>
            <a:r>
              <a:rPr lang="en-US" sz="2400" dirty="0"/>
              <a:t>HPE - Integrity </a:t>
            </a:r>
            <a:r>
              <a:rPr lang="en-US" sz="2400" dirty="0" err="1"/>
              <a:t>NonStop</a:t>
            </a:r>
            <a:r>
              <a:rPr lang="en-US" sz="2400" dirty="0"/>
              <a:t> &amp; Superdome</a:t>
            </a:r>
          </a:p>
          <a:p>
            <a:pPr marL="231775" indent="-231775">
              <a:buFont typeface="Arial" charset="0"/>
              <a:buChar char="•"/>
            </a:pPr>
            <a:r>
              <a:rPr lang="en-US" sz="2400" dirty="0"/>
              <a:t>Fujitsu – GS &amp; BS2000</a:t>
            </a:r>
          </a:p>
          <a:p>
            <a:pPr marL="231775" indent="-231775">
              <a:buFont typeface="Arial" charset="0"/>
              <a:buChar char="•"/>
            </a:pPr>
            <a:r>
              <a:rPr lang="en-US" sz="2400" dirty="0"/>
              <a:t>NEC – FT Server/320 Series</a:t>
            </a:r>
          </a:p>
          <a:p>
            <a:pPr marL="231775" indent="-231775">
              <a:buFont typeface="Arial" charset="0"/>
              <a:buChar char="•"/>
            </a:pPr>
            <a:r>
              <a:rPr lang="en-US" sz="2400" dirty="0"/>
              <a:t>Stratus </a:t>
            </a:r>
            <a:r>
              <a:rPr lang="en-US" sz="2400" dirty="0" err="1"/>
              <a:t>ftServer</a:t>
            </a:r>
            <a:r>
              <a:rPr lang="en-US" sz="2400" dirty="0"/>
              <a:t> &amp; V Series</a:t>
            </a:r>
          </a:p>
          <a:p>
            <a:pPr marL="231775" indent="-231775">
              <a:buFont typeface="Arial" charset="0"/>
              <a:buChar char="•"/>
            </a:pPr>
            <a:r>
              <a:rPr lang="en-US" sz="2400" dirty="0"/>
              <a:t>Unisys – Dorado</a:t>
            </a:r>
          </a:p>
          <a:p>
            <a:pPr marL="342900" indent="-342900">
              <a:buFont typeface="Arial" charset="0"/>
              <a:buChar char="•"/>
            </a:pPr>
            <a:endParaRPr lang="en-US" sz="2400" dirty="0"/>
          </a:p>
        </p:txBody>
      </p:sp>
      <p:sp>
        <p:nvSpPr>
          <p:cNvPr id="12" name="Rectangle 11"/>
          <p:cNvSpPr/>
          <p:nvPr/>
        </p:nvSpPr>
        <p:spPr>
          <a:xfrm>
            <a:off x="439891" y="3332540"/>
            <a:ext cx="3657599" cy="1938992"/>
          </a:xfrm>
          <a:prstGeom prst="rect">
            <a:avLst/>
          </a:prstGeom>
        </p:spPr>
        <p:txBody>
          <a:bodyPr wrap="square">
            <a:spAutoFit/>
          </a:bodyPr>
          <a:lstStyle/>
          <a:p>
            <a:pPr algn="ctr"/>
            <a:r>
              <a:rPr lang="en-US" sz="2400" dirty="0"/>
              <a:t>“</a:t>
            </a:r>
            <a:r>
              <a:rPr lang="en-US" sz="2400" b="1" dirty="0" err="1"/>
              <a:t>Exadata</a:t>
            </a:r>
            <a:r>
              <a:rPr lang="en-US" sz="2400" dirty="0"/>
              <a:t> and </a:t>
            </a:r>
            <a:r>
              <a:rPr lang="en-US" sz="2400" b="1" dirty="0" err="1"/>
              <a:t>SuperCluster</a:t>
            </a:r>
            <a:r>
              <a:rPr lang="en-US" sz="2400" dirty="0"/>
              <a:t> both achieve AL4 fault tolerance in a </a:t>
            </a:r>
            <a:r>
              <a:rPr lang="en-US" sz="2400" b="1" dirty="0"/>
              <a:t>Maximum Availability Architecture* </a:t>
            </a:r>
            <a:r>
              <a:rPr lang="en-US" sz="2400" dirty="0"/>
              <a:t>configuration”</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74021" y="2281936"/>
            <a:ext cx="2513759" cy="2476053"/>
          </a:xfrm>
          <a:prstGeom prst="rect">
            <a:avLst/>
          </a:prstGeom>
        </p:spPr>
      </p:pic>
      <p:sp>
        <p:nvSpPr>
          <p:cNvPr id="15" name="Rectangle 14"/>
          <p:cNvSpPr/>
          <p:nvPr/>
        </p:nvSpPr>
        <p:spPr>
          <a:xfrm>
            <a:off x="5029200" y="2908536"/>
            <a:ext cx="1736725" cy="1298817"/>
          </a:xfrm>
          <a:prstGeom prst="rect">
            <a:avLst/>
          </a:prstGeom>
        </p:spPr>
        <p:txBody>
          <a:bodyPr wrap="square">
            <a:spAutoFit/>
          </a:bodyPr>
          <a:lstStyle/>
          <a:p>
            <a:pPr algn="ctr">
              <a:lnSpc>
                <a:spcPct val="80000"/>
              </a:lnSpc>
            </a:pPr>
            <a:r>
              <a:rPr lang="en-GB" altLang="en-US" b="1" dirty="0">
                <a:solidFill>
                  <a:schemeClr val="accent3">
                    <a:lumMod val="50000"/>
                  </a:schemeClr>
                </a:solidFill>
              </a:rPr>
              <a:t>FIVE NINES</a:t>
            </a:r>
            <a:br>
              <a:rPr lang="en-GB" altLang="en-US" b="1" dirty="0">
                <a:solidFill>
                  <a:schemeClr val="accent3">
                    <a:lumMod val="50000"/>
                  </a:schemeClr>
                </a:solidFill>
              </a:rPr>
            </a:br>
            <a:r>
              <a:rPr lang="en-GB" altLang="en-US" sz="6000" b="1" dirty="0">
                <a:solidFill>
                  <a:schemeClr val="accent3">
                    <a:lumMod val="50000"/>
                  </a:schemeClr>
                </a:solidFill>
              </a:rPr>
              <a:t>5X9</a:t>
            </a:r>
            <a:br>
              <a:rPr lang="en-GB" altLang="en-US" sz="6000" b="1" dirty="0">
                <a:solidFill>
                  <a:schemeClr val="accent3">
                    <a:lumMod val="50000"/>
                  </a:schemeClr>
                </a:solidFill>
              </a:rPr>
            </a:br>
            <a:r>
              <a:rPr lang="en-GB" altLang="en-US" sz="2000" b="1" dirty="0">
                <a:solidFill>
                  <a:schemeClr val="accent3">
                    <a:lumMod val="50000"/>
                  </a:schemeClr>
                </a:solidFill>
              </a:rPr>
              <a:t>99.999%</a:t>
            </a:r>
            <a:endParaRPr lang="en-US" sz="1600" dirty="0">
              <a:solidFill>
                <a:schemeClr val="accent3">
                  <a:lumMod val="50000"/>
                </a:schemeClr>
              </a:solidFill>
            </a:endParaRPr>
          </a:p>
        </p:txBody>
      </p:sp>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5961" y="2580416"/>
            <a:ext cx="1941964" cy="518384"/>
          </a:xfrm>
          <a:prstGeom prst="rect">
            <a:avLst/>
          </a:prstGeom>
        </p:spPr>
      </p:pic>
      <p:sp>
        <p:nvSpPr>
          <p:cNvPr id="4" name="TextBox 3"/>
          <p:cNvSpPr txBox="1"/>
          <p:nvPr/>
        </p:nvSpPr>
        <p:spPr>
          <a:xfrm>
            <a:off x="4425764" y="5676900"/>
            <a:ext cx="3402169" cy="914400"/>
          </a:xfrm>
          <a:prstGeom prst="rect">
            <a:avLst/>
          </a:prstGeom>
          <a:noFill/>
        </p:spPr>
        <p:txBody>
          <a:bodyPr wrap="none" lIns="0" tIns="0" rIns="0" bIns="0" rtlCol="0">
            <a:noAutofit/>
          </a:bodyPr>
          <a:lstStyle/>
          <a:p>
            <a:pPr>
              <a:lnSpc>
                <a:spcPct val="90000"/>
              </a:lnSpc>
            </a:pPr>
            <a:r>
              <a:rPr lang="en-US" sz="2800" b="1" dirty="0">
                <a:solidFill>
                  <a:schemeClr val="bg1"/>
                </a:solidFill>
              </a:rPr>
              <a:t>A New Gold Standard</a:t>
            </a:r>
          </a:p>
        </p:txBody>
      </p:sp>
      <p:sp>
        <p:nvSpPr>
          <p:cNvPr id="14" name="Slide Number Placeholder 3"/>
          <p:cNvSpPr>
            <a:spLocks noGrp="1"/>
          </p:cNvSpPr>
          <p:nvPr>
            <p:ph type="sldNum" sz="quarter" idx="12"/>
          </p:nvPr>
        </p:nvSpPr>
        <p:spPr>
          <a:xfrm>
            <a:off x="11276011" y="6556248"/>
            <a:ext cx="381661" cy="182880"/>
          </a:xfrm>
        </p:spPr>
        <p:txBody>
          <a:bodyPr/>
          <a:lstStyle/>
          <a:p>
            <a:fld id="{C51EAA63-D034-42AE-91FA-B13B9518C7BE}" type="slidenum">
              <a:rPr lang="en-US" smtClean="0"/>
              <a:pPr/>
              <a:t>66</a:t>
            </a:fld>
            <a:endParaRPr lang="en-US" dirty="0"/>
          </a:p>
        </p:txBody>
      </p:sp>
      <p:sp>
        <p:nvSpPr>
          <p:cNvPr id="16" name="TextBox 15"/>
          <p:cNvSpPr txBox="1"/>
          <p:nvPr/>
        </p:nvSpPr>
        <p:spPr>
          <a:xfrm>
            <a:off x="522514" y="5998034"/>
            <a:ext cx="3287486" cy="239486"/>
          </a:xfrm>
          <a:prstGeom prst="rect">
            <a:avLst/>
          </a:prstGeom>
          <a:noFill/>
        </p:spPr>
        <p:txBody>
          <a:bodyPr wrap="square" lIns="0" tIns="0" rIns="0" bIns="0" rtlCol="0">
            <a:noAutofit/>
          </a:bodyPr>
          <a:lstStyle/>
          <a:p>
            <a:pPr marL="119063" indent="-119063">
              <a:lnSpc>
                <a:spcPct val="90000"/>
              </a:lnSpc>
            </a:pPr>
            <a:r>
              <a:rPr lang="en-US" sz="1500" dirty="0"/>
              <a:t>*Gold or Platinum reference architecture</a:t>
            </a:r>
          </a:p>
        </p:txBody>
      </p:sp>
    </p:spTree>
    <p:extLst>
      <p:ext uri="{BB962C8B-B14F-4D97-AF65-F5344CB8AC3E}">
        <p14:creationId xmlns:p14="http://schemas.microsoft.com/office/powerpoint/2010/main" val="151679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Better Monitoring and Manageability</a:t>
            </a:r>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67</a:t>
            </a:fld>
            <a:endParaRPr lang="en-US" dirty="0"/>
          </a:p>
        </p:txBody>
      </p:sp>
    </p:spTree>
    <p:extLst>
      <p:ext uri="{BB962C8B-B14F-4D97-AF65-F5344CB8AC3E}">
        <p14:creationId xmlns:p14="http://schemas.microsoft.com/office/powerpoint/2010/main" val="202820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b="1" dirty="0">
                <a:solidFill>
                  <a:srgbClr val="FF0000"/>
                </a:solidFill>
              </a:rPr>
              <a:t>NEW: </a:t>
            </a:r>
            <a:r>
              <a:rPr lang="en-US" b="1" dirty="0"/>
              <a:t>Automated Cloud Scale Software Updates</a:t>
            </a:r>
          </a:p>
        </p:txBody>
      </p:sp>
      <p:sp>
        <p:nvSpPr>
          <p:cNvPr id="133" name="Content Placeholder 132"/>
          <p:cNvSpPr>
            <a:spLocks noGrp="1"/>
          </p:cNvSpPr>
          <p:nvPr>
            <p:ph idx="1"/>
          </p:nvPr>
        </p:nvSpPr>
        <p:spPr>
          <a:xfrm>
            <a:off x="539882" y="1545999"/>
            <a:ext cx="6220387" cy="4417778"/>
          </a:xfrm>
        </p:spPr>
        <p:txBody>
          <a:bodyPr/>
          <a:lstStyle/>
          <a:p>
            <a:r>
              <a:rPr lang="en-US" sz="2400" b="1" dirty="0"/>
              <a:t>Automation</a:t>
            </a:r>
            <a:r>
              <a:rPr lang="en-US" sz="2400" b="1" dirty="0">
                <a:solidFill>
                  <a:schemeClr val="accent1"/>
                </a:solidFill>
              </a:rPr>
              <a:t> </a:t>
            </a:r>
            <a:r>
              <a:rPr lang="en-US" sz="2400" b="1" dirty="0"/>
              <a:t>updates all Exadata infrastructure software on full fleet</a:t>
            </a:r>
          </a:p>
          <a:p>
            <a:pPr lvl="1">
              <a:spcBef>
                <a:spcPts val="600"/>
              </a:spcBef>
            </a:pPr>
            <a:r>
              <a:rPr lang="en-US" sz="2000" b="1" dirty="0">
                <a:solidFill>
                  <a:schemeClr val="accent1"/>
                </a:solidFill>
              </a:rPr>
              <a:t>600+</a:t>
            </a:r>
            <a:r>
              <a:rPr lang="en-US" sz="2000" dirty="0"/>
              <a:t> components per full rack</a:t>
            </a:r>
          </a:p>
          <a:p>
            <a:pPr lvl="1">
              <a:spcBef>
                <a:spcPts val="600"/>
              </a:spcBef>
            </a:pPr>
            <a:r>
              <a:rPr lang="en-US" sz="2000" dirty="0"/>
              <a:t>Storage Server downloads new software in the background (18.1 release or later)</a:t>
            </a:r>
          </a:p>
          <a:p>
            <a:pPr lvl="1">
              <a:spcBef>
                <a:spcPts val="600"/>
              </a:spcBef>
            </a:pPr>
            <a:r>
              <a:rPr lang="en-US" sz="2000" dirty="0"/>
              <a:t>User schedules time of software upgrade</a:t>
            </a:r>
          </a:p>
          <a:p>
            <a:pPr lvl="1">
              <a:spcBef>
                <a:spcPts val="600"/>
              </a:spcBef>
            </a:pPr>
            <a:r>
              <a:rPr lang="en-US" sz="2000" dirty="0"/>
              <a:t>Storage Servers automatically upgrade in rolling fashion online or offline in parallel</a:t>
            </a:r>
          </a:p>
          <a:p>
            <a:pPr lvl="1">
              <a:spcBef>
                <a:spcPts val="600"/>
              </a:spcBef>
            </a:pPr>
            <a:r>
              <a:rPr lang="en-US" sz="2000" dirty="0">
                <a:solidFill>
                  <a:schemeClr val="accent1"/>
                </a:solidFill>
              </a:rPr>
              <a:t>Oracle Cloud updates hundreds of racks in a weekend</a:t>
            </a:r>
            <a:endParaRPr lang="en-US" sz="1600" dirty="0"/>
          </a:p>
          <a:p>
            <a:r>
              <a:rPr lang="en-US" sz="2400" b="1" dirty="0"/>
              <a:t>Server update times reduced</a:t>
            </a:r>
          </a:p>
          <a:p>
            <a:pPr lvl="1">
              <a:spcBef>
                <a:spcPts val="600"/>
              </a:spcBef>
            </a:pPr>
            <a:r>
              <a:rPr lang="en-US" sz="2000" b="1" dirty="0">
                <a:solidFill>
                  <a:srgbClr val="FF0000"/>
                </a:solidFill>
              </a:rPr>
              <a:t>5x</a:t>
            </a:r>
            <a:r>
              <a:rPr lang="en-US" sz="2000" dirty="0"/>
              <a:t> speedup in Storage Server updates</a:t>
            </a:r>
          </a:p>
          <a:p>
            <a:pPr lvl="1">
              <a:spcBef>
                <a:spcPts val="600"/>
              </a:spcBef>
            </a:pPr>
            <a:r>
              <a:rPr lang="en-US" sz="2000" b="1" dirty="0">
                <a:solidFill>
                  <a:srgbClr val="FF0000"/>
                </a:solidFill>
              </a:rPr>
              <a:t>40% </a:t>
            </a:r>
            <a:r>
              <a:rPr lang="en-US" sz="2000" dirty="0"/>
              <a:t>faster Database node update</a:t>
            </a:r>
          </a:p>
          <a:p>
            <a:pPr lvl="1">
              <a:spcBef>
                <a:spcPts val="600"/>
              </a:spcBef>
            </a:pPr>
            <a:r>
              <a:rPr lang="en-US" sz="2000" dirty="0"/>
              <a:t>More parallelism, fewer reboots</a:t>
            </a:r>
          </a:p>
          <a:p>
            <a:pPr marL="274320" lvl="1" indent="0">
              <a:buNone/>
            </a:pPr>
            <a:endParaRPr lang="en-US" sz="2000" b="1" dirty="0"/>
          </a:p>
        </p:txBody>
      </p:sp>
      <p:sp>
        <p:nvSpPr>
          <p:cNvPr id="11" name="Footer Placeholder 3"/>
          <p:cNvSpPr>
            <a:spLocks noGrp="1"/>
          </p:cNvSpPr>
          <p:nvPr>
            <p:ph type="ftr" sz="quarter" idx="11"/>
          </p:nvPr>
        </p:nvSpPr>
        <p:spPr/>
        <p:txBody>
          <a:bodyPr/>
          <a:lstStyle/>
          <a:p>
            <a:r>
              <a:rPr lang="en-US" dirty="0"/>
              <a:t>|   Oracle Confidential – Highly Restricted</a:t>
            </a:r>
          </a:p>
        </p:txBody>
      </p:sp>
      <p:sp>
        <p:nvSpPr>
          <p:cNvPr id="3" name="Slide Number Placeholder 2"/>
          <p:cNvSpPr>
            <a:spLocks noGrp="1"/>
          </p:cNvSpPr>
          <p:nvPr>
            <p:ph type="sldNum" sz="quarter" idx="12"/>
          </p:nvPr>
        </p:nvSpPr>
        <p:spPr/>
        <p:txBody>
          <a:bodyPr/>
          <a:lstStyle/>
          <a:p>
            <a:fld id="{C51EAA63-D034-42AE-91FA-B13B9518C7BE}" type="slidenum">
              <a:rPr lang="en-US" smtClean="0"/>
              <a:pPr/>
              <a:t>68</a:t>
            </a:fld>
            <a:endParaRPr lang="en-US" dirty="0"/>
          </a:p>
        </p:txBody>
      </p:sp>
      <p:grpSp>
        <p:nvGrpSpPr>
          <p:cNvPr id="8" name="Group 7"/>
          <p:cNvGrpSpPr/>
          <p:nvPr/>
        </p:nvGrpSpPr>
        <p:grpSpPr>
          <a:xfrm>
            <a:off x="7379205" y="2414055"/>
            <a:ext cx="4221761" cy="3321876"/>
            <a:chOff x="7142862" y="2190121"/>
            <a:chExt cx="4221761" cy="3321876"/>
          </a:xfrm>
        </p:grpSpPr>
        <p:pic>
          <p:nvPicPr>
            <p:cNvPr id="84" name="Picture 83" descr="Cloud graphic arts available for use in Cloud Campaign layouts"/>
            <p:cNvPicPr>
              <a:picLocks noChangeAspect="1"/>
            </p:cNvPicPr>
            <p:nvPr/>
          </p:nvPicPr>
          <p:blipFill>
            <a:blip r:embed="rId3" cstate="email">
              <a:lum contrast="30000"/>
              <a:extLst>
                <a:ext uri="{28A0092B-C50C-407E-A947-70E740481C1C}">
                  <a14:useLocalDpi xmlns:a14="http://schemas.microsoft.com/office/drawing/2010/main"/>
                </a:ext>
              </a:extLst>
            </a:blip>
            <a:stretch>
              <a:fillRect/>
            </a:stretch>
          </p:blipFill>
          <p:spPr>
            <a:xfrm>
              <a:off x="8320009" y="4426809"/>
              <a:ext cx="1916943" cy="1085188"/>
            </a:xfrm>
            <a:prstGeom prst="rect">
              <a:avLst/>
            </a:prstGeom>
          </p:spPr>
        </p:pic>
        <p:sp>
          <p:nvSpPr>
            <p:cNvPr id="134" name="Isosceles Triangle 133"/>
            <p:cNvSpPr/>
            <p:nvPr/>
          </p:nvSpPr>
          <p:spPr>
            <a:xfrm rot="5400000" flipH="1">
              <a:off x="7104182" y="3082976"/>
              <a:ext cx="2658901" cy="916573"/>
            </a:xfrm>
            <a:prstGeom prst="triangle">
              <a:avLst/>
            </a:prstGeom>
            <a:gradFill flip="none" rotWithShape="1">
              <a:gsLst>
                <a:gs pos="0">
                  <a:schemeClr val="accent5">
                    <a:lumMod val="75000"/>
                  </a:schemeClr>
                </a:gs>
                <a:gs pos="38000">
                  <a:schemeClr val="accent5">
                    <a:lumMod val="60000"/>
                    <a:lumOff val="40000"/>
                  </a:schemeClr>
                </a:gs>
                <a:gs pos="86000">
                  <a:schemeClr val="accent5">
                    <a:lumMod val="20000"/>
                    <a:lumOff val="80000"/>
                  </a:schemeClr>
                </a:gs>
                <a:gs pos="100000">
                  <a:schemeClr val="bg1"/>
                </a:gs>
              </a:gsLst>
              <a:lin ang="54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a:p>
          </p:txBody>
        </p:sp>
        <p:cxnSp>
          <p:nvCxnSpPr>
            <p:cNvPr id="124" name="Straight Arrow Connector 123"/>
            <p:cNvCxnSpPr>
              <a:stCxn id="33" idx="0"/>
              <a:endCxn id="121" idx="0"/>
            </p:cNvCxnSpPr>
            <p:nvPr/>
          </p:nvCxnSpPr>
          <p:spPr>
            <a:xfrm>
              <a:off x="9245146" y="3293036"/>
              <a:ext cx="27390" cy="952616"/>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8080773" y="2414523"/>
              <a:ext cx="732426" cy="2204797"/>
              <a:chOff x="1996966" y="2091559"/>
              <a:chExt cx="1024756" cy="3084786"/>
            </a:xfrm>
          </p:grpSpPr>
          <p:grpSp>
            <p:nvGrpSpPr>
              <p:cNvPr id="46" name="Group 45"/>
              <p:cNvGrpSpPr/>
              <p:nvPr/>
            </p:nvGrpSpPr>
            <p:grpSpPr>
              <a:xfrm>
                <a:off x="2007476" y="2091559"/>
                <a:ext cx="1014246" cy="1545021"/>
                <a:chOff x="2007476" y="2091559"/>
                <a:chExt cx="1014246" cy="1545021"/>
              </a:xfrm>
            </p:grpSpPr>
            <p:cxnSp>
              <p:nvCxnSpPr>
                <p:cNvPr id="15" name="Straight Arrow Connector 14"/>
                <p:cNvCxnSpPr/>
                <p:nvPr/>
              </p:nvCxnSpPr>
              <p:spPr>
                <a:xfrm flipH="1" flipV="1">
                  <a:off x="2007476" y="2091559"/>
                  <a:ext cx="987973" cy="1545021"/>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017986" y="2406869"/>
                  <a:ext cx="977462" cy="122445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2017986" y="2711669"/>
                  <a:ext cx="977464" cy="903894"/>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2017986" y="2995448"/>
                  <a:ext cx="977462" cy="63587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017986" y="3247699"/>
                  <a:ext cx="1003736" cy="38888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017425" y="3520967"/>
                  <a:ext cx="982716" cy="115612"/>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flipV="1">
                <a:off x="1996966" y="3631324"/>
                <a:ext cx="998484" cy="1545021"/>
                <a:chOff x="1996966" y="2091559"/>
                <a:chExt cx="998484" cy="1545021"/>
              </a:xfrm>
            </p:grpSpPr>
            <p:cxnSp>
              <p:nvCxnSpPr>
                <p:cNvPr id="48" name="Straight Arrow Connector 47"/>
                <p:cNvCxnSpPr/>
                <p:nvPr/>
              </p:nvCxnSpPr>
              <p:spPr>
                <a:xfrm flipH="1" flipV="1">
                  <a:off x="2007476" y="2091559"/>
                  <a:ext cx="987973" cy="1545021"/>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2017986" y="2406869"/>
                  <a:ext cx="977462" cy="122445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flipV="1">
                  <a:off x="2017986" y="2711669"/>
                  <a:ext cx="977464" cy="903894"/>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2017986" y="2995448"/>
                  <a:ext cx="977462" cy="63587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H="1" flipV="1">
                  <a:off x="1996966" y="3247697"/>
                  <a:ext cx="998482" cy="383627"/>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flipV="1">
                  <a:off x="2017986" y="3520966"/>
                  <a:ext cx="977462" cy="110358"/>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grpSp>
        </p:grpSp>
        <p:grpSp>
          <p:nvGrpSpPr>
            <p:cNvPr id="107" name="Group 106"/>
            <p:cNvGrpSpPr/>
            <p:nvPr/>
          </p:nvGrpSpPr>
          <p:grpSpPr>
            <a:xfrm>
              <a:off x="10310389" y="2248868"/>
              <a:ext cx="247899" cy="2850838"/>
              <a:chOff x="4603528" y="1870858"/>
              <a:chExt cx="346842" cy="3988677"/>
            </a:xfrm>
          </p:grpSpPr>
          <p:grpSp>
            <p:nvGrpSpPr>
              <p:cNvPr id="58" name="Group 57"/>
              <p:cNvGrpSpPr/>
              <p:nvPr/>
            </p:nvGrpSpPr>
            <p:grpSpPr>
              <a:xfrm flipH="1">
                <a:off x="4603528" y="1870858"/>
                <a:ext cx="346842" cy="409903"/>
                <a:chOff x="6653048" y="2801007"/>
                <a:chExt cx="551793" cy="520262"/>
              </a:xfrm>
            </p:grpSpPr>
            <p:sp>
              <p:nvSpPr>
                <p:cNvPr id="56" name="Arc 55"/>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57" name="Arc 56"/>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59" name="Group 58"/>
              <p:cNvGrpSpPr/>
              <p:nvPr/>
            </p:nvGrpSpPr>
            <p:grpSpPr>
              <a:xfrm flipH="1">
                <a:off x="4603528" y="2382111"/>
                <a:ext cx="346842" cy="409903"/>
                <a:chOff x="6653048" y="2801007"/>
                <a:chExt cx="551793" cy="520262"/>
              </a:xfrm>
            </p:grpSpPr>
            <p:sp>
              <p:nvSpPr>
                <p:cNvPr id="60" name="Arc 59"/>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61" name="Arc 60"/>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62" name="Group 61"/>
              <p:cNvGrpSpPr/>
              <p:nvPr/>
            </p:nvGrpSpPr>
            <p:grpSpPr>
              <a:xfrm flipH="1">
                <a:off x="4603528" y="2893364"/>
                <a:ext cx="346842" cy="409903"/>
                <a:chOff x="6653048" y="2801007"/>
                <a:chExt cx="551793" cy="520262"/>
              </a:xfrm>
            </p:grpSpPr>
            <p:sp>
              <p:nvSpPr>
                <p:cNvPr id="63" name="Arc 62"/>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64" name="Arc 63"/>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65" name="Group 64"/>
              <p:cNvGrpSpPr/>
              <p:nvPr/>
            </p:nvGrpSpPr>
            <p:grpSpPr>
              <a:xfrm flipH="1">
                <a:off x="4603528" y="3404617"/>
                <a:ext cx="346842" cy="409903"/>
                <a:chOff x="6653048" y="2801007"/>
                <a:chExt cx="551793" cy="520262"/>
              </a:xfrm>
            </p:grpSpPr>
            <p:sp>
              <p:nvSpPr>
                <p:cNvPr id="66" name="Arc 65"/>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67" name="Arc 66"/>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68" name="Group 67"/>
              <p:cNvGrpSpPr/>
              <p:nvPr/>
            </p:nvGrpSpPr>
            <p:grpSpPr>
              <a:xfrm flipH="1">
                <a:off x="4603528" y="3915870"/>
                <a:ext cx="346842" cy="409903"/>
                <a:chOff x="6653048" y="2801007"/>
                <a:chExt cx="551793" cy="520262"/>
              </a:xfrm>
            </p:grpSpPr>
            <p:sp>
              <p:nvSpPr>
                <p:cNvPr id="69" name="Arc 68"/>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70" name="Arc 69"/>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71" name="Group 70"/>
              <p:cNvGrpSpPr/>
              <p:nvPr/>
            </p:nvGrpSpPr>
            <p:grpSpPr>
              <a:xfrm flipH="1">
                <a:off x="4603528" y="4427123"/>
                <a:ext cx="346842" cy="409903"/>
                <a:chOff x="6653048" y="2801007"/>
                <a:chExt cx="551793" cy="520262"/>
              </a:xfrm>
            </p:grpSpPr>
            <p:sp>
              <p:nvSpPr>
                <p:cNvPr id="72" name="Arc 71"/>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73" name="Arc 72"/>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75" name="Group 74"/>
              <p:cNvGrpSpPr/>
              <p:nvPr/>
            </p:nvGrpSpPr>
            <p:grpSpPr>
              <a:xfrm flipH="1">
                <a:off x="4603528" y="4938376"/>
                <a:ext cx="346842" cy="409903"/>
                <a:chOff x="6653048" y="2801007"/>
                <a:chExt cx="551793" cy="520262"/>
              </a:xfrm>
            </p:grpSpPr>
            <p:sp>
              <p:nvSpPr>
                <p:cNvPr id="76" name="Arc 75"/>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77" name="Arc 76"/>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nvGrpSpPr>
              <p:cNvPr id="78" name="Group 77"/>
              <p:cNvGrpSpPr/>
              <p:nvPr/>
            </p:nvGrpSpPr>
            <p:grpSpPr>
              <a:xfrm flipH="1">
                <a:off x="4603528" y="5449632"/>
                <a:ext cx="346842" cy="409903"/>
                <a:chOff x="6653048" y="2801007"/>
                <a:chExt cx="551793" cy="520262"/>
              </a:xfrm>
            </p:grpSpPr>
            <p:sp>
              <p:nvSpPr>
                <p:cNvPr id="79" name="Arc 78"/>
                <p:cNvSpPr/>
                <p:nvPr/>
              </p:nvSpPr>
              <p:spPr>
                <a:xfrm>
                  <a:off x="6653048" y="2806262"/>
                  <a:ext cx="546538" cy="515007"/>
                </a:xfrm>
                <a:prstGeom prst="arc">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80" name="Arc 79"/>
                <p:cNvSpPr/>
                <p:nvPr/>
              </p:nvSpPr>
              <p:spPr>
                <a:xfrm flipV="1">
                  <a:off x="6658303" y="2801007"/>
                  <a:ext cx="546538" cy="515007"/>
                </a:xfrm>
                <a:prstGeom prst="arc">
                  <a:avLst/>
                </a:prstGeom>
                <a:ln w="19050">
                  <a:solidFill>
                    <a:schemeClr val="accent5"/>
                  </a:solidFill>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grpSp>
        </p:grpSp>
        <p:sp>
          <p:nvSpPr>
            <p:cNvPr id="81" name="Rectangle 80"/>
            <p:cNvSpPr/>
            <p:nvPr/>
          </p:nvSpPr>
          <p:spPr>
            <a:xfrm>
              <a:off x="8365832" y="2504607"/>
              <a:ext cx="210340" cy="1978348"/>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wordArtVert" wrap="square" lIns="0" tIns="0" rIns="0" bIns="0" numCol="1" spcCol="0" rtlCol="0" fromWordArt="0" anchor="ctr" anchorCtr="0" forceAA="0" compatLnSpc="1">
              <a:prstTxWarp prst="textNoShape">
                <a:avLst/>
              </a:prstTxWarp>
              <a:noAutofit/>
            </a:bodyPr>
            <a:lstStyle/>
            <a:p>
              <a:pPr algn="ctr">
                <a:lnSpc>
                  <a:spcPct val="90000"/>
                </a:lnSpc>
              </a:pPr>
              <a:r>
                <a:rPr lang="en-US" sz="1200" b="1" dirty="0">
                  <a:solidFill>
                    <a:srgbClr val="FF0000"/>
                  </a:solidFill>
                </a:rPr>
                <a:t>PARALLEL</a:t>
              </a:r>
            </a:p>
          </p:txBody>
        </p:sp>
        <p:sp>
          <p:nvSpPr>
            <p:cNvPr id="82" name="Rectangle 81"/>
            <p:cNvSpPr/>
            <p:nvPr/>
          </p:nvSpPr>
          <p:spPr>
            <a:xfrm>
              <a:off x="9947518" y="2502893"/>
              <a:ext cx="210340" cy="1981776"/>
            </a:xfrm>
            <a:prstGeom prst="rect">
              <a:avLst/>
            </a:prstGeom>
            <a:no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wordArtVert" wrap="square" lIns="0" tIns="0" rIns="45720" bIns="0" numCol="1" spcCol="0" rtlCol="0" fromWordArt="0" anchor="ctr" anchorCtr="0" forceAA="0" compatLnSpc="1">
              <a:prstTxWarp prst="textNoShape">
                <a:avLst/>
              </a:prstTxWarp>
              <a:noAutofit/>
            </a:bodyPr>
            <a:lstStyle/>
            <a:p>
              <a:pPr algn="ctr">
                <a:lnSpc>
                  <a:spcPct val="90000"/>
                </a:lnSpc>
              </a:pPr>
              <a:r>
                <a:rPr lang="en-US" sz="1200" b="1" dirty="0">
                  <a:solidFill>
                    <a:srgbClr val="FF0000"/>
                  </a:solidFill>
                </a:rPr>
                <a:t>ROLLING</a:t>
              </a:r>
            </a:p>
          </p:txBody>
        </p:sp>
        <p:grpSp>
          <p:nvGrpSpPr>
            <p:cNvPr id="120" name="Group 119"/>
            <p:cNvGrpSpPr/>
            <p:nvPr/>
          </p:nvGrpSpPr>
          <p:grpSpPr>
            <a:xfrm>
              <a:off x="8688472" y="4558108"/>
              <a:ext cx="1207090" cy="754277"/>
              <a:chOff x="2830547" y="5101773"/>
              <a:chExt cx="1688868" cy="1055327"/>
            </a:xfrm>
          </p:grpSpPr>
          <p:cxnSp>
            <p:nvCxnSpPr>
              <p:cNvPr id="119" name="Straight Connector 118"/>
              <p:cNvCxnSpPr/>
              <p:nvPr/>
            </p:nvCxnSpPr>
            <p:spPr>
              <a:xfrm>
                <a:off x="3804744" y="5623034"/>
                <a:ext cx="567559" cy="0"/>
              </a:xfrm>
              <a:prstGeom prst="line">
                <a:avLst/>
              </a:prstGeom>
              <a:ln w="57150">
                <a:solidFill>
                  <a:schemeClr val="tx1"/>
                </a:solidFill>
                <a:prstDash val="sysDot"/>
                <a:miter lim="800000"/>
              </a:ln>
            </p:spPr>
            <p:style>
              <a:lnRef idx="1">
                <a:schemeClr val="accent1"/>
              </a:lnRef>
              <a:fillRef idx="0">
                <a:schemeClr val="accent1"/>
              </a:fillRef>
              <a:effectRef idx="0">
                <a:schemeClr val="accent1"/>
              </a:effectRef>
              <a:fontRef idx="minor">
                <a:schemeClr val="tx1"/>
              </a:fontRef>
            </p:style>
          </p:cxnSp>
          <p:pic>
            <p:nvPicPr>
              <p:cNvPr id="83" name="Picture 2"/>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2830547" y="5101773"/>
                <a:ext cx="322528" cy="1055327"/>
              </a:xfrm>
              <a:prstGeom prst="rect">
                <a:avLst/>
              </a:prstGeom>
              <a:noFill/>
              <a:ln w="9525">
                <a:noFill/>
                <a:miter lim="800000"/>
                <a:headEnd/>
                <a:tailEnd/>
              </a:ln>
            </p:spPr>
          </p:pic>
          <p:pic>
            <p:nvPicPr>
              <p:cNvPr id="88" name="Picture 2"/>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4196887" y="5101773"/>
                <a:ext cx="322528" cy="1055327"/>
              </a:xfrm>
              <a:prstGeom prst="rect">
                <a:avLst/>
              </a:prstGeom>
              <a:noFill/>
              <a:ln w="9525">
                <a:noFill/>
                <a:miter lim="800000"/>
                <a:headEnd/>
                <a:tailEnd/>
              </a:ln>
            </p:spPr>
          </p:pic>
          <p:pic>
            <p:nvPicPr>
              <p:cNvPr id="89" name="Picture 2"/>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3583791" y="5101773"/>
                <a:ext cx="322528" cy="1055327"/>
              </a:xfrm>
              <a:prstGeom prst="rect">
                <a:avLst/>
              </a:prstGeom>
              <a:noFill/>
              <a:ln w="9525">
                <a:noFill/>
                <a:miter lim="800000"/>
                <a:headEnd/>
                <a:tailEnd/>
              </a:ln>
            </p:spPr>
          </p:pic>
          <p:pic>
            <p:nvPicPr>
              <p:cNvPr id="90" name="Picture 2"/>
              <p:cNvPicPr>
                <a:picLocks noChangeAspect="1" noChangeArrowheads="1"/>
              </p:cNvPicPr>
              <p:nvPr/>
            </p:nvPicPr>
            <p:blipFill>
              <a:blip r:embed="rId4" cstate="email">
                <a:lum bright="-20000"/>
                <a:extLst>
                  <a:ext uri="{28A0092B-C50C-407E-A947-70E740481C1C}">
                    <a14:useLocalDpi xmlns:a14="http://schemas.microsoft.com/office/drawing/2010/main"/>
                  </a:ext>
                </a:extLst>
              </a:blip>
              <a:srcRect/>
              <a:stretch>
                <a:fillRect/>
              </a:stretch>
            </p:blipFill>
            <p:spPr bwMode="auto">
              <a:xfrm>
                <a:off x="3207169" y="5101773"/>
                <a:ext cx="322528" cy="1055327"/>
              </a:xfrm>
              <a:prstGeom prst="rect">
                <a:avLst/>
              </a:prstGeom>
              <a:noFill/>
              <a:ln w="9525">
                <a:noFill/>
                <a:miter lim="800000"/>
                <a:headEnd/>
                <a:tailEnd/>
              </a:ln>
            </p:spPr>
          </p:pic>
        </p:grpSp>
        <p:sp>
          <p:nvSpPr>
            <p:cNvPr id="33" name="Rounded Rectangle 32"/>
            <p:cNvSpPr/>
            <p:nvPr/>
          </p:nvSpPr>
          <p:spPr>
            <a:xfrm>
              <a:off x="8805689" y="3293036"/>
              <a:ext cx="878914" cy="435701"/>
            </a:xfrm>
            <a:prstGeom prst="roundRect">
              <a:avLst>
                <a:gd name="adj" fmla="val 10284"/>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a:t>Update Tool</a:t>
              </a:r>
            </a:p>
          </p:txBody>
        </p:sp>
        <p:cxnSp>
          <p:nvCxnSpPr>
            <p:cNvPr id="115" name="Straight Arrow Connector 114"/>
            <p:cNvCxnSpPr/>
            <p:nvPr/>
          </p:nvCxnSpPr>
          <p:spPr>
            <a:xfrm>
              <a:off x="9677090" y="3510886"/>
              <a:ext cx="262915" cy="1879"/>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8709129" y="4245652"/>
              <a:ext cx="1126813" cy="223278"/>
            </a:xfrm>
            <a:prstGeom prst="rect">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45720" bIns="0" numCol="1" spcCol="0" rtlCol="0" fromWordArt="0" anchor="ctr" anchorCtr="0" forceAA="0" compatLnSpc="1">
              <a:prstTxWarp prst="textNoShape">
                <a:avLst/>
              </a:prstTxWarp>
              <a:noAutofit/>
            </a:bodyPr>
            <a:lstStyle/>
            <a:p>
              <a:pPr algn="ctr">
                <a:lnSpc>
                  <a:spcPct val="90000"/>
                </a:lnSpc>
              </a:pPr>
              <a:r>
                <a:rPr lang="en-US" sz="1200" b="1" dirty="0">
                  <a:solidFill>
                    <a:srgbClr val="FF0000"/>
                  </a:solidFill>
                </a:rPr>
                <a:t>FLEET UPDATES</a:t>
              </a:r>
            </a:p>
          </p:txBody>
        </p:sp>
        <p:pic>
          <p:nvPicPr>
            <p:cNvPr id="13" name="Picture 2"/>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7142862" y="2190121"/>
              <a:ext cx="918530" cy="3005474"/>
            </a:xfrm>
            <a:prstGeom prst="rect">
              <a:avLst/>
            </a:prstGeom>
            <a:noFill/>
            <a:ln w="9525">
              <a:noFill/>
              <a:miter lim="800000"/>
              <a:headEnd/>
              <a:tailEnd/>
            </a:ln>
          </p:spPr>
        </p:pic>
        <p:pic>
          <p:nvPicPr>
            <p:cNvPr id="74" name="Picture 2"/>
            <p:cNvPicPr>
              <a:picLocks noChangeAspect="1" noChangeArrowheads="1"/>
            </p:cNvPicPr>
            <p:nvPr/>
          </p:nvPicPr>
          <p:blipFill>
            <a:blip r:embed="rId5" cstate="email">
              <a:lum bright="-20000"/>
              <a:extLst>
                <a:ext uri="{28A0092B-C50C-407E-A947-70E740481C1C}">
                  <a14:useLocalDpi xmlns:a14="http://schemas.microsoft.com/office/drawing/2010/main"/>
                </a:ext>
              </a:extLst>
            </a:blip>
            <a:srcRect/>
            <a:stretch>
              <a:fillRect/>
            </a:stretch>
          </p:blipFill>
          <p:spPr bwMode="auto">
            <a:xfrm>
              <a:off x="10446093" y="2190121"/>
              <a:ext cx="918530" cy="3005474"/>
            </a:xfrm>
            <a:prstGeom prst="rect">
              <a:avLst/>
            </a:prstGeom>
            <a:noFill/>
            <a:ln w="9525">
              <a:noFill/>
              <a:miter lim="800000"/>
              <a:headEnd/>
              <a:tailEnd/>
            </a:ln>
          </p:spPr>
        </p:pic>
      </p:grpSp>
      <p:cxnSp>
        <p:nvCxnSpPr>
          <p:cNvPr id="85" name="Straight Connector 84"/>
          <p:cNvCxnSpPr/>
          <p:nvPr/>
        </p:nvCxnSpPr>
        <p:spPr>
          <a:xfrm flipH="1">
            <a:off x="7015960" y="1545998"/>
            <a:ext cx="1" cy="474168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6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solidFill>
                  <a:schemeClr val="bg1"/>
                </a:solidFill>
              </a:rPr>
              <a:t>Best Database Cloud</a:t>
            </a:r>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4294967295"/>
          </p:nvPr>
        </p:nvSpPr>
        <p:spPr>
          <a:xfrm>
            <a:off x="11807825" y="6556375"/>
            <a:ext cx="381000" cy="182563"/>
          </a:xfrm>
        </p:spPr>
        <p:txBody>
          <a:bodyPr/>
          <a:lstStyle/>
          <a:p>
            <a:fld id="{C51EAA63-D034-42AE-91FA-B13B9518C7BE}" type="slidenum">
              <a:rPr lang="en-US" smtClean="0"/>
              <a:pPr/>
              <a:t>69</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7"/>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3974" y="1676426"/>
            <a:ext cx="1841004" cy="3988359"/>
          </a:xfrm>
          <a:prstGeom prst="rect">
            <a:avLst/>
          </a:prstGeom>
          <a:noFill/>
          <a:ln w="9525">
            <a:noFill/>
            <a:miter lim="800000"/>
            <a:headEnd/>
            <a:tailEnd/>
          </a:ln>
        </p:spPr>
      </p:pic>
      <p:sp>
        <p:nvSpPr>
          <p:cNvPr id="2" name="Title 1"/>
          <p:cNvSpPr>
            <a:spLocks noGrp="1"/>
          </p:cNvSpPr>
          <p:nvPr>
            <p:ph type="title"/>
          </p:nvPr>
        </p:nvSpPr>
        <p:spPr/>
        <p:txBody>
          <a:bodyPr anchor="t"/>
          <a:lstStyle/>
          <a:p>
            <a:r>
              <a:rPr lang="en-US" b="1" dirty="0" err="1"/>
              <a:t>Exadata</a:t>
            </a:r>
            <a:r>
              <a:rPr lang="en-US" b="1" dirty="0"/>
              <a:t> Database Machine X7-2 </a:t>
            </a:r>
          </a:p>
        </p:txBody>
      </p:sp>
      <p:sp>
        <p:nvSpPr>
          <p:cNvPr id="40" name="Slide Number Placeholder 8"/>
          <p:cNvSpPr>
            <a:spLocks noGrp="1"/>
          </p:cNvSpPr>
          <p:nvPr>
            <p:ph type="sldNum" sz="quarter" idx="12"/>
          </p:nvPr>
        </p:nvSpPr>
        <p:spPr>
          <a:prstGeom prst="rect">
            <a:avLst/>
          </a:prstGeom>
        </p:spPr>
        <p:txBody>
          <a:bodyPr/>
          <a:lstStyle/>
          <a:p>
            <a:pPr>
              <a:defRPr/>
            </a:pPr>
            <a:fld id="{5ED051B6-4BEE-4E59-B6DB-122725F8FBFC}" type="slidenum">
              <a:rPr lang="en-US" smtClean="0"/>
              <a:pPr>
                <a:defRPr/>
              </a:pPr>
              <a:t>7</a:t>
            </a:fld>
            <a:endParaRPr lang="en-US" dirty="0"/>
          </a:p>
        </p:txBody>
      </p:sp>
      <p:sp>
        <p:nvSpPr>
          <p:cNvPr id="32" name="Text Placeholder 31"/>
          <p:cNvSpPr>
            <a:spLocks noGrp="1"/>
          </p:cNvSpPr>
          <p:nvPr>
            <p:ph type="body" sz="quarter" idx="13"/>
          </p:nvPr>
        </p:nvSpPr>
        <p:spPr>
          <a:xfrm>
            <a:off x="531813" y="866959"/>
            <a:ext cx="11125199" cy="343299"/>
          </a:xfrm>
        </p:spPr>
        <p:txBody>
          <a:bodyPr/>
          <a:lstStyle/>
          <a:p>
            <a:r>
              <a:rPr lang="en-US" dirty="0"/>
              <a:t>State-of-the-Art </a:t>
            </a:r>
            <a:r>
              <a:rPr lang="en-US" u="sng" dirty="0"/>
              <a:t>Hardware</a:t>
            </a:r>
          </a:p>
        </p:txBody>
      </p:sp>
      <p:cxnSp>
        <p:nvCxnSpPr>
          <p:cNvPr id="33" name="Straight Arrow Connector 32"/>
          <p:cNvCxnSpPr/>
          <p:nvPr/>
        </p:nvCxnSpPr>
        <p:spPr>
          <a:xfrm flipH="1">
            <a:off x="2290896" y="3462528"/>
            <a:ext cx="1525200" cy="174248"/>
          </a:xfrm>
          <a:prstGeom prst="straightConnector1">
            <a:avLst/>
          </a:prstGeom>
          <a:ln w="38100" cmpd="sng">
            <a:solidFill>
              <a:srgbClr val="00E3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290092" y="1719072"/>
            <a:ext cx="1526004" cy="1610464"/>
          </a:xfrm>
          <a:prstGeom prst="straightConnector1">
            <a:avLst/>
          </a:prstGeom>
          <a:ln w="38100" cmpd="sng">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2286185" y="4165966"/>
            <a:ext cx="1529911" cy="0"/>
          </a:xfrm>
          <a:prstGeom prst="straightConnector1">
            <a:avLst/>
          </a:prstGeom>
          <a:ln w="38100" cmpd="sng">
            <a:solidFill>
              <a:srgbClr val="3366F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15"/>
          <p:cNvGrpSpPr/>
          <p:nvPr/>
        </p:nvGrpSpPr>
        <p:grpSpPr>
          <a:xfrm>
            <a:off x="1325311" y="1944572"/>
            <a:ext cx="966294" cy="3364281"/>
            <a:chOff x="1070038" y="2019988"/>
            <a:chExt cx="997267" cy="3364281"/>
          </a:xfrm>
        </p:grpSpPr>
        <p:sp>
          <p:nvSpPr>
            <p:cNvPr id="17" name="Rectangle 16"/>
            <p:cNvSpPr/>
            <p:nvPr/>
          </p:nvSpPr>
          <p:spPr>
            <a:xfrm>
              <a:off x="1071553" y="3238697"/>
              <a:ext cx="994236" cy="332509"/>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8" name="Rectangle 17"/>
            <p:cNvSpPr/>
            <p:nvPr/>
          </p:nvSpPr>
          <p:spPr>
            <a:xfrm>
              <a:off x="1071553" y="3848298"/>
              <a:ext cx="994236" cy="304800"/>
            </a:xfrm>
            <a:prstGeom prst="rect">
              <a:avLst/>
            </a:pr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 name="Rectangle 18"/>
            <p:cNvSpPr/>
            <p:nvPr/>
          </p:nvSpPr>
          <p:spPr>
            <a:xfrm>
              <a:off x="1070754" y="3594558"/>
              <a:ext cx="995835" cy="235268"/>
            </a:xfrm>
            <a:prstGeom prst="rect">
              <a:avLst/>
            </a:prstGeom>
            <a:noFill/>
            <a:ln w="28575">
              <a:solidFill>
                <a:srgbClr val="00E3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0" name="Rectangle 19"/>
            <p:cNvSpPr/>
            <p:nvPr/>
          </p:nvSpPr>
          <p:spPr>
            <a:xfrm>
              <a:off x="1070038" y="4180806"/>
              <a:ext cx="997267" cy="1203463"/>
            </a:xfrm>
            <a:prstGeom prst="rect">
              <a:avLst/>
            </a:prstGeom>
            <a:noFill/>
            <a:ln w="28575">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1" name="Rectangle 20"/>
            <p:cNvSpPr/>
            <p:nvPr/>
          </p:nvSpPr>
          <p:spPr>
            <a:xfrm>
              <a:off x="1074828" y="2019988"/>
              <a:ext cx="987687" cy="1189529"/>
            </a:xfrm>
            <a:prstGeom prst="rect">
              <a:avLst/>
            </a:prstGeom>
            <a:noFill/>
            <a:ln w="28575">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5" name="Group 45"/>
          <p:cNvGrpSpPr/>
          <p:nvPr/>
        </p:nvGrpSpPr>
        <p:grpSpPr>
          <a:xfrm>
            <a:off x="3961459" y="3081619"/>
            <a:ext cx="6870664" cy="819065"/>
            <a:chOff x="3793743" y="3081619"/>
            <a:chExt cx="3806190" cy="819065"/>
          </a:xfrm>
        </p:grpSpPr>
        <p:cxnSp>
          <p:nvCxnSpPr>
            <p:cNvPr id="52" name="Straight Connector 51"/>
            <p:cNvCxnSpPr/>
            <p:nvPr/>
          </p:nvCxnSpPr>
          <p:spPr>
            <a:xfrm flipV="1">
              <a:off x="3793744" y="3081619"/>
              <a:ext cx="3806189" cy="1"/>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793743" y="3891355"/>
              <a:ext cx="3800461" cy="9329"/>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grpSp>
      <p:cxnSp>
        <p:nvCxnSpPr>
          <p:cNvPr id="24" name="Straight Connector 23"/>
          <p:cNvCxnSpPr/>
          <p:nvPr/>
        </p:nvCxnSpPr>
        <p:spPr>
          <a:xfrm flipH="1">
            <a:off x="7717887" y="1545998"/>
            <a:ext cx="1" cy="474168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003125" y="4288180"/>
            <a:ext cx="3815916" cy="747897"/>
          </a:xfrm>
          <a:prstGeom prst="rect">
            <a:avLst/>
          </a:prstGeom>
        </p:spPr>
        <p:txBody>
          <a:bodyPr wrap="none" lIns="0" tIns="0" rIns="0" bIns="0" anchor="ctr">
            <a:spAutoFit/>
          </a:bodyPr>
          <a:lstStyle/>
          <a:p>
            <a:pPr>
              <a:lnSpc>
                <a:spcPct val="90000"/>
              </a:lnSpc>
            </a:pPr>
            <a:r>
              <a:rPr lang="en-US" b="1" dirty="0">
                <a:solidFill>
                  <a:srgbClr val="273135"/>
                </a:solidFill>
              </a:rPr>
              <a:t>120 </a:t>
            </a:r>
            <a:r>
              <a:rPr lang="en-US" dirty="0">
                <a:solidFill>
                  <a:srgbClr val="273135"/>
                </a:solidFill>
              </a:rPr>
              <a:t>TB disk capacity (10 TB helium disks)</a:t>
            </a:r>
          </a:p>
          <a:p>
            <a:pPr>
              <a:lnSpc>
                <a:spcPct val="90000"/>
              </a:lnSpc>
            </a:pPr>
            <a:r>
              <a:rPr lang="en-US" b="1" dirty="0">
                <a:solidFill>
                  <a:srgbClr val="273135"/>
                </a:solidFill>
              </a:rPr>
              <a:t>25.6 </a:t>
            </a:r>
            <a:r>
              <a:rPr lang="en-US" dirty="0">
                <a:solidFill>
                  <a:srgbClr val="273135"/>
                </a:solidFill>
              </a:rPr>
              <a:t>TB PCI </a:t>
            </a:r>
            <a:r>
              <a:rPr lang="en-US" dirty="0" err="1">
                <a:solidFill>
                  <a:srgbClr val="273135"/>
                </a:solidFill>
              </a:rPr>
              <a:t>NVMe</a:t>
            </a:r>
            <a:r>
              <a:rPr lang="en-US" dirty="0">
                <a:solidFill>
                  <a:srgbClr val="273135"/>
                </a:solidFill>
              </a:rPr>
              <a:t> Flash</a:t>
            </a:r>
          </a:p>
          <a:p>
            <a:pPr>
              <a:lnSpc>
                <a:spcPct val="90000"/>
              </a:lnSpc>
            </a:pPr>
            <a:r>
              <a:rPr lang="en-US" b="1" dirty="0">
                <a:solidFill>
                  <a:srgbClr val="273135"/>
                </a:solidFill>
              </a:rPr>
              <a:t>20 </a:t>
            </a:r>
            <a:r>
              <a:rPr lang="en-US" dirty="0">
                <a:solidFill>
                  <a:srgbClr val="273135"/>
                </a:solidFill>
              </a:rPr>
              <a:t>cores for SQL offload</a:t>
            </a:r>
          </a:p>
        </p:txBody>
      </p:sp>
      <p:sp>
        <p:nvSpPr>
          <p:cNvPr id="29" name="TextBox 28"/>
          <p:cNvSpPr txBox="1"/>
          <p:nvPr/>
        </p:nvSpPr>
        <p:spPr>
          <a:xfrm>
            <a:off x="8003125" y="5401081"/>
            <a:ext cx="2234586" cy="498598"/>
          </a:xfrm>
          <a:prstGeom prst="rect">
            <a:avLst/>
          </a:prstGeom>
          <a:noFill/>
        </p:spPr>
        <p:txBody>
          <a:bodyPr wrap="none" lIns="0" tIns="0" rIns="0" bIns="0" rtlCol="0" anchor="ctr">
            <a:spAutoFit/>
          </a:bodyPr>
          <a:lstStyle/>
          <a:p>
            <a:pPr>
              <a:lnSpc>
                <a:spcPct val="90000"/>
              </a:lnSpc>
            </a:pPr>
            <a:r>
              <a:rPr lang="en-US" b="1" dirty="0">
                <a:solidFill>
                  <a:srgbClr val="273135"/>
                </a:solidFill>
              </a:rPr>
              <a:t>51.2 </a:t>
            </a:r>
            <a:r>
              <a:rPr lang="en-US" dirty="0">
                <a:solidFill>
                  <a:srgbClr val="273135"/>
                </a:solidFill>
              </a:rPr>
              <a:t>TB PCI </a:t>
            </a:r>
            <a:r>
              <a:rPr lang="en-US" dirty="0" err="1">
                <a:solidFill>
                  <a:srgbClr val="273135"/>
                </a:solidFill>
              </a:rPr>
              <a:t>NVMe</a:t>
            </a:r>
            <a:r>
              <a:rPr lang="en-US" dirty="0">
                <a:solidFill>
                  <a:srgbClr val="273135"/>
                </a:solidFill>
              </a:rPr>
              <a:t> Flash</a:t>
            </a:r>
          </a:p>
          <a:p>
            <a:pPr>
              <a:lnSpc>
                <a:spcPct val="90000"/>
              </a:lnSpc>
            </a:pPr>
            <a:r>
              <a:rPr lang="en-US" b="1" dirty="0">
                <a:solidFill>
                  <a:srgbClr val="273135"/>
                </a:solidFill>
              </a:rPr>
              <a:t>20 </a:t>
            </a:r>
            <a:r>
              <a:rPr lang="en-US" dirty="0">
                <a:solidFill>
                  <a:srgbClr val="273135"/>
                </a:solidFill>
              </a:rPr>
              <a:t>cores for SQL offload</a:t>
            </a:r>
          </a:p>
        </p:txBody>
      </p:sp>
      <p:sp>
        <p:nvSpPr>
          <p:cNvPr id="31" name="Rectangle 30"/>
          <p:cNvSpPr/>
          <p:nvPr/>
        </p:nvSpPr>
        <p:spPr>
          <a:xfrm>
            <a:off x="8003125" y="3198573"/>
            <a:ext cx="3354188" cy="526298"/>
          </a:xfrm>
          <a:prstGeom prst="rect">
            <a:avLst/>
          </a:prstGeom>
        </p:spPr>
        <p:txBody>
          <a:bodyPr wrap="none" lIns="0" tIns="0" rIns="0" bIns="0" anchor="ctr">
            <a:spAutoFit/>
          </a:bodyPr>
          <a:lstStyle/>
          <a:p>
            <a:pPr marL="0" lvl="1" defTabSz="304735" fontAlgn="base">
              <a:buClr>
                <a:schemeClr val="tx1"/>
              </a:buClr>
              <a:buSzPct val="100000"/>
              <a:defRPr/>
            </a:pPr>
            <a:r>
              <a:rPr lang="en-US" b="1" dirty="0">
                <a:solidFill>
                  <a:srgbClr val="273135"/>
                </a:solidFill>
                <a:cs typeface="Arial" pitchFamily="34" charset="0"/>
              </a:rPr>
              <a:t>40 </a:t>
            </a:r>
            <a:r>
              <a:rPr lang="en-US" dirty="0" err="1">
                <a:solidFill>
                  <a:srgbClr val="273135"/>
                </a:solidFill>
                <a:cs typeface="Arial" pitchFamily="34" charset="0"/>
              </a:rPr>
              <a:t>Gb</a:t>
            </a:r>
            <a:r>
              <a:rPr lang="en-US" dirty="0">
                <a:solidFill>
                  <a:srgbClr val="273135"/>
                </a:solidFill>
                <a:cs typeface="Arial" pitchFamily="34" charset="0"/>
              </a:rPr>
              <a:t>/s</a:t>
            </a:r>
            <a:r>
              <a:rPr lang="en-US" b="1" dirty="0">
                <a:solidFill>
                  <a:srgbClr val="273135"/>
                </a:solidFill>
                <a:cs typeface="Arial" pitchFamily="34" charset="0"/>
              </a:rPr>
              <a:t> </a:t>
            </a:r>
            <a:r>
              <a:rPr lang="en-US" dirty="0" err="1">
                <a:solidFill>
                  <a:srgbClr val="273135"/>
                </a:solidFill>
                <a:cs typeface="Arial" pitchFamily="34" charset="0"/>
              </a:rPr>
              <a:t>InfiniBand</a:t>
            </a:r>
            <a:r>
              <a:rPr lang="en-US" dirty="0">
                <a:solidFill>
                  <a:srgbClr val="273135"/>
                </a:solidFill>
                <a:cs typeface="Arial" pitchFamily="34" charset="0"/>
              </a:rPr>
              <a:t> internal network</a:t>
            </a:r>
          </a:p>
          <a:p>
            <a:pPr>
              <a:lnSpc>
                <a:spcPct val="90000"/>
              </a:lnSpc>
            </a:pPr>
            <a:r>
              <a:rPr lang="en-US" b="1" dirty="0">
                <a:solidFill>
                  <a:srgbClr val="273135"/>
                </a:solidFill>
              </a:rPr>
              <a:t>25/10/1</a:t>
            </a:r>
            <a:r>
              <a:rPr lang="en-US" dirty="0">
                <a:solidFill>
                  <a:srgbClr val="273135"/>
                </a:solidFill>
              </a:rPr>
              <a:t> </a:t>
            </a:r>
            <a:r>
              <a:rPr lang="en-US" dirty="0" err="1">
                <a:solidFill>
                  <a:srgbClr val="273135"/>
                </a:solidFill>
              </a:rPr>
              <a:t>GigE</a:t>
            </a:r>
            <a:r>
              <a:rPr lang="en-US" dirty="0">
                <a:solidFill>
                  <a:srgbClr val="273135"/>
                </a:solidFill>
              </a:rPr>
              <a:t> external network</a:t>
            </a:r>
          </a:p>
        </p:txBody>
      </p:sp>
      <p:sp>
        <p:nvSpPr>
          <p:cNvPr id="34" name="Rectangle 33"/>
          <p:cNvSpPr/>
          <p:nvPr/>
        </p:nvSpPr>
        <p:spPr>
          <a:xfrm>
            <a:off x="8003125" y="1848335"/>
            <a:ext cx="2348463" cy="830997"/>
          </a:xfrm>
          <a:prstGeom prst="rect">
            <a:avLst/>
          </a:prstGeom>
        </p:spPr>
        <p:txBody>
          <a:bodyPr wrap="none" lIns="0" tIns="0" rIns="0" bIns="0" anchor="ctr">
            <a:spAutoFit/>
          </a:bodyPr>
          <a:lstStyle/>
          <a:p>
            <a:pPr marL="0" lvl="1" defTabSz="304735" fontAlgn="base">
              <a:buClr>
                <a:schemeClr val="tx1"/>
              </a:buClr>
              <a:buSzPct val="100000"/>
              <a:defRPr/>
            </a:pPr>
            <a:r>
              <a:rPr lang="en-US" dirty="0">
                <a:solidFill>
                  <a:srgbClr val="273135"/>
                </a:solidFill>
                <a:cs typeface="Arial" pitchFamily="34" charset="0"/>
              </a:rPr>
              <a:t>2 socket Xeon processors</a:t>
            </a:r>
          </a:p>
          <a:p>
            <a:pPr marL="0" lvl="1" defTabSz="304735" fontAlgn="base">
              <a:buClr>
                <a:schemeClr val="tx1"/>
              </a:buClr>
              <a:buSzPct val="100000"/>
              <a:defRPr/>
            </a:pPr>
            <a:r>
              <a:rPr lang="en-US" b="1" dirty="0">
                <a:solidFill>
                  <a:srgbClr val="273135"/>
                </a:solidFill>
                <a:cs typeface="Arial" pitchFamily="34" charset="0"/>
              </a:rPr>
              <a:t>48</a:t>
            </a:r>
            <a:r>
              <a:rPr lang="en-US" dirty="0">
                <a:solidFill>
                  <a:srgbClr val="273135"/>
                </a:solidFill>
                <a:cs typeface="Arial" pitchFamily="34" charset="0"/>
              </a:rPr>
              <a:t> cores per server</a:t>
            </a:r>
          </a:p>
          <a:p>
            <a:pPr marL="0" lvl="1" defTabSz="304735" fontAlgn="base">
              <a:buClr>
                <a:schemeClr val="tx1"/>
              </a:buClr>
              <a:buSzPct val="100000"/>
              <a:defRPr/>
            </a:pPr>
            <a:r>
              <a:rPr lang="en-US" b="1" dirty="0">
                <a:solidFill>
                  <a:srgbClr val="273135"/>
                </a:solidFill>
                <a:cs typeface="Arial" pitchFamily="34" charset="0"/>
              </a:rPr>
              <a:t>384 GB - 1.5 TB</a:t>
            </a:r>
            <a:r>
              <a:rPr lang="en-US" dirty="0">
                <a:solidFill>
                  <a:srgbClr val="273135"/>
                </a:solidFill>
                <a:cs typeface="Arial" pitchFamily="34" charset="0"/>
              </a:rPr>
              <a:t> DRAM</a:t>
            </a:r>
            <a:endParaRPr lang="en-US" sz="2400" b="1" dirty="0">
              <a:solidFill>
                <a:srgbClr val="273135"/>
              </a:solidFill>
              <a:cs typeface="Arial" pitchFamily="34" charset="0"/>
            </a:endParaRPr>
          </a:p>
        </p:txBody>
      </p:sp>
      <p:grpSp>
        <p:nvGrpSpPr>
          <p:cNvPr id="6" name="Group 38"/>
          <p:cNvGrpSpPr/>
          <p:nvPr/>
        </p:nvGrpSpPr>
        <p:grpSpPr>
          <a:xfrm>
            <a:off x="4908155" y="2294128"/>
            <a:ext cx="1557401" cy="734441"/>
            <a:chOff x="8275447" y="806704"/>
            <a:chExt cx="1557401" cy="734441"/>
          </a:xfrm>
        </p:grpSpPr>
        <p:pic>
          <p:nvPicPr>
            <p:cNvPr id="88068" name="Picture 4" descr="Intel® Xeon® Platinum bad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75447" y="806704"/>
              <a:ext cx="734441" cy="734441"/>
            </a:xfrm>
            <a:prstGeom prst="rect">
              <a:avLst/>
            </a:prstGeom>
            <a:noFill/>
          </p:spPr>
        </p:pic>
        <p:pic>
          <p:nvPicPr>
            <p:cNvPr id="38" name="Picture 4" descr="Intel® Xeon® Platinum badge"/>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098407" y="806704"/>
              <a:ext cx="734441" cy="734441"/>
            </a:xfrm>
            <a:prstGeom prst="rect">
              <a:avLst/>
            </a:prstGeom>
            <a:noFill/>
          </p:spPr>
        </p:pic>
      </p:grpSp>
      <p:pic>
        <p:nvPicPr>
          <p:cNvPr id="3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93491" y="1914663"/>
            <a:ext cx="3387970" cy="305924"/>
          </a:xfrm>
          <a:prstGeom prst="rect">
            <a:avLst/>
          </a:prstGeom>
          <a:noFill/>
          <a:ln w="9525">
            <a:noFill/>
            <a:miter lim="800000"/>
            <a:headEnd/>
            <a:tailEnd/>
          </a:ln>
        </p:spPr>
      </p:pic>
      <p:pic>
        <p:nvPicPr>
          <p:cNvPr id="6146"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05469" y="5355048"/>
            <a:ext cx="3399183" cy="621749"/>
          </a:xfrm>
          <a:prstGeom prst="rect">
            <a:avLst/>
          </a:prstGeom>
          <a:noFill/>
          <a:ln w="9525">
            <a:noFill/>
            <a:miter lim="800000"/>
            <a:headEnd/>
            <a:tailEnd/>
          </a:ln>
        </p:spPr>
      </p:pic>
      <p:sp>
        <p:nvSpPr>
          <p:cNvPr id="3" name="Content Placeholder 36"/>
          <p:cNvSpPr txBox="1">
            <a:spLocks/>
          </p:cNvSpPr>
          <p:nvPr/>
        </p:nvSpPr>
        <p:spPr>
          <a:xfrm>
            <a:off x="3654322" y="1450847"/>
            <a:ext cx="4065067" cy="5134509"/>
          </a:xfrm>
          <a:prstGeom prst="rect">
            <a:avLst/>
          </a:prstGeom>
        </p:spPr>
        <p:txBody>
          <a:bodyPr lIns="121893" tIns="60947" rIns="121893" bIns="60947"/>
          <a:lstStyle/>
          <a:p>
            <a:pPr marL="303213" indent="-223838" defTabSz="304735" fontAlgn="base">
              <a:spcAft>
                <a:spcPts val="200"/>
              </a:spcAft>
              <a:buClr>
                <a:schemeClr val="tx1">
                  <a:lumMod val="60000"/>
                  <a:lumOff val="40000"/>
                </a:schemeClr>
              </a:buClr>
              <a:buSzPct val="100000"/>
              <a:buFont typeface="Arial" pitchFamily="34" charset="0"/>
              <a:buChar char="•"/>
              <a:defRPr/>
            </a:pPr>
            <a:r>
              <a:rPr lang="en-US" sz="2200" b="1" dirty="0">
                <a:solidFill>
                  <a:srgbClr val="FF0000"/>
                </a:solidFill>
                <a:cs typeface="Arial" pitchFamily="34" charset="0"/>
              </a:rPr>
              <a:t>Scale-Out Database Servers</a:t>
            </a:r>
            <a:br>
              <a:rPr lang="en-US" sz="2200" b="1" dirty="0">
                <a:solidFill>
                  <a:srgbClr val="FF0000"/>
                </a:solidFill>
                <a:cs typeface="Arial" pitchFamily="34" charset="0"/>
              </a:rPr>
            </a:br>
            <a:endParaRPr lang="en-US" sz="2200" b="1" dirty="0">
              <a:solidFill>
                <a:srgbClr val="FF0000"/>
              </a:solidFill>
              <a:cs typeface="Arial" pitchFamily="34" charset="0"/>
            </a:endParaRPr>
          </a:p>
          <a:p>
            <a:pPr marL="685652" lvl="1" indent="-306852" defTabSz="304735" fontAlgn="base">
              <a:buClr>
                <a:schemeClr val="tx1"/>
              </a:buClr>
              <a:buSzPct val="100000"/>
              <a:buFont typeface="Arial" pitchFamily="34" charset="0"/>
              <a:buChar char="–"/>
              <a:defRPr/>
            </a:pPr>
            <a:endParaRPr lang="en-US" sz="2000" b="1" dirty="0">
              <a:solidFill>
                <a:schemeClr val="accent1"/>
              </a:solidFill>
              <a:cs typeface="Arial" pitchFamily="34" charset="0"/>
            </a:endParaRPr>
          </a:p>
          <a:p>
            <a:pPr marL="304735" lvl="1" indent="-224318" defTabSz="304735">
              <a:spcBef>
                <a:spcPts val="600"/>
              </a:spcBef>
              <a:spcAft>
                <a:spcPts val="200"/>
              </a:spcAft>
              <a:buClr>
                <a:schemeClr val="tx1">
                  <a:lumMod val="60000"/>
                  <a:lumOff val="40000"/>
                </a:schemeClr>
              </a:buClr>
              <a:buSzPct val="100000"/>
              <a:defRPr/>
            </a:pPr>
            <a:br>
              <a:rPr lang="en-US" sz="2200" b="1" dirty="0">
                <a:solidFill>
                  <a:srgbClr val="00B050"/>
                </a:solidFill>
                <a:cs typeface="Arial" pitchFamily="34" charset="0"/>
              </a:rPr>
            </a:br>
            <a:endParaRPr lang="en-US" sz="2200" b="1" dirty="0">
              <a:solidFill>
                <a:srgbClr val="00B050"/>
              </a:solidFill>
              <a:cs typeface="Arial" pitchFamily="34" charset="0"/>
            </a:endParaRPr>
          </a:p>
          <a:p>
            <a:pPr marL="304735" lvl="1" indent="-224318" defTabSz="304735">
              <a:spcAft>
                <a:spcPts val="200"/>
              </a:spcAft>
              <a:buClr>
                <a:schemeClr val="tx1">
                  <a:lumMod val="60000"/>
                  <a:lumOff val="40000"/>
                </a:schemeClr>
              </a:buClr>
              <a:buSzPct val="100000"/>
              <a:buFont typeface="Arial" pitchFamily="34" charset="0"/>
              <a:buChar char="•"/>
              <a:defRPr/>
            </a:pPr>
            <a:r>
              <a:rPr lang="en-US" sz="2200" b="1" dirty="0">
                <a:solidFill>
                  <a:srgbClr val="00B050"/>
                </a:solidFill>
                <a:cs typeface="Arial" pitchFamily="34" charset="0"/>
              </a:rPr>
              <a:t>Fastest Internal Fabric</a:t>
            </a:r>
          </a:p>
          <a:p>
            <a:pPr marL="304735" lvl="1" indent="-224318" defTabSz="304735">
              <a:spcAft>
                <a:spcPts val="200"/>
              </a:spcAft>
              <a:buClr>
                <a:schemeClr val="tx1">
                  <a:lumMod val="60000"/>
                  <a:lumOff val="40000"/>
                </a:schemeClr>
              </a:buClr>
              <a:buSzPct val="100000"/>
              <a:buFont typeface="Arial" pitchFamily="34" charset="0"/>
              <a:buChar char="•"/>
              <a:defRPr/>
            </a:pPr>
            <a:endParaRPr lang="en-US" sz="2200" b="1" dirty="0">
              <a:solidFill>
                <a:srgbClr val="00B050"/>
              </a:solidFill>
              <a:cs typeface="Arial" pitchFamily="34" charset="0"/>
            </a:endParaRPr>
          </a:p>
          <a:p>
            <a:pPr marL="304735" lvl="1" indent="-224318" defTabSz="304735">
              <a:spcAft>
                <a:spcPts val="200"/>
              </a:spcAft>
              <a:buClr>
                <a:schemeClr val="tx1">
                  <a:lumMod val="60000"/>
                  <a:lumOff val="40000"/>
                </a:schemeClr>
              </a:buClr>
              <a:buSzPct val="100000"/>
              <a:buFont typeface="Arial" pitchFamily="34" charset="0"/>
              <a:buChar char="•"/>
              <a:defRPr/>
            </a:pPr>
            <a:r>
              <a:rPr lang="en-US" sz="2200" b="1" dirty="0">
                <a:solidFill>
                  <a:srgbClr val="0070C0"/>
                </a:solidFill>
                <a:cs typeface="Arial" pitchFamily="34" charset="0"/>
              </a:rPr>
              <a:t>Scale-Out Intelligent Storage</a:t>
            </a:r>
          </a:p>
          <a:p>
            <a:pPr marL="685652" lvl="1" indent="-306852" defTabSz="304735">
              <a:buClr>
                <a:schemeClr val="tx1"/>
              </a:buClr>
              <a:buSzPct val="100000"/>
              <a:buFont typeface="Arial" pitchFamily="34" charset="0"/>
              <a:buChar char="–"/>
              <a:defRPr/>
            </a:pPr>
            <a:endParaRPr lang="en-US" sz="2000" b="1" dirty="0">
              <a:cs typeface="Arial" pitchFamily="34" charset="0"/>
            </a:endParaRPr>
          </a:p>
          <a:p>
            <a:pPr marL="685652" lvl="1" indent="-306852" defTabSz="304735" fontAlgn="base">
              <a:buClr>
                <a:schemeClr val="tx1"/>
              </a:buClr>
              <a:buSzPct val="100000"/>
              <a:defRPr/>
            </a:pPr>
            <a:endParaRPr lang="en-US" sz="2000" b="1" dirty="0">
              <a:solidFill>
                <a:schemeClr val="accent1"/>
              </a:solidFill>
              <a:cs typeface="Arial" pitchFamily="34" charset="0"/>
            </a:endParaRPr>
          </a:p>
          <a:p>
            <a:pPr marL="573088" lvl="1" indent="-195263" defTabSz="304735" fontAlgn="base">
              <a:buClr>
                <a:schemeClr val="tx1"/>
              </a:buClr>
              <a:buSzPct val="100000"/>
              <a:defRPr/>
            </a:pPr>
            <a:r>
              <a:rPr lang="en-US" sz="2000" b="1" dirty="0">
                <a:solidFill>
                  <a:schemeClr val="accent1"/>
                </a:solidFill>
                <a:cs typeface="Arial" pitchFamily="34" charset="0"/>
              </a:rPr>
              <a:t>	</a:t>
            </a:r>
            <a:r>
              <a:rPr lang="en-US" b="1" dirty="0">
                <a:cs typeface="Arial" pitchFamily="34" charset="0"/>
              </a:rPr>
              <a:t>High-Capacity Storage Server</a:t>
            </a:r>
          </a:p>
          <a:p>
            <a:pPr marL="685652" lvl="1" indent="-306852" defTabSz="304735">
              <a:buClr>
                <a:schemeClr val="tx1"/>
              </a:buClr>
              <a:buSzPct val="100000"/>
              <a:defRPr/>
            </a:pPr>
            <a:endParaRPr lang="en-US" sz="2000" b="1" dirty="0">
              <a:cs typeface="Arial" pitchFamily="34" charset="0"/>
            </a:endParaRPr>
          </a:p>
          <a:p>
            <a:pPr marL="685652" lvl="1" indent="-306852" defTabSz="304735">
              <a:buClr>
                <a:schemeClr val="tx1"/>
              </a:buClr>
              <a:buSzPct val="100000"/>
              <a:defRPr/>
            </a:pPr>
            <a:endParaRPr lang="en-US" sz="2000" b="1" dirty="0">
              <a:solidFill>
                <a:srgbClr val="0070C0"/>
              </a:solidFill>
              <a:cs typeface="Arial" pitchFamily="34" charset="0"/>
            </a:endParaRPr>
          </a:p>
          <a:p>
            <a:pPr marL="573088" lvl="1" indent="-195263" defTabSz="304735" fontAlgn="base">
              <a:spcBef>
                <a:spcPts val="600"/>
              </a:spcBef>
              <a:buClr>
                <a:schemeClr val="tx1"/>
              </a:buClr>
              <a:buSzPct val="100000"/>
              <a:defRPr/>
            </a:pPr>
            <a:r>
              <a:rPr lang="en-US" b="1" dirty="0">
                <a:cs typeface="Arial" pitchFamily="34" charset="0"/>
              </a:rPr>
              <a:t>	Extreme Flash Storage Server</a:t>
            </a:r>
          </a:p>
          <a:p>
            <a:pPr marL="685652" lvl="1" indent="-306852" defTabSz="304735">
              <a:buClr>
                <a:schemeClr val="tx1"/>
              </a:buClr>
              <a:buSzPct val="100000"/>
              <a:defRPr/>
            </a:pPr>
            <a:endParaRPr lang="en-US" sz="2000" kern="0" cap="all" dirty="0">
              <a:sym typeface="Wingdings"/>
            </a:endParaRPr>
          </a:p>
        </p:txBody>
      </p:sp>
      <p:pic>
        <p:nvPicPr>
          <p:cNvPr id="6147"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005469" y="4388940"/>
            <a:ext cx="3389243" cy="622428"/>
          </a:xfrm>
          <a:prstGeom prst="rect">
            <a:avLst/>
          </a:prstGeom>
          <a:noFill/>
          <a:ln w="9525">
            <a:noFill/>
            <a:miter lim="800000"/>
            <a:headEnd/>
            <a:tailEnd/>
          </a:ln>
        </p:spPr>
      </p:pic>
    </p:spTree>
    <p:extLst>
      <p:ext uri="{BB962C8B-B14F-4D97-AF65-F5344CB8AC3E}">
        <p14:creationId xmlns:p14="http://schemas.microsoft.com/office/powerpoint/2010/main" val="28281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b="1" dirty="0"/>
              <a:t>Exadata Cloud: Choice of Deployment Models</a:t>
            </a:r>
          </a:p>
        </p:txBody>
      </p:sp>
      <p:sp>
        <p:nvSpPr>
          <p:cNvPr id="3" name="Slide Number Placeholder 2"/>
          <p:cNvSpPr>
            <a:spLocks noGrp="1"/>
          </p:cNvSpPr>
          <p:nvPr>
            <p:ph type="sldNum" sz="quarter" idx="12"/>
          </p:nvPr>
        </p:nvSpPr>
        <p:spPr/>
        <p:txBody>
          <a:bodyPr/>
          <a:lstStyle/>
          <a:p>
            <a:fld id="{C51EAA63-D034-42AE-91FA-B13B9518C7BE}" type="slidenum">
              <a:rPr lang="uk-UA" smtClean="0"/>
              <a:pPr/>
              <a:t>70</a:t>
            </a:fld>
            <a:endParaRPr lang="uk-UA" dirty="0"/>
          </a:p>
        </p:txBody>
      </p:sp>
      <p:sp>
        <p:nvSpPr>
          <p:cNvPr id="7" name="Cross 6"/>
          <p:cNvSpPr/>
          <p:nvPr/>
        </p:nvSpPr>
        <p:spPr bwMode="gray">
          <a:xfrm>
            <a:off x="2281078" y="3502696"/>
            <a:ext cx="601187" cy="605477"/>
          </a:xfrm>
          <a:prstGeom prst="plus">
            <a:avLst>
              <a:gd name="adj" fmla="val 37903"/>
            </a:avLst>
          </a:prstGeom>
          <a:solidFill>
            <a:schemeClr val="tx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3"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4444" y="1727110"/>
            <a:ext cx="1537796" cy="3792343"/>
          </a:xfrm>
          <a:prstGeom prst="rect">
            <a:avLst/>
          </a:prstGeom>
          <a:noFill/>
          <a:ln w="9525">
            <a:noFill/>
            <a:miter lim="800000"/>
            <a:headEnd/>
            <a:tailEnd/>
          </a:ln>
        </p:spPr>
      </p:pic>
      <p:sp>
        <p:nvSpPr>
          <p:cNvPr id="25" name="TextBox 24"/>
          <p:cNvSpPr txBox="1"/>
          <p:nvPr/>
        </p:nvSpPr>
        <p:spPr>
          <a:xfrm>
            <a:off x="572874" y="5552501"/>
            <a:ext cx="1586429" cy="539826"/>
          </a:xfrm>
          <a:prstGeom prst="rect">
            <a:avLst/>
          </a:prstGeom>
          <a:noFill/>
        </p:spPr>
        <p:txBody>
          <a:bodyPr wrap="square" lIns="0" tIns="0" rIns="0" bIns="0" rtlCol="0">
            <a:noAutofit/>
          </a:bodyPr>
          <a:lstStyle/>
          <a:p>
            <a:pPr algn="ctr">
              <a:lnSpc>
                <a:spcPct val="90000"/>
              </a:lnSpc>
            </a:pPr>
            <a:r>
              <a:rPr lang="en-US" sz="2000" b="1" dirty="0"/>
              <a:t>Core </a:t>
            </a:r>
            <a:r>
              <a:rPr lang="en-US" sz="2000" b="1" dirty="0" err="1"/>
              <a:t>Exadata</a:t>
            </a:r>
            <a:r>
              <a:rPr lang="en-US" sz="2000" b="1" dirty="0"/>
              <a:t> Platform</a:t>
            </a:r>
          </a:p>
        </p:txBody>
      </p:sp>
      <p:grpSp>
        <p:nvGrpSpPr>
          <p:cNvPr id="5" name="Group 4"/>
          <p:cNvGrpSpPr/>
          <p:nvPr/>
        </p:nvGrpSpPr>
        <p:grpSpPr>
          <a:xfrm>
            <a:off x="4267799" y="1322025"/>
            <a:ext cx="7244828" cy="2478807"/>
            <a:chOff x="4267799" y="1322025"/>
            <a:chExt cx="7244828" cy="2478807"/>
          </a:xfrm>
        </p:grpSpPr>
        <p:cxnSp>
          <p:nvCxnSpPr>
            <p:cNvPr id="49" name="Straight Arrow Connector 48"/>
            <p:cNvCxnSpPr/>
            <p:nvPr/>
          </p:nvCxnSpPr>
          <p:spPr>
            <a:xfrm flipV="1">
              <a:off x="4267799" y="2403511"/>
              <a:ext cx="1710676" cy="1316516"/>
            </a:xfrm>
            <a:prstGeom prst="straightConnector1">
              <a:avLst/>
            </a:prstGeom>
            <a:ln w="111125">
              <a:solidFill>
                <a:schemeClr val="accent5"/>
              </a:solidFill>
              <a:miter lim="800000"/>
              <a:tailEnd type="arrow" w="sm" len="sm"/>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6004193" y="1322025"/>
              <a:ext cx="5508434" cy="2335576"/>
            </a:xfrm>
            <a:prstGeom prst="roundRect">
              <a:avLst>
                <a:gd name="adj" fmla="val 3721"/>
              </a:avLst>
            </a:prstGeom>
            <a:noFill/>
            <a:ln w="57150">
              <a:solidFill>
                <a:schemeClr val="tx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6" name="Oval 15"/>
            <p:cNvSpPr/>
            <p:nvPr/>
          </p:nvSpPr>
          <p:spPr bwMode="gray">
            <a:xfrm>
              <a:off x="6462553" y="1765666"/>
              <a:ext cx="2063578" cy="1186249"/>
            </a:xfrm>
            <a:prstGeom prst="ellipse">
              <a:avLst/>
            </a:prstGeom>
            <a:solidFill>
              <a:schemeClr val="bg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rPr>
                <a:t>In Customer Data Centers</a:t>
              </a:r>
            </a:p>
          </p:txBody>
        </p:sp>
        <p:sp>
          <p:nvSpPr>
            <p:cNvPr id="29" name="TextBox 28"/>
            <p:cNvSpPr txBox="1"/>
            <p:nvPr/>
          </p:nvSpPr>
          <p:spPr>
            <a:xfrm>
              <a:off x="6250066" y="1365754"/>
              <a:ext cx="2624014" cy="322810"/>
            </a:xfrm>
            <a:prstGeom prst="rect">
              <a:avLst/>
            </a:prstGeom>
            <a:noFill/>
          </p:spPr>
          <p:txBody>
            <a:bodyPr wrap="none" lIns="0" tIns="0" rIns="0" bIns="0" rtlCol="0">
              <a:noAutofit/>
            </a:bodyPr>
            <a:lstStyle/>
            <a:p>
              <a:pPr>
                <a:lnSpc>
                  <a:spcPct val="90000"/>
                </a:lnSpc>
              </a:pPr>
              <a:r>
                <a:rPr lang="en-US" sz="2000" b="1" dirty="0">
                  <a:solidFill>
                    <a:schemeClr val="accent1"/>
                  </a:solidFill>
                </a:rPr>
                <a:t>Exadata Cloud at Customer (</a:t>
              </a:r>
              <a:r>
                <a:rPr lang="en-US" sz="2000" b="1" dirty="0" err="1">
                  <a:solidFill>
                    <a:schemeClr val="accent1"/>
                  </a:solidFill>
                </a:rPr>
                <a:t>ExaCC</a:t>
              </a:r>
              <a:r>
                <a:rPr lang="en-US" sz="2000" b="1" dirty="0">
                  <a:solidFill>
                    <a:schemeClr val="accent1"/>
                  </a:solidFill>
                </a:rPr>
                <a:t>)</a:t>
              </a:r>
            </a:p>
          </p:txBody>
        </p:sp>
        <p:grpSp>
          <p:nvGrpSpPr>
            <p:cNvPr id="45" name="Group 44"/>
            <p:cNvGrpSpPr/>
            <p:nvPr/>
          </p:nvGrpSpPr>
          <p:grpSpPr>
            <a:xfrm>
              <a:off x="5521257" y="2425523"/>
              <a:ext cx="1430634" cy="1375309"/>
              <a:chOff x="4599245" y="2287276"/>
              <a:chExt cx="2663141" cy="2560153"/>
            </a:xfrm>
          </p:grpSpPr>
          <p:sp>
            <p:nvSpPr>
              <p:cNvPr id="46" name="Freeform 45"/>
              <p:cNvSpPr/>
              <p:nvPr/>
            </p:nvSpPr>
            <p:spPr>
              <a:xfrm>
                <a:off x="5244030" y="2831334"/>
                <a:ext cx="1410160" cy="1663547"/>
              </a:xfrm>
              <a:custGeom>
                <a:avLst/>
                <a:gdLst>
                  <a:gd name="connsiteX0" fmla="*/ 661012 w 1410159"/>
                  <a:gd name="connsiteY0" fmla="*/ 0 h 1663547"/>
                  <a:gd name="connsiteX1" fmla="*/ 0 w 1410159"/>
                  <a:gd name="connsiteY1" fmla="*/ 694063 h 1663547"/>
                  <a:gd name="connsiteX2" fmla="*/ 11017 w 1410159"/>
                  <a:gd name="connsiteY2" fmla="*/ 1663547 h 1663547"/>
                  <a:gd name="connsiteX3" fmla="*/ 1410159 w 1410159"/>
                  <a:gd name="connsiteY3" fmla="*/ 1652530 h 1663547"/>
                  <a:gd name="connsiteX4" fmla="*/ 1399142 w 1410159"/>
                  <a:gd name="connsiteY4" fmla="*/ 583894 h 1663547"/>
                  <a:gd name="connsiteX5" fmla="*/ 661012 w 1410159"/>
                  <a:gd name="connsiteY5" fmla="*/ 0 h 16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0159" h="1663547">
                    <a:moveTo>
                      <a:pt x="661012" y="0"/>
                    </a:moveTo>
                    <a:lnTo>
                      <a:pt x="0" y="694063"/>
                    </a:lnTo>
                    <a:lnTo>
                      <a:pt x="11017" y="1663547"/>
                    </a:lnTo>
                    <a:lnTo>
                      <a:pt x="1410159" y="1652530"/>
                    </a:lnTo>
                    <a:lnTo>
                      <a:pt x="1399142" y="583894"/>
                    </a:lnTo>
                    <a:lnTo>
                      <a:pt x="661012" y="0"/>
                    </a:lnTo>
                    <a:close/>
                  </a:path>
                </a:pathLst>
              </a:cu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7" name="Picture 5"/>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99245" y="2287276"/>
                <a:ext cx="2663141" cy="2560153"/>
              </a:xfrm>
              <a:prstGeom prst="rect">
                <a:avLst/>
              </a:prstGeom>
              <a:noFill/>
              <a:ln w="9525">
                <a:noFill/>
                <a:miter lim="800000"/>
                <a:headEnd/>
                <a:tailEnd/>
              </a:ln>
            </p:spPr>
          </p:pic>
        </p:grpSp>
        <p:grpSp>
          <p:nvGrpSpPr>
            <p:cNvPr id="53" name="Group 52"/>
            <p:cNvGrpSpPr/>
            <p:nvPr/>
          </p:nvGrpSpPr>
          <p:grpSpPr>
            <a:xfrm>
              <a:off x="7489350" y="1421176"/>
              <a:ext cx="3555630" cy="2110787"/>
              <a:chOff x="7489350" y="1421176"/>
              <a:chExt cx="3555630" cy="2110787"/>
            </a:xfrm>
          </p:grpSpPr>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21946" y="2348860"/>
                <a:ext cx="2103294" cy="1183103"/>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89350" y="2680627"/>
                <a:ext cx="1831217" cy="840500"/>
              </a:xfrm>
              <a:prstGeom prst="rect">
                <a:avLst/>
              </a:prstGeom>
            </p:spPr>
          </p:pic>
          <p:pic>
            <p:nvPicPr>
              <p:cNvPr id="1026" name="Picture 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43182" y="1421176"/>
                <a:ext cx="801798" cy="1994054"/>
              </a:xfrm>
              <a:prstGeom prst="rect">
                <a:avLst/>
              </a:prstGeom>
              <a:noFill/>
              <a:ln w="9525">
                <a:noFill/>
                <a:miter lim="800000"/>
                <a:headEnd/>
                <a:tailEnd/>
              </a:ln>
            </p:spPr>
          </p:pic>
        </p:grpSp>
      </p:grpSp>
      <p:grpSp>
        <p:nvGrpSpPr>
          <p:cNvPr id="2" name="Group 1"/>
          <p:cNvGrpSpPr/>
          <p:nvPr/>
        </p:nvGrpSpPr>
        <p:grpSpPr>
          <a:xfrm>
            <a:off x="4247601" y="3793475"/>
            <a:ext cx="7265026" cy="2553399"/>
            <a:chOff x="4247601" y="3793475"/>
            <a:chExt cx="7265026" cy="2553399"/>
          </a:xfrm>
        </p:grpSpPr>
        <p:cxnSp>
          <p:nvCxnSpPr>
            <p:cNvPr id="37" name="Straight Arrow Connector 36"/>
            <p:cNvCxnSpPr/>
            <p:nvPr/>
          </p:nvCxnSpPr>
          <p:spPr>
            <a:xfrm>
              <a:off x="4247601" y="3793475"/>
              <a:ext cx="1710676" cy="1316516"/>
            </a:xfrm>
            <a:prstGeom prst="straightConnector1">
              <a:avLst/>
            </a:prstGeom>
            <a:ln w="111125">
              <a:solidFill>
                <a:schemeClr val="accent5"/>
              </a:solidFill>
              <a:miter lim="800000"/>
              <a:tailEnd type="arrow" w="sm" len="sm"/>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78289" y="4893654"/>
              <a:ext cx="2842595" cy="1183103"/>
            </a:xfrm>
            <a:prstGeom prst="rect">
              <a:avLst/>
            </a:prstGeom>
          </p:spPr>
        </p:pic>
        <p:sp>
          <p:nvSpPr>
            <p:cNvPr id="17" name="Oval 16"/>
            <p:cNvSpPr/>
            <p:nvPr/>
          </p:nvSpPr>
          <p:spPr bwMode="gray">
            <a:xfrm>
              <a:off x="6462553" y="4373894"/>
              <a:ext cx="2063578" cy="1186249"/>
            </a:xfrm>
            <a:prstGeom prst="ellipse">
              <a:avLst/>
            </a:prstGeom>
            <a:solidFill>
              <a:schemeClr val="bg2">
                <a:lumMod val="5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90000"/>
                </a:lnSpc>
              </a:pPr>
              <a:r>
                <a:rPr lang="en-US" sz="2000" b="1" dirty="0">
                  <a:solidFill>
                    <a:schemeClr val="bg1"/>
                  </a:solidFill>
                </a:rPr>
                <a:t>In Oracle Public Cloud Data Centers</a:t>
              </a:r>
            </a:p>
          </p:txBody>
        </p:sp>
        <p:sp>
          <p:nvSpPr>
            <p:cNvPr id="30" name="TextBox 29"/>
            <p:cNvSpPr txBox="1"/>
            <p:nvPr/>
          </p:nvSpPr>
          <p:spPr>
            <a:xfrm>
              <a:off x="6250066" y="3912591"/>
              <a:ext cx="3880229" cy="276999"/>
            </a:xfrm>
            <a:prstGeom prst="rect">
              <a:avLst/>
            </a:prstGeom>
            <a:noFill/>
          </p:spPr>
          <p:txBody>
            <a:bodyPr wrap="none" lIns="0" tIns="0" rIns="0" bIns="0" rtlCol="0">
              <a:spAutoFit/>
            </a:bodyPr>
            <a:lstStyle/>
            <a:p>
              <a:pPr>
                <a:lnSpc>
                  <a:spcPct val="90000"/>
                </a:lnSpc>
              </a:pPr>
              <a:r>
                <a:rPr lang="en-US" sz="2000" b="1" dirty="0">
                  <a:solidFill>
                    <a:schemeClr val="accent1"/>
                  </a:solidFill>
                </a:rPr>
                <a:t>Exadata Public Cloud Service (</a:t>
              </a:r>
              <a:r>
                <a:rPr lang="en-US" sz="2000" b="1" dirty="0" err="1">
                  <a:solidFill>
                    <a:schemeClr val="accent1"/>
                  </a:solidFill>
                </a:rPr>
                <a:t>ExaCS</a:t>
              </a:r>
              <a:r>
                <a:rPr lang="en-US" sz="2000" b="1" dirty="0">
                  <a:solidFill>
                    <a:schemeClr val="accent1"/>
                  </a:solidFill>
                </a:rPr>
                <a:t>)</a:t>
              </a:r>
            </a:p>
          </p:txBody>
        </p:sp>
        <p:sp>
          <p:nvSpPr>
            <p:cNvPr id="40" name="Rounded Rectangle 39"/>
            <p:cNvSpPr/>
            <p:nvPr/>
          </p:nvSpPr>
          <p:spPr>
            <a:xfrm>
              <a:off x="6004193" y="3832035"/>
              <a:ext cx="5508434" cy="2335576"/>
            </a:xfrm>
            <a:prstGeom prst="roundRect">
              <a:avLst>
                <a:gd name="adj" fmla="val 3721"/>
              </a:avLst>
            </a:prstGeom>
            <a:noFill/>
            <a:ln w="57150">
              <a:solidFill>
                <a:schemeClr val="tx1">
                  <a:lumMod val="20000"/>
                  <a:lumOff val="8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46593" y="5166912"/>
              <a:ext cx="1179962" cy="1179962"/>
            </a:xfrm>
            <a:prstGeom prst="rect">
              <a:avLst/>
            </a:prstGeom>
          </p:spPr>
        </p:pic>
        <p:pic>
          <p:nvPicPr>
            <p:cNvPr id="52" name="Picture 2"/>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43182" y="3975254"/>
              <a:ext cx="801798" cy="1994054"/>
            </a:xfrm>
            <a:prstGeom prst="rect">
              <a:avLst/>
            </a:prstGeom>
            <a:noFill/>
            <a:ln w="9525">
              <a:noFill/>
              <a:miter lim="800000"/>
              <a:headEnd/>
              <a:tailEnd/>
            </a:ln>
          </p:spPr>
        </p:pic>
      </p:grpSp>
      <p:grpSp>
        <p:nvGrpSpPr>
          <p:cNvPr id="51" name="Group 50"/>
          <p:cNvGrpSpPr/>
          <p:nvPr/>
        </p:nvGrpSpPr>
        <p:grpSpPr>
          <a:xfrm>
            <a:off x="3199910" y="1322024"/>
            <a:ext cx="1699531" cy="4990641"/>
            <a:chOff x="3199910" y="1322024"/>
            <a:chExt cx="1699531" cy="4990641"/>
          </a:xfrm>
        </p:grpSpPr>
        <p:sp>
          <p:nvSpPr>
            <p:cNvPr id="18" name="Rounded Rectangle 17"/>
            <p:cNvSpPr/>
            <p:nvPr/>
          </p:nvSpPr>
          <p:spPr bwMode="gray">
            <a:xfrm>
              <a:off x="3199910" y="1322024"/>
              <a:ext cx="1699531" cy="4990641"/>
            </a:xfrm>
            <a:prstGeom prst="roundRect">
              <a:avLst>
                <a:gd name="adj" fmla="val 4351"/>
              </a:avLst>
            </a:prstGeom>
            <a:solidFill>
              <a:schemeClr val="accent2">
                <a:lumMod val="75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8" name="Rounded Rectangle 7"/>
            <p:cNvSpPr/>
            <p:nvPr/>
          </p:nvSpPr>
          <p:spPr bwMode="gray">
            <a:xfrm>
              <a:off x="3287673" y="2353889"/>
              <a:ext cx="1524004" cy="811433"/>
            </a:xfrm>
            <a:prstGeom prst="roundRect">
              <a:avLst>
                <a:gd name="adj" fmla="val 4448"/>
              </a:avLst>
            </a:prstGeom>
            <a:solidFill>
              <a:schemeClr val="tx2">
                <a:lumMod val="20000"/>
                <a:lumOff val="8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Cloud Automation</a:t>
              </a:r>
            </a:p>
          </p:txBody>
        </p:sp>
        <p:sp>
          <p:nvSpPr>
            <p:cNvPr id="9" name="Rounded Rectangle 8"/>
            <p:cNvSpPr/>
            <p:nvPr/>
          </p:nvSpPr>
          <p:spPr bwMode="gray">
            <a:xfrm>
              <a:off x="3287673" y="1403544"/>
              <a:ext cx="1524004" cy="866071"/>
            </a:xfrm>
            <a:prstGeom prst="roundRect">
              <a:avLst>
                <a:gd name="adj" fmla="val 6491"/>
              </a:avLst>
            </a:prstGeom>
            <a:solidFill>
              <a:schemeClr val="tx2">
                <a:lumMod val="20000"/>
                <a:lumOff val="8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Flexible Subscription Model</a:t>
              </a:r>
            </a:p>
          </p:txBody>
        </p:sp>
        <p:sp>
          <p:nvSpPr>
            <p:cNvPr id="15" name="Rounded Rectangle 14"/>
            <p:cNvSpPr/>
            <p:nvPr/>
          </p:nvSpPr>
          <p:spPr bwMode="gray">
            <a:xfrm>
              <a:off x="3287673" y="5041011"/>
              <a:ext cx="1524004" cy="1186246"/>
            </a:xfrm>
            <a:prstGeom prst="roundRect">
              <a:avLst>
                <a:gd name="adj" fmla="val 3665"/>
              </a:avLst>
            </a:prstGeom>
            <a:solidFill>
              <a:schemeClr val="tx2">
                <a:lumMod val="20000"/>
                <a:lumOff val="8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Oracle-Managed Exadata Infrastructure</a:t>
              </a:r>
            </a:p>
          </p:txBody>
        </p:sp>
        <p:sp>
          <p:nvSpPr>
            <p:cNvPr id="32" name="Rounded Rectangle 31"/>
            <p:cNvSpPr/>
            <p:nvPr/>
          </p:nvSpPr>
          <p:spPr bwMode="gray">
            <a:xfrm>
              <a:off x="3287673" y="4145303"/>
              <a:ext cx="1524004" cy="811433"/>
            </a:xfrm>
            <a:prstGeom prst="roundRect">
              <a:avLst>
                <a:gd name="adj" fmla="val 4448"/>
              </a:avLst>
            </a:prstGeom>
            <a:solidFill>
              <a:schemeClr val="tx2">
                <a:lumMod val="20000"/>
                <a:lumOff val="8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Cloud Security and Hardening</a:t>
              </a:r>
            </a:p>
          </p:txBody>
        </p:sp>
        <p:sp>
          <p:nvSpPr>
            <p:cNvPr id="39" name="Rounded Rectangle 38"/>
            <p:cNvSpPr/>
            <p:nvPr/>
          </p:nvSpPr>
          <p:spPr bwMode="gray">
            <a:xfrm>
              <a:off x="3287673" y="3249596"/>
              <a:ext cx="1524004" cy="811433"/>
            </a:xfrm>
            <a:prstGeom prst="roundRect">
              <a:avLst>
                <a:gd name="adj" fmla="val 4448"/>
              </a:avLst>
            </a:prstGeom>
            <a:solidFill>
              <a:schemeClr val="tx2">
                <a:lumMod val="20000"/>
                <a:lumOff val="80000"/>
              </a:schemeClr>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solidFill>
                    <a:schemeClr val="tx1"/>
                  </a:solidFill>
                </a:rPr>
                <a:t>Software Defined Networking</a:t>
              </a:r>
            </a:p>
          </p:txBody>
        </p:sp>
      </p:grpSp>
    </p:spTree>
    <p:extLst>
      <p:ext uri="{BB962C8B-B14F-4D97-AF65-F5344CB8AC3E}">
        <p14:creationId xmlns:p14="http://schemas.microsoft.com/office/powerpoint/2010/main" val="139476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b="1" dirty="0"/>
              <a:t>Exadata Cloud Enterprise Edition Extreme Performance</a:t>
            </a:r>
            <a:br>
              <a:rPr lang="en-US" b="1" dirty="0"/>
            </a:br>
            <a:r>
              <a:rPr lang="en-US" b="1" dirty="0"/>
              <a:t>Most Powerful Database + Platform</a:t>
            </a:r>
          </a:p>
        </p:txBody>
      </p:sp>
      <p:sp>
        <p:nvSpPr>
          <p:cNvPr id="138" name="Slide Number Placeholder 137"/>
          <p:cNvSpPr>
            <a:spLocks noGrp="1"/>
          </p:cNvSpPr>
          <p:nvPr>
            <p:ph type="sldNum" sz="quarter" idx="12"/>
          </p:nvPr>
        </p:nvSpPr>
        <p:spPr/>
        <p:txBody>
          <a:bodyPr/>
          <a:lstStyle/>
          <a:p>
            <a:fld id="{C51EAA63-D034-42AE-91FA-B13B9518C7BE}" type="slidenum">
              <a:rPr lang="en-US" smtClean="0"/>
              <a:pPr/>
              <a:t>71</a:t>
            </a:fld>
            <a:endParaRPr lang="en-US" dirty="0"/>
          </a:p>
        </p:txBody>
      </p:sp>
      <p:graphicFrame>
        <p:nvGraphicFramePr>
          <p:cNvPr id="130" name="Table 129"/>
          <p:cNvGraphicFramePr>
            <a:graphicFrameLocks noGrp="1"/>
          </p:cNvGraphicFramePr>
          <p:nvPr/>
        </p:nvGraphicFramePr>
        <p:xfrm>
          <a:off x="548888" y="1456735"/>
          <a:ext cx="2771351" cy="4589750"/>
        </p:xfrm>
        <a:graphic>
          <a:graphicData uri="http://schemas.openxmlformats.org/drawingml/2006/table">
            <a:tbl>
              <a:tblPr>
                <a:tableStyleId>{00A15C55-8517-42AA-B614-E9B94910E393}</a:tableStyleId>
              </a:tblPr>
              <a:tblGrid>
                <a:gridCol w="933674">
                  <a:extLst>
                    <a:ext uri="{9D8B030D-6E8A-4147-A177-3AD203B41FA5}">
                      <a16:colId xmlns:a16="http://schemas.microsoft.com/office/drawing/2014/main" val="20000"/>
                    </a:ext>
                  </a:extLst>
                </a:gridCol>
                <a:gridCol w="1837677">
                  <a:extLst>
                    <a:ext uri="{9D8B030D-6E8A-4147-A177-3AD203B41FA5}">
                      <a16:colId xmlns:a16="http://schemas.microsoft.com/office/drawing/2014/main" val="20001"/>
                    </a:ext>
                  </a:extLst>
                </a:gridCol>
              </a:tblGrid>
              <a:tr h="458975">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0"/>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1"/>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2"/>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3"/>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4"/>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5"/>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6"/>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7"/>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8"/>
                  </a:ext>
                </a:extLst>
              </a:tr>
              <a:tr h="458975">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9"/>
                  </a:ext>
                </a:extLst>
              </a:tr>
            </a:tbl>
          </a:graphicData>
        </a:graphic>
      </p:graphicFrame>
      <p:graphicFrame>
        <p:nvGraphicFramePr>
          <p:cNvPr id="200" name="Table 199"/>
          <p:cNvGraphicFramePr>
            <a:graphicFrameLocks noGrp="1"/>
          </p:cNvGraphicFramePr>
          <p:nvPr/>
        </p:nvGraphicFramePr>
        <p:xfrm>
          <a:off x="8256186" y="1456735"/>
          <a:ext cx="2771351" cy="4589750"/>
        </p:xfrm>
        <a:graphic>
          <a:graphicData uri="http://schemas.openxmlformats.org/drawingml/2006/table">
            <a:tbl>
              <a:tblPr>
                <a:tableStyleId>{00A15C55-8517-42AA-B614-E9B94910E393}</a:tableStyleId>
              </a:tblPr>
              <a:tblGrid>
                <a:gridCol w="1846593">
                  <a:extLst>
                    <a:ext uri="{9D8B030D-6E8A-4147-A177-3AD203B41FA5}">
                      <a16:colId xmlns:a16="http://schemas.microsoft.com/office/drawing/2014/main" val="20000"/>
                    </a:ext>
                  </a:extLst>
                </a:gridCol>
                <a:gridCol w="924758">
                  <a:extLst>
                    <a:ext uri="{9D8B030D-6E8A-4147-A177-3AD203B41FA5}">
                      <a16:colId xmlns:a16="http://schemas.microsoft.com/office/drawing/2014/main" val="20001"/>
                    </a:ext>
                  </a:extLst>
                </a:gridCol>
              </a:tblGrid>
              <a:tr h="458975">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0"/>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1"/>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2"/>
                  </a:ext>
                </a:extLst>
              </a:tr>
              <a:tr h="458975">
                <a:tc>
                  <a:txBody>
                    <a:bodyPr/>
                    <a:lstStyle/>
                    <a:p>
                      <a:endParaRPr lang="en-US" sz="1800" dirty="0"/>
                    </a:p>
                  </a:txBody>
                  <a:tcPr/>
                </a:tc>
                <a:tc>
                  <a:txBody>
                    <a:bodyPr/>
                    <a:lstStyle/>
                    <a:p>
                      <a:endParaRPr lang="en-US" sz="1800"/>
                    </a:p>
                  </a:txBody>
                  <a:tcPr/>
                </a:tc>
                <a:extLst>
                  <a:ext uri="{0D108BD9-81ED-4DB2-BD59-A6C34878D82A}">
                    <a16:rowId xmlns:a16="http://schemas.microsoft.com/office/drawing/2014/main" val="10003"/>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4"/>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5"/>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6"/>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7"/>
                  </a:ext>
                </a:extLst>
              </a:tr>
              <a:tr h="458975">
                <a:tc>
                  <a:txBody>
                    <a:bodyPr/>
                    <a:lstStyle/>
                    <a:p>
                      <a:endParaRPr lang="en-US" sz="1800"/>
                    </a:p>
                  </a:txBody>
                  <a:tcPr/>
                </a:tc>
                <a:tc>
                  <a:txBody>
                    <a:bodyPr/>
                    <a:lstStyle/>
                    <a:p>
                      <a:endParaRPr lang="en-US" sz="1800"/>
                    </a:p>
                  </a:txBody>
                  <a:tcPr/>
                </a:tc>
                <a:extLst>
                  <a:ext uri="{0D108BD9-81ED-4DB2-BD59-A6C34878D82A}">
                    <a16:rowId xmlns:a16="http://schemas.microsoft.com/office/drawing/2014/main" val="10008"/>
                  </a:ext>
                </a:extLst>
              </a:tr>
              <a:tr h="458975">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9"/>
                  </a:ext>
                </a:extLst>
              </a:tr>
            </a:tbl>
          </a:graphicData>
        </a:graphic>
      </p:graphicFrame>
      <p:sp>
        <p:nvSpPr>
          <p:cNvPr id="198" name="Freeform 197"/>
          <p:cNvSpPr/>
          <p:nvPr/>
        </p:nvSpPr>
        <p:spPr>
          <a:xfrm>
            <a:off x="6162570" y="1470399"/>
            <a:ext cx="2107869" cy="4581921"/>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 name="connsiteX0" fmla="*/ 152400 w 1595718"/>
              <a:gd name="connsiteY0" fmla="*/ 1640541 h 4626310"/>
              <a:gd name="connsiteX1" fmla="*/ 1595718 w 1595718"/>
              <a:gd name="connsiteY1" fmla="*/ 0 h 4626310"/>
              <a:gd name="connsiteX2" fmla="*/ 1424612 w 1595718"/>
              <a:gd name="connsiteY2" fmla="*/ 4626310 h 4626310"/>
              <a:gd name="connsiteX3" fmla="*/ 0 w 1595718"/>
              <a:gd name="connsiteY3" fmla="*/ 3173506 h 4626310"/>
              <a:gd name="connsiteX4" fmla="*/ 152400 w 1595718"/>
              <a:gd name="connsiteY4" fmla="*/ 1640541 h 4626310"/>
              <a:gd name="connsiteX0" fmla="*/ 152400 w 1424612"/>
              <a:gd name="connsiteY0" fmla="*/ 1596152 h 4581921"/>
              <a:gd name="connsiteX1" fmla="*/ 1415718 w 1424612"/>
              <a:gd name="connsiteY1" fmla="*/ 0 h 4581921"/>
              <a:gd name="connsiteX2" fmla="*/ 1424612 w 1424612"/>
              <a:gd name="connsiteY2" fmla="*/ 4581921 h 4581921"/>
              <a:gd name="connsiteX3" fmla="*/ 0 w 1424612"/>
              <a:gd name="connsiteY3" fmla="*/ 3129117 h 4581921"/>
              <a:gd name="connsiteX4" fmla="*/ 152400 w 1424612"/>
              <a:gd name="connsiteY4" fmla="*/ 1596152 h 458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12" h="4581921">
                <a:moveTo>
                  <a:pt x="152400" y="1596152"/>
                </a:moveTo>
                <a:lnTo>
                  <a:pt x="1415718" y="0"/>
                </a:lnTo>
                <a:cubicBezTo>
                  <a:pt x="1418683" y="1527307"/>
                  <a:pt x="1421647" y="3054614"/>
                  <a:pt x="1424612" y="4581921"/>
                </a:cubicBezTo>
                <a:lnTo>
                  <a:pt x="0" y="3129117"/>
                </a:lnTo>
                <a:lnTo>
                  <a:pt x="152400" y="1596152"/>
                </a:lnTo>
                <a:close/>
              </a:path>
            </a:pathLst>
          </a:custGeom>
          <a:gradFill flip="none" rotWithShape="1">
            <a:gsLst>
              <a:gs pos="26000">
                <a:srgbClr val="698997">
                  <a:alpha val="74118"/>
                </a:srgbClr>
              </a:gs>
              <a:gs pos="50000">
                <a:srgbClr val="8EA5B0">
                  <a:alpha val="75000"/>
                </a:srgbClr>
              </a:gs>
              <a:gs pos="100000">
                <a:srgbClr val="FDFDFD">
                  <a:alpha val="16078"/>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154" name="Picture 153" descr="Cloud graphic arts available for use in Cloud Campaign layouts"/>
          <p:cNvPicPr>
            <a:picLocks noChangeAspect="1"/>
          </p:cNvPicPr>
          <p:nvPr/>
        </p:nvPicPr>
        <p:blipFill>
          <a:blip r:embed="rId3" cstate="email">
            <a:lum contrast="30000"/>
            <a:extLst>
              <a:ext uri="{28A0092B-C50C-407E-A947-70E740481C1C}">
                <a14:useLocalDpi xmlns:a14="http://schemas.microsoft.com/office/drawing/2010/main"/>
              </a:ext>
            </a:extLst>
          </a:blip>
          <a:stretch>
            <a:fillRect/>
          </a:stretch>
        </p:blipFill>
        <p:spPr>
          <a:xfrm>
            <a:off x="4426547" y="4816542"/>
            <a:ext cx="2726267" cy="1441316"/>
          </a:xfrm>
          <a:prstGeom prst="rect">
            <a:avLst/>
          </a:prstGeom>
        </p:spPr>
      </p:pic>
      <p:sp>
        <p:nvSpPr>
          <p:cNvPr id="66" name="Freeform 65"/>
          <p:cNvSpPr/>
          <p:nvPr/>
        </p:nvSpPr>
        <p:spPr>
          <a:xfrm flipH="1">
            <a:off x="3311361" y="1470399"/>
            <a:ext cx="2107869" cy="4581921"/>
          </a:xfrm>
          <a:custGeom>
            <a:avLst/>
            <a:gdLst>
              <a:gd name="connsiteX0" fmla="*/ 152400 w 1622612"/>
              <a:gd name="connsiteY0" fmla="*/ 1640541 h 4679576"/>
              <a:gd name="connsiteX1" fmla="*/ 1595718 w 1622612"/>
              <a:gd name="connsiteY1" fmla="*/ 0 h 4679576"/>
              <a:gd name="connsiteX2" fmla="*/ 1622612 w 1622612"/>
              <a:gd name="connsiteY2" fmla="*/ 4679576 h 4679576"/>
              <a:gd name="connsiteX3" fmla="*/ 0 w 1622612"/>
              <a:gd name="connsiteY3" fmla="*/ 3173506 h 4679576"/>
              <a:gd name="connsiteX4" fmla="*/ 152400 w 1622612"/>
              <a:gd name="connsiteY4" fmla="*/ 1640541 h 4679576"/>
              <a:gd name="connsiteX0" fmla="*/ 152400 w 1595718"/>
              <a:gd name="connsiteY0" fmla="*/ 1640541 h 4626310"/>
              <a:gd name="connsiteX1" fmla="*/ 1595718 w 1595718"/>
              <a:gd name="connsiteY1" fmla="*/ 0 h 4626310"/>
              <a:gd name="connsiteX2" fmla="*/ 1424612 w 1595718"/>
              <a:gd name="connsiteY2" fmla="*/ 4626310 h 4626310"/>
              <a:gd name="connsiteX3" fmla="*/ 0 w 1595718"/>
              <a:gd name="connsiteY3" fmla="*/ 3173506 h 4626310"/>
              <a:gd name="connsiteX4" fmla="*/ 152400 w 1595718"/>
              <a:gd name="connsiteY4" fmla="*/ 1640541 h 4626310"/>
              <a:gd name="connsiteX0" fmla="*/ 152400 w 1424612"/>
              <a:gd name="connsiteY0" fmla="*/ 1596152 h 4581921"/>
              <a:gd name="connsiteX1" fmla="*/ 1415718 w 1424612"/>
              <a:gd name="connsiteY1" fmla="*/ 0 h 4581921"/>
              <a:gd name="connsiteX2" fmla="*/ 1424612 w 1424612"/>
              <a:gd name="connsiteY2" fmla="*/ 4581921 h 4581921"/>
              <a:gd name="connsiteX3" fmla="*/ 0 w 1424612"/>
              <a:gd name="connsiteY3" fmla="*/ 3129117 h 4581921"/>
              <a:gd name="connsiteX4" fmla="*/ 152400 w 1424612"/>
              <a:gd name="connsiteY4" fmla="*/ 1596152 h 4581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612" h="4581921">
                <a:moveTo>
                  <a:pt x="152400" y="1596152"/>
                </a:moveTo>
                <a:lnTo>
                  <a:pt x="1415718" y="0"/>
                </a:lnTo>
                <a:cubicBezTo>
                  <a:pt x="1418683" y="1527307"/>
                  <a:pt x="1421647" y="3054614"/>
                  <a:pt x="1424612" y="4581921"/>
                </a:cubicBezTo>
                <a:lnTo>
                  <a:pt x="0" y="3129117"/>
                </a:lnTo>
                <a:lnTo>
                  <a:pt x="152400" y="1596152"/>
                </a:lnTo>
                <a:close/>
              </a:path>
            </a:pathLst>
          </a:custGeom>
          <a:gradFill flip="none" rotWithShape="1">
            <a:gsLst>
              <a:gs pos="26000">
                <a:srgbClr val="698997">
                  <a:alpha val="74118"/>
                </a:srgbClr>
              </a:gs>
              <a:gs pos="50000">
                <a:srgbClr val="8EA5B0">
                  <a:alpha val="75000"/>
                </a:srgbClr>
              </a:gs>
              <a:gs pos="100000">
                <a:srgbClr val="FDFDFD">
                  <a:alpha val="16078"/>
                </a:srgb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99" name="TextBox 198"/>
          <p:cNvSpPr txBox="1"/>
          <p:nvPr/>
        </p:nvSpPr>
        <p:spPr>
          <a:xfrm>
            <a:off x="6447855" y="3252343"/>
            <a:ext cx="1754543" cy="1099447"/>
          </a:xfrm>
          <a:prstGeom prst="rect">
            <a:avLst/>
          </a:prstGeom>
          <a:noFill/>
        </p:spPr>
        <p:txBody>
          <a:bodyPr wrap="square" lIns="0" tIns="0" rIns="0" bIns="0" rtlCol="0">
            <a:noAutofit/>
          </a:bodyPr>
          <a:lstStyle/>
          <a:p>
            <a:pPr algn="ctr">
              <a:lnSpc>
                <a:spcPct val="90000"/>
              </a:lnSpc>
            </a:pPr>
            <a:r>
              <a:rPr lang="en-US" sz="2200" b="1" dirty="0">
                <a:solidFill>
                  <a:schemeClr val="accent1"/>
                </a:solidFill>
              </a:rPr>
              <a:t>All Exadata</a:t>
            </a:r>
          </a:p>
          <a:p>
            <a:pPr algn="ctr">
              <a:lnSpc>
                <a:spcPct val="90000"/>
              </a:lnSpc>
            </a:pPr>
            <a:r>
              <a:rPr lang="en-US" sz="2200" b="1" dirty="0">
                <a:solidFill>
                  <a:schemeClr val="accent1"/>
                </a:solidFill>
              </a:rPr>
              <a:t>DB Machine Innovations</a:t>
            </a:r>
          </a:p>
        </p:txBody>
      </p:sp>
      <p:sp>
        <p:nvSpPr>
          <p:cNvPr id="140" name="TextBox 139"/>
          <p:cNvSpPr txBox="1"/>
          <p:nvPr/>
        </p:nvSpPr>
        <p:spPr>
          <a:xfrm>
            <a:off x="3346392" y="3252343"/>
            <a:ext cx="1820807" cy="1099447"/>
          </a:xfrm>
          <a:prstGeom prst="rect">
            <a:avLst/>
          </a:prstGeom>
          <a:noFill/>
        </p:spPr>
        <p:txBody>
          <a:bodyPr wrap="square" lIns="0" tIns="0" rIns="0" bIns="0" rtlCol="0">
            <a:noAutofit/>
          </a:bodyPr>
          <a:lstStyle/>
          <a:p>
            <a:pPr algn="ctr">
              <a:lnSpc>
                <a:spcPct val="90000"/>
              </a:lnSpc>
            </a:pPr>
            <a:r>
              <a:rPr lang="en-US" sz="2200" b="1" dirty="0">
                <a:solidFill>
                  <a:schemeClr val="accent1"/>
                </a:solidFill>
              </a:rPr>
              <a:t>All Oracle Database Innovations</a:t>
            </a:r>
          </a:p>
        </p:txBody>
      </p:sp>
      <p:grpSp>
        <p:nvGrpSpPr>
          <p:cNvPr id="4" name="Group 196"/>
          <p:cNvGrpSpPr/>
          <p:nvPr/>
        </p:nvGrpSpPr>
        <p:grpSpPr>
          <a:xfrm>
            <a:off x="680151" y="1447852"/>
            <a:ext cx="2629468" cy="4588455"/>
            <a:chOff x="955369" y="1597980"/>
            <a:chExt cx="2629468" cy="4588455"/>
          </a:xfrm>
        </p:grpSpPr>
        <p:pic>
          <p:nvPicPr>
            <p:cNvPr id="132" name="Picture 131"/>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999296" y="1597980"/>
              <a:ext cx="612736" cy="461639"/>
            </a:xfrm>
            <a:prstGeom prst="rect">
              <a:avLst/>
            </a:prstGeom>
          </p:spPr>
        </p:pic>
        <p:sp>
          <p:nvSpPr>
            <p:cNvPr id="135" name="Rectangle 134"/>
            <p:cNvSpPr/>
            <p:nvPr/>
          </p:nvSpPr>
          <p:spPr>
            <a:xfrm>
              <a:off x="1815435" y="1674911"/>
              <a:ext cx="897040" cy="307777"/>
            </a:xfrm>
            <a:prstGeom prst="rect">
              <a:avLst/>
            </a:prstGeom>
          </p:spPr>
          <p:txBody>
            <a:bodyPr wrap="none" lIns="0" rIns="0">
              <a:spAutoFit/>
            </a:bodyPr>
            <a:lstStyle/>
            <a:p>
              <a:r>
                <a:rPr lang="en-US" sz="1400" b="1" dirty="0"/>
                <a:t>Multitenant</a:t>
              </a:r>
            </a:p>
          </p:txBody>
        </p:sp>
        <p:sp>
          <p:nvSpPr>
            <p:cNvPr id="149" name="Rectangle 148"/>
            <p:cNvSpPr/>
            <p:nvPr/>
          </p:nvSpPr>
          <p:spPr>
            <a:xfrm>
              <a:off x="1815435" y="2135962"/>
              <a:ext cx="1092415" cy="307777"/>
            </a:xfrm>
            <a:prstGeom prst="rect">
              <a:avLst/>
            </a:prstGeom>
          </p:spPr>
          <p:txBody>
            <a:bodyPr wrap="none" lIns="0" rIns="0">
              <a:spAutoFit/>
            </a:bodyPr>
            <a:lstStyle/>
            <a:p>
              <a:r>
                <a:rPr lang="en-US" sz="1400" b="1" dirty="0"/>
                <a:t>In-Memory DB</a:t>
              </a:r>
            </a:p>
          </p:txBody>
        </p:sp>
        <p:pic>
          <p:nvPicPr>
            <p:cNvPr id="150" name="Picture 149" descr="table-column-2.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1004553" y="2123924"/>
              <a:ext cx="602223" cy="394667"/>
            </a:xfrm>
            <a:prstGeom prst="rect">
              <a:avLst/>
            </a:prstGeom>
          </p:spPr>
        </p:pic>
        <p:sp>
          <p:nvSpPr>
            <p:cNvPr id="153" name="Rectangle 152"/>
            <p:cNvSpPr/>
            <p:nvPr/>
          </p:nvSpPr>
          <p:spPr>
            <a:xfrm>
              <a:off x="1815435" y="2525738"/>
              <a:ext cx="1276546" cy="430887"/>
            </a:xfrm>
            <a:prstGeom prst="rect">
              <a:avLst/>
            </a:prstGeom>
          </p:spPr>
          <p:txBody>
            <a:bodyPr wrap="square" lIns="0" tIns="0" rIns="0" bIns="0">
              <a:spAutoFit/>
            </a:bodyPr>
            <a:lstStyle/>
            <a:p>
              <a:r>
                <a:rPr lang="en-US" sz="1400" b="1" dirty="0"/>
                <a:t>Real Application Clusters</a:t>
              </a:r>
            </a:p>
          </p:txBody>
        </p:sp>
        <p:grpSp>
          <p:nvGrpSpPr>
            <p:cNvPr id="5" name="Group 59"/>
            <p:cNvGrpSpPr/>
            <p:nvPr/>
          </p:nvGrpSpPr>
          <p:grpSpPr>
            <a:xfrm>
              <a:off x="956656" y="2628203"/>
              <a:ext cx="698017" cy="296778"/>
              <a:chOff x="1272407" y="2562726"/>
              <a:chExt cx="698017" cy="296778"/>
            </a:xfrm>
          </p:grpSpPr>
          <p:grpSp>
            <p:nvGrpSpPr>
              <p:cNvPr id="6" name="Group 55"/>
              <p:cNvGrpSpPr/>
              <p:nvPr/>
            </p:nvGrpSpPr>
            <p:grpSpPr>
              <a:xfrm>
                <a:off x="1272407" y="2620664"/>
                <a:ext cx="698017" cy="238840"/>
                <a:chOff x="1129846" y="2763185"/>
                <a:chExt cx="1629398" cy="557531"/>
              </a:xfrm>
            </p:grpSpPr>
            <p:cxnSp>
              <p:nvCxnSpPr>
                <p:cNvPr id="160" name="Straight Connector 159"/>
                <p:cNvCxnSpPr/>
                <p:nvPr/>
              </p:nvCxnSpPr>
              <p:spPr>
                <a:xfrm>
                  <a:off x="174712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364012"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162" name="Picture 16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9846" y="2837319"/>
                  <a:ext cx="482371" cy="482370"/>
                </a:xfrm>
                <a:prstGeom prst="rect">
                  <a:avLst/>
                </a:prstGeom>
              </p:spPr>
            </p:pic>
            <p:pic>
              <p:nvPicPr>
                <p:cNvPr id="163" name="Picture 16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13757" y="2838346"/>
                  <a:ext cx="482371" cy="482370"/>
                </a:xfrm>
                <a:prstGeom prst="rect">
                  <a:avLst/>
                </a:prstGeom>
              </p:spPr>
            </p:pic>
            <p:cxnSp>
              <p:nvCxnSpPr>
                <p:cNvPr id="164" name="Straight Connector 163"/>
                <p:cNvCxnSpPr/>
                <p:nvPr/>
              </p:nvCxnSpPr>
              <p:spPr>
                <a:xfrm>
                  <a:off x="213003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165" name="Picture 16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95871" y="2837318"/>
                  <a:ext cx="482371" cy="482370"/>
                </a:xfrm>
                <a:prstGeom prst="rect">
                  <a:avLst/>
                </a:prstGeom>
              </p:spPr>
            </p:pic>
            <p:cxnSp>
              <p:nvCxnSpPr>
                <p:cNvPr id="166" name="Straight Connector 165"/>
                <p:cNvCxnSpPr/>
                <p:nvPr/>
              </p:nvCxnSpPr>
              <p:spPr>
                <a:xfrm>
                  <a:off x="2511039"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276873" y="2837319"/>
                  <a:ext cx="482371" cy="482370"/>
                </a:xfrm>
                <a:prstGeom prst="rect">
                  <a:avLst/>
                </a:prstGeom>
              </p:spPr>
            </p:pic>
          </p:grpSp>
          <p:grpSp>
            <p:nvGrpSpPr>
              <p:cNvPr id="7" name="Group 58"/>
              <p:cNvGrpSpPr/>
              <p:nvPr/>
            </p:nvGrpSpPr>
            <p:grpSpPr>
              <a:xfrm>
                <a:off x="1285785" y="2562726"/>
                <a:ext cx="671260" cy="59430"/>
                <a:chOff x="1279761" y="2562726"/>
                <a:chExt cx="671260" cy="59430"/>
              </a:xfrm>
            </p:grpSpPr>
            <p:pic>
              <p:nvPicPr>
                <p:cNvPr id="158" name="Picture 15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79761" y="2562726"/>
                  <a:ext cx="475447" cy="59430"/>
                </a:xfrm>
                <a:prstGeom prst="rect">
                  <a:avLst/>
                </a:prstGeom>
              </p:spPr>
            </p:pic>
            <p:pic>
              <p:nvPicPr>
                <p:cNvPr id="159" name="Picture 15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75574" y="2562726"/>
                  <a:ext cx="475447" cy="59430"/>
                </a:xfrm>
                <a:prstGeom prst="rect">
                  <a:avLst/>
                </a:prstGeom>
              </p:spPr>
            </p:pic>
          </p:grpSp>
        </p:grpSp>
        <p:grpSp>
          <p:nvGrpSpPr>
            <p:cNvPr id="8" name="Group 172"/>
            <p:cNvGrpSpPr/>
            <p:nvPr/>
          </p:nvGrpSpPr>
          <p:grpSpPr>
            <a:xfrm>
              <a:off x="1014517" y="3009531"/>
              <a:ext cx="582295" cy="417250"/>
              <a:chOff x="1183839" y="3018409"/>
              <a:chExt cx="582295" cy="417250"/>
            </a:xfrm>
          </p:grpSpPr>
          <p:pic>
            <p:nvPicPr>
              <p:cNvPr id="169" name="Picture 16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41024" y="3018409"/>
                <a:ext cx="325110" cy="309318"/>
              </a:xfrm>
              <a:prstGeom prst="rect">
                <a:avLst/>
              </a:prstGeom>
            </p:spPr>
          </p:pic>
          <p:sp>
            <p:nvSpPr>
              <p:cNvPr id="170" name="Bent Arrow 169"/>
              <p:cNvSpPr/>
              <p:nvPr/>
            </p:nvSpPr>
            <p:spPr>
              <a:xfrm rot="16200000" flipV="1">
                <a:off x="1472205" y="3196858"/>
                <a:ext cx="131610" cy="209029"/>
              </a:xfrm>
              <a:prstGeom prst="bentArrow">
                <a:avLst>
                  <a:gd name="adj1" fmla="val 25000"/>
                  <a:gd name="adj2" fmla="val 25909"/>
                  <a:gd name="adj3" fmla="val 25000"/>
                  <a:gd name="adj4" fmla="val 437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b="1" dirty="0">
                  <a:solidFill>
                    <a:schemeClr val="tx1">
                      <a:lumMod val="50000"/>
                    </a:schemeClr>
                  </a:solidFill>
                </a:endParaRPr>
              </a:p>
            </p:txBody>
          </p:sp>
          <p:pic>
            <p:nvPicPr>
              <p:cNvPr id="171" name="Picture 17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3839" y="3126341"/>
                <a:ext cx="325110" cy="309318"/>
              </a:xfrm>
              <a:prstGeom prst="rect">
                <a:avLst/>
              </a:prstGeom>
            </p:spPr>
          </p:pic>
        </p:grpSp>
        <p:sp>
          <p:nvSpPr>
            <p:cNvPr id="172" name="Rectangle 171"/>
            <p:cNvSpPr/>
            <p:nvPr/>
          </p:nvSpPr>
          <p:spPr>
            <a:xfrm>
              <a:off x="1815435" y="3086295"/>
              <a:ext cx="1338688" cy="215444"/>
            </a:xfrm>
            <a:prstGeom prst="rect">
              <a:avLst/>
            </a:prstGeom>
          </p:spPr>
          <p:txBody>
            <a:bodyPr wrap="square" lIns="0" tIns="0" rIns="0" bIns="0">
              <a:spAutoFit/>
            </a:bodyPr>
            <a:lstStyle/>
            <a:p>
              <a:r>
                <a:rPr lang="en-US" sz="1400" b="1" dirty="0"/>
                <a:t>Active Data Guard</a:t>
              </a:r>
            </a:p>
          </p:txBody>
        </p:sp>
        <p:grpSp>
          <p:nvGrpSpPr>
            <p:cNvPr id="9" name="Group 18"/>
            <p:cNvGrpSpPr/>
            <p:nvPr/>
          </p:nvGrpSpPr>
          <p:grpSpPr>
            <a:xfrm>
              <a:off x="955369" y="3515204"/>
              <a:ext cx="700590" cy="301994"/>
              <a:chOff x="6113008" y="3484394"/>
              <a:chExt cx="872946" cy="240504"/>
            </a:xfrm>
          </p:grpSpPr>
          <p:pic>
            <p:nvPicPr>
              <p:cNvPr id="175" name="Picture 17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6200000">
                <a:off x="6214578" y="3389459"/>
                <a:ext cx="233869" cy="437010"/>
              </a:xfrm>
              <a:prstGeom prst="rect">
                <a:avLst/>
              </a:prstGeom>
            </p:spPr>
          </p:pic>
          <p:pic>
            <p:nvPicPr>
              <p:cNvPr id="176" name="Picture 17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6200000">
                <a:off x="6645655" y="3381352"/>
                <a:ext cx="237257" cy="443341"/>
              </a:xfrm>
              <a:prstGeom prst="rect">
                <a:avLst/>
              </a:prstGeom>
            </p:spPr>
          </p:pic>
        </p:grpSp>
        <p:sp>
          <p:nvSpPr>
            <p:cNvPr id="177" name="Rectangle 176"/>
            <p:cNvSpPr/>
            <p:nvPr/>
          </p:nvSpPr>
          <p:spPr>
            <a:xfrm>
              <a:off x="1815435" y="3511309"/>
              <a:ext cx="878126" cy="307777"/>
            </a:xfrm>
            <a:prstGeom prst="rect">
              <a:avLst/>
            </a:prstGeom>
          </p:spPr>
          <p:txBody>
            <a:bodyPr wrap="none" lIns="0" rIns="0">
              <a:spAutoFit/>
            </a:bodyPr>
            <a:lstStyle/>
            <a:p>
              <a:r>
                <a:rPr lang="en-US" sz="1400" b="1" dirty="0"/>
                <a:t>Partitioning</a:t>
              </a:r>
            </a:p>
          </p:txBody>
        </p:sp>
        <p:pic>
          <p:nvPicPr>
            <p:cNvPr id="178" name="Picture 17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84454" y="3965522"/>
              <a:ext cx="242420" cy="411338"/>
            </a:xfrm>
            <a:prstGeom prst="rect">
              <a:avLst/>
            </a:prstGeom>
          </p:spPr>
        </p:pic>
        <p:sp>
          <p:nvSpPr>
            <p:cNvPr id="179" name="Rectangle 178"/>
            <p:cNvSpPr/>
            <p:nvPr/>
          </p:nvSpPr>
          <p:spPr>
            <a:xfrm>
              <a:off x="1815435" y="3927447"/>
              <a:ext cx="1150892" cy="387798"/>
            </a:xfrm>
            <a:prstGeom prst="rect">
              <a:avLst/>
            </a:prstGeom>
          </p:spPr>
          <p:txBody>
            <a:bodyPr wrap="square" lIns="0" tIns="0" rIns="0" bIns="0">
              <a:spAutoFit/>
            </a:bodyPr>
            <a:lstStyle/>
            <a:p>
              <a:pPr>
                <a:lnSpc>
                  <a:spcPct val="90000"/>
                </a:lnSpc>
              </a:pPr>
              <a:r>
                <a:rPr lang="en-US" sz="1400" b="1" dirty="0"/>
                <a:t>Advanced</a:t>
              </a:r>
            </a:p>
            <a:p>
              <a:pPr>
                <a:lnSpc>
                  <a:spcPct val="90000"/>
                </a:lnSpc>
              </a:pPr>
              <a:r>
                <a:rPr lang="en-US" sz="1400" b="1" dirty="0"/>
                <a:t>Compression</a:t>
              </a:r>
            </a:p>
          </p:txBody>
        </p:sp>
        <p:sp>
          <p:nvSpPr>
            <p:cNvPr id="180" name="Rectangle 179"/>
            <p:cNvSpPr/>
            <p:nvPr/>
          </p:nvSpPr>
          <p:spPr>
            <a:xfrm>
              <a:off x="1815435" y="4404966"/>
              <a:ext cx="1769402" cy="387798"/>
            </a:xfrm>
            <a:prstGeom prst="rect">
              <a:avLst/>
            </a:prstGeom>
          </p:spPr>
          <p:txBody>
            <a:bodyPr wrap="square" lIns="0" tIns="0" rIns="0" bIns="0">
              <a:spAutoFit/>
            </a:bodyPr>
            <a:lstStyle/>
            <a:p>
              <a:pPr>
                <a:lnSpc>
                  <a:spcPct val="90000"/>
                </a:lnSpc>
              </a:pPr>
              <a:r>
                <a:rPr lang="en-US" sz="1400" b="1" dirty="0"/>
                <a:t>Advanced Security, Label Security, DB Vault</a:t>
              </a:r>
            </a:p>
          </p:txBody>
        </p:sp>
        <p:pic>
          <p:nvPicPr>
            <p:cNvPr id="181" name="Picture 180"/>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92513" y="4358937"/>
              <a:ext cx="426302" cy="426300"/>
            </a:xfrm>
            <a:prstGeom prst="rect">
              <a:avLst/>
            </a:prstGeom>
          </p:spPr>
        </p:pic>
        <p:sp>
          <p:nvSpPr>
            <p:cNvPr id="182" name="Rectangle 181"/>
            <p:cNvSpPr/>
            <p:nvPr/>
          </p:nvSpPr>
          <p:spPr>
            <a:xfrm>
              <a:off x="1815435" y="4852746"/>
              <a:ext cx="1587232" cy="387798"/>
            </a:xfrm>
            <a:prstGeom prst="rect">
              <a:avLst/>
            </a:prstGeom>
          </p:spPr>
          <p:txBody>
            <a:bodyPr wrap="square" lIns="0" tIns="0" rIns="0" bIns="0">
              <a:spAutoFit/>
            </a:bodyPr>
            <a:lstStyle/>
            <a:p>
              <a:pPr>
                <a:lnSpc>
                  <a:spcPct val="90000"/>
                </a:lnSpc>
              </a:pPr>
              <a:r>
                <a:rPr lang="en-US" sz="1400" b="1" dirty="0"/>
                <a:t>Real Application Testing</a:t>
              </a:r>
            </a:p>
          </p:txBody>
        </p:sp>
        <p:pic>
          <p:nvPicPr>
            <p:cNvPr id="183" name="Picture 182" descr="download.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91496" y="4828767"/>
              <a:ext cx="428337" cy="428337"/>
            </a:xfrm>
            <a:prstGeom prst="rect">
              <a:avLst/>
            </a:prstGeom>
          </p:spPr>
        </p:pic>
        <p:sp>
          <p:nvSpPr>
            <p:cNvPr id="184" name="Rectangle 183"/>
            <p:cNvSpPr/>
            <p:nvPr/>
          </p:nvSpPr>
          <p:spPr>
            <a:xfrm>
              <a:off x="1815435" y="5320537"/>
              <a:ext cx="1697850" cy="387798"/>
            </a:xfrm>
            <a:prstGeom prst="rect">
              <a:avLst/>
            </a:prstGeom>
          </p:spPr>
          <p:txBody>
            <a:bodyPr wrap="square" lIns="0" tIns="0" rIns="0" bIns="0">
              <a:spAutoFit/>
            </a:bodyPr>
            <a:lstStyle/>
            <a:p>
              <a:pPr>
                <a:lnSpc>
                  <a:spcPct val="90000"/>
                </a:lnSpc>
              </a:pPr>
              <a:r>
                <a:rPr lang="en-US" sz="1400" b="1" dirty="0"/>
                <a:t>Advanced Analytics, Spatial and Graph</a:t>
              </a:r>
            </a:p>
          </p:txBody>
        </p:sp>
        <p:pic>
          <p:nvPicPr>
            <p:cNvPr id="187" name="Picture 186" descr="download.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16349" y="5324019"/>
              <a:ext cx="578631" cy="358254"/>
            </a:xfrm>
            <a:prstGeom prst="rect">
              <a:avLst/>
            </a:prstGeom>
            <a:ln>
              <a:solidFill>
                <a:schemeClr val="tx1"/>
              </a:solidFill>
            </a:ln>
          </p:spPr>
        </p:pic>
        <p:sp>
          <p:nvSpPr>
            <p:cNvPr id="191" name="Rectangle 190"/>
            <p:cNvSpPr/>
            <p:nvPr/>
          </p:nvSpPr>
          <p:spPr>
            <a:xfrm>
              <a:off x="1815435" y="5777467"/>
              <a:ext cx="1697850" cy="387798"/>
            </a:xfrm>
            <a:prstGeom prst="rect">
              <a:avLst/>
            </a:prstGeom>
          </p:spPr>
          <p:txBody>
            <a:bodyPr wrap="square" lIns="0" tIns="0" rIns="0" bIns="0">
              <a:spAutoFit/>
            </a:bodyPr>
            <a:lstStyle/>
            <a:p>
              <a:pPr>
                <a:lnSpc>
                  <a:spcPct val="90000"/>
                </a:lnSpc>
              </a:pPr>
              <a:r>
                <a:rPr lang="en-US" sz="1400" b="1" dirty="0"/>
                <a:t>Management Packs for</a:t>
              </a:r>
              <a:br>
                <a:rPr lang="en-US" sz="1400" b="1" dirty="0"/>
              </a:br>
              <a:r>
                <a:rPr lang="en-US" sz="1400" b="1" dirty="0"/>
                <a:t>Oracle Database</a:t>
              </a:r>
            </a:p>
          </p:txBody>
        </p:sp>
        <p:pic>
          <p:nvPicPr>
            <p:cNvPr id="192" name="Picture 191" descr="download.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102644" y="5780394"/>
              <a:ext cx="406041" cy="406041"/>
            </a:xfrm>
            <a:prstGeom prst="rect">
              <a:avLst/>
            </a:prstGeom>
          </p:spPr>
        </p:pic>
      </p:grpSp>
      <p:grpSp>
        <p:nvGrpSpPr>
          <p:cNvPr id="10" name="Group 284"/>
          <p:cNvGrpSpPr/>
          <p:nvPr/>
        </p:nvGrpSpPr>
        <p:grpSpPr>
          <a:xfrm>
            <a:off x="8330829" y="1579967"/>
            <a:ext cx="2656340" cy="4424412"/>
            <a:chOff x="8606047" y="1730095"/>
            <a:chExt cx="2656340" cy="4424412"/>
          </a:xfrm>
        </p:grpSpPr>
        <p:sp>
          <p:nvSpPr>
            <p:cNvPr id="202" name="Rectangle 201"/>
            <p:cNvSpPr/>
            <p:nvPr/>
          </p:nvSpPr>
          <p:spPr>
            <a:xfrm>
              <a:off x="8606047" y="2208470"/>
              <a:ext cx="1381331" cy="193899"/>
            </a:xfrm>
            <a:prstGeom prst="rect">
              <a:avLst/>
            </a:prstGeom>
          </p:spPr>
          <p:txBody>
            <a:bodyPr wrap="square" lIns="0" tIns="0" rIns="0" bIns="0">
              <a:spAutoFit/>
            </a:bodyPr>
            <a:lstStyle/>
            <a:p>
              <a:pPr>
                <a:lnSpc>
                  <a:spcPct val="90000"/>
                </a:lnSpc>
              </a:pPr>
              <a:r>
                <a:rPr lang="en-US" sz="1400" b="1" dirty="0"/>
                <a:t>InfiniBand Fabric</a:t>
              </a:r>
            </a:p>
          </p:txBody>
        </p:sp>
        <p:sp>
          <p:nvSpPr>
            <p:cNvPr id="203" name="Rectangle 202"/>
            <p:cNvSpPr/>
            <p:nvPr/>
          </p:nvSpPr>
          <p:spPr>
            <a:xfrm>
              <a:off x="8606047" y="3603125"/>
              <a:ext cx="1697850" cy="193899"/>
            </a:xfrm>
            <a:prstGeom prst="rect">
              <a:avLst/>
            </a:prstGeom>
          </p:spPr>
          <p:txBody>
            <a:bodyPr wrap="square" lIns="0" tIns="0" rIns="0" bIns="0">
              <a:spAutoFit/>
            </a:bodyPr>
            <a:lstStyle/>
            <a:p>
              <a:pPr>
                <a:lnSpc>
                  <a:spcPct val="90000"/>
                </a:lnSpc>
              </a:pPr>
              <a:r>
                <a:rPr lang="en-US" sz="1400" b="1" dirty="0"/>
                <a:t>Columnar Flash Cache</a:t>
              </a:r>
            </a:p>
          </p:txBody>
        </p:sp>
        <p:grpSp>
          <p:nvGrpSpPr>
            <p:cNvPr id="11" name="Group 149"/>
            <p:cNvGrpSpPr/>
            <p:nvPr/>
          </p:nvGrpSpPr>
          <p:grpSpPr>
            <a:xfrm>
              <a:off x="10443043" y="3888106"/>
              <a:ext cx="779999" cy="428268"/>
              <a:chOff x="3314894" y="3018780"/>
              <a:chExt cx="984269" cy="584156"/>
            </a:xfrm>
          </p:grpSpPr>
          <p:grpSp>
            <p:nvGrpSpPr>
              <p:cNvPr id="12" name="Group 29"/>
              <p:cNvGrpSpPr/>
              <p:nvPr/>
            </p:nvGrpSpPr>
            <p:grpSpPr>
              <a:xfrm>
                <a:off x="3342027" y="3018780"/>
                <a:ext cx="957136" cy="584156"/>
                <a:chOff x="9248161" y="3760237"/>
                <a:chExt cx="2170934" cy="1324958"/>
              </a:xfrm>
            </p:grpSpPr>
            <p:pic>
              <p:nvPicPr>
                <p:cNvPr id="207" name="Picture 206" descr="db-red.pn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248161" y="4203408"/>
                  <a:ext cx="539652" cy="539652"/>
                </a:xfrm>
                <a:prstGeom prst="rect">
                  <a:avLst/>
                </a:prstGeom>
              </p:spPr>
            </p:pic>
            <p:sp>
              <p:nvSpPr>
                <p:cNvPr id="208" name="Left Arrow 207"/>
                <p:cNvSpPr/>
                <p:nvPr/>
              </p:nvSpPr>
              <p:spPr>
                <a:xfrm>
                  <a:off x="9703836" y="4208095"/>
                  <a:ext cx="634482" cy="522514"/>
                </a:xfrm>
                <a:prstGeom prst="leftArrow">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ct val="90000"/>
                    </a:lnSpc>
                  </a:pPr>
                  <a:r>
                    <a:rPr lang="en-US" sz="600" b="1" dirty="0"/>
                    <a:t>HCC</a:t>
                  </a:r>
                </a:p>
              </p:txBody>
            </p:sp>
            <p:pic>
              <p:nvPicPr>
                <p:cNvPr id="209" name="Picture 208" descr="db-red.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094137" y="3760237"/>
                  <a:ext cx="1324958" cy="1324958"/>
                </a:xfrm>
                <a:prstGeom prst="rect">
                  <a:avLst/>
                </a:prstGeom>
              </p:spPr>
            </p:pic>
          </p:grpSp>
          <p:sp>
            <p:nvSpPr>
              <p:cNvPr id="206" name="TextBox 205"/>
              <p:cNvSpPr txBox="1"/>
              <p:nvPr/>
            </p:nvSpPr>
            <p:spPr>
              <a:xfrm>
                <a:off x="3314894" y="3475082"/>
                <a:ext cx="292076" cy="94616"/>
              </a:xfrm>
              <a:prstGeom prst="rect">
                <a:avLst/>
              </a:prstGeom>
              <a:noFill/>
            </p:spPr>
            <p:txBody>
              <a:bodyPr wrap="square" lIns="0" tIns="0" rIns="0" bIns="0" rtlCol="0">
                <a:noAutofit/>
              </a:bodyPr>
              <a:lstStyle/>
              <a:p>
                <a:pPr algn="ctr">
                  <a:lnSpc>
                    <a:spcPct val="90000"/>
                  </a:lnSpc>
                </a:pPr>
                <a:r>
                  <a:rPr lang="en-US" sz="900" b="1" dirty="0"/>
                  <a:t>10:1</a:t>
                </a:r>
              </a:p>
            </p:txBody>
          </p:sp>
        </p:grpSp>
        <p:grpSp>
          <p:nvGrpSpPr>
            <p:cNvPr id="13" name="Group 94"/>
            <p:cNvGrpSpPr/>
            <p:nvPr/>
          </p:nvGrpSpPr>
          <p:grpSpPr>
            <a:xfrm>
              <a:off x="10483030" y="1730095"/>
              <a:ext cx="700024" cy="275670"/>
              <a:chOff x="2467670" y="1371589"/>
              <a:chExt cx="1889488" cy="744080"/>
            </a:xfrm>
          </p:grpSpPr>
          <p:sp>
            <p:nvSpPr>
              <p:cNvPr id="211" name="Up Arrow 210"/>
              <p:cNvSpPr/>
              <p:nvPr/>
            </p:nvSpPr>
            <p:spPr>
              <a:xfrm>
                <a:off x="3827930" y="1532967"/>
                <a:ext cx="123124" cy="308382"/>
              </a:xfrm>
              <a:prstGeom prst="upArrow">
                <a:avLst>
                  <a:gd name="adj1" fmla="val 42308"/>
                  <a:gd name="adj2" fmla="val 78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000"/>
              </a:p>
            </p:txBody>
          </p:sp>
          <p:pic>
            <p:nvPicPr>
              <p:cNvPr id="212" name="Picture 211" descr="exadata_x5_2_stor-serv-hc_la1.png"/>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469177" y="1767719"/>
                <a:ext cx="1886474" cy="347950"/>
              </a:xfrm>
              <a:prstGeom prst="rect">
                <a:avLst/>
              </a:prstGeom>
            </p:spPr>
          </p:pic>
          <p:sp>
            <p:nvSpPr>
              <p:cNvPr id="213" name="Down Arrow 212"/>
              <p:cNvSpPr/>
              <p:nvPr/>
            </p:nvSpPr>
            <p:spPr>
              <a:xfrm>
                <a:off x="2622291" y="1532438"/>
                <a:ext cx="384289" cy="440989"/>
              </a:xfrm>
              <a:prstGeom prst="downArrow">
                <a:avLst>
                  <a:gd name="adj1" fmla="val 50000"/>
                  <a:gd name="adj2" fmla="val 63115"/>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0" rIns="91440" bIns="45720" numCol="1" spcCol="0" rtlCol="0" fromWordArt="0" anchor="ctr" anchorCtr="0" forceAA="0" compatLnSpc="1">
                <a:prstTxWarp prst="textNoShape">
                  <a:avLst/>
                </a:prstTxWarp>
                <a:noAutofit/>
              </a:bodyPr>
              <a:lstStyle/>
              <a:p>
                <a:pPr algn="ctr">
                  <a:lnSpc>
                    <a:spcPct val="80000"/>
                  </a:lnSpc>
                </a:pPr>
                <a:endParaRPr lang="en-US" sz="1000" b="1" dirty="0"/>
              </a:p>
            </p:txBody>
          </p:sp>
          <p:pic>
            <p:nvPicPr>
              <p:cNvPr id="214" name="Picture 213" descr="exadata_x5_2_data-serv_la1.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467670" y="1371589"/>
                <a:ext cx="1889488" cy="167956"/>
              </a:xfrm>
              <a:prstGeom prst="rect">
                <a:avLst/>
              </a:prstGeom>
            </p:spPr>
          </p:pic>
        </p:grpSp>
        <p:grpSp>
          <p:nvGrpSpPr>
            <p:cNvPr id="14" name="Group 103"/>
            <p:cNvGrpSpPr/>
            <p:nvPr/>
          </p:nvGrpSpPr>
          <p:grpSpPr>
            <a:xfrm>
              <a:off x="10448754" y="4394446"/>
              <a:ext cx="768577" cy="438593"/>
              <a:chOff x="2265711" y="5082988"/>
              <a:chExt cx="1059740" cy="604746"/>
            </a:xfrm>
          </p:grpSpPr>
          <p:grpSp>
            <p:nvGrpSpPr>
              <p:cNvPr id="15" name="Group 97"/>
              <p:cNvGrpSpPr/>
              <p:nvPr/>
            </p:nvGrpSpPr>
            <p:grpSpPr>
              <a:xfrm>
                <a:off x="2265711" y="5082988"/>
                <a:ext cx="366267" cy="596955"/>
                <a:chOff x="2167096" y="5082988"/>
                <a:chExt cx="366267" cy="596955"/>
              </a:xfrm>
            </p:grpSpPr>
            <p:pic>
              <p:nvPicPr>
                <p:cNvPr id="227" name="Picture 226" descr="db-blue.png"/>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2167096" y="5313677"/>
                  <a:ext cx="366267" cy="366266"/>
                </a:xfrm>
                <a:prstGeom prst="rect">
                  <a:avLst/>
                </a:prstGeom>
              </p:spPr>
            </p:pic>
            <p:pic>
              <p:nvPicPr>
                <p:cNvPr id="228" name="Picture 227" descr="gauge-level-5.png"/>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2230278" y="5376858"/>
                  <a:ext cx="239904" cy="239904"/>
                </a:xfrm>
                <a:prstGeom prst="rect">
                  <a:avLst/>
                </a:prstGeom>
              </p:spPr>
            </p:pic>
            <p:sp>
              <p:nvSpPr>
                <p:cNvPr id="229" name="Down Arrow 228"/>
                <p:cNvSpPr/>
                <p:nvPr/>
              </p:nvSpPr>
              <p:spPr>
                <a:xfrm>
                  <a:off x="2281232" y="5187775"/>
                  <a:ext cx="137995" cy="177251"/>
                </a:xfrm>
                <a:prstGeom prst="downArrow">
                  <a:avLst>
                    <a:gd name="adj1" fmla="val 50000"/>
                    <a:gd name="adj2" fmla="val 74194"/>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b="1"/>
                </a:p>
              </p:txBody>
            </p:sp>
            <p:sp>
              <p:nvSpPr>
                <p:cNvPr id="230" name="TextBox 229"/>
                <p:cNvSpPr txBox="1"/>
                <p:nvPr/>
              </p:nvSpPr>
              <p:spPr>
                <a:xfrm>
                  <a:off x="2217638" y="5082988"/>
                  <a:ext cx="259997" cy="141816"/>
                </a:xfrm>
                <a:prstGeom prst="rect">
                  <a:avLst/>
                </a:prstGeom>
                <a:noFill/>
              </p:spPr>
              <p:txBody>
                <a:bodyPr wrap="square" lIns="0" tIns="0" rIns="0" bIns="0" rtlCol="0">
                  <a:noAutofit/>
                </a:bodyPr>
                <a:lstStyle/>
                <a:p>
                  <a:pPr algn="ctr">
                    <a:lnSpc>
                      <a:spcPct val="90000"/>
                    </a:lnSpc>
                  </a:pPr>
                  <a:r>
                    <a:rPr lang="en-US" sz="700" b="1" dirty="0">
                      <a:solidFill>
                        <a:schemeClr val="accent1"/>
                      </a:solidFill>
                    </a:rPr>
                    <a:t>I/O</a:t>
                  </a:r>
                </a:p>
              </p:txBody>
            </p:sp>
          </p:grpSp>
          <p:grpSp>
            <p:nvGrpSpPr>
              <p:cNvPr id="16" name="Group 102"/>
              <p:cNvGrpSpPr/>
              <p:nvPr/>
            </p:nvGrpSpPr>
            <p:grpSpPr>
              <a:xfrm>
                <a:off x="2613139" y="5091953"/>
                <a:ext cx="364884" cy="595781"/>
                <a:chOff x="2598503" y="5082988"/>
                <a:chExt cx="364884" cy="595781"/>
              </a:xfrm>
            </p:grpSpPr>
            <p:pic>
              <p:nvPicPr>
                <p:cNvPr id="223" name="Picture 222" descr="db-orange.png"/>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598503" y="5313885"/>
                  <a:ext cx="364884" cy="364884"/>
                </a:xfrm>
                <a:prstGeom prst="rect">
                  <a:avLst/>
                </a:prstGeom>
              </p:spPr>
            </p:pic>
            <p:pic>
              <p:nvPicPr>
                <p:cNvPr id="224" name="Picture 223" descr="gauge-level-1.pn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2660646" y="5376027"/>
                  <a:ext cx="240599" cy="240599"/>
                </a:xfrm>
                <a:prstGeom prst="rect">
                  <a:avLst/>
                </a:prstGeom>
              </p:spPr>
            </p:pic>
            <p:sp>
              <p:nvSpPr>
                <p:cNvPr id="225" name="Down Arrow 224"/>
                <p:cNvSpPr/>
                <p:nvPr/>
              </p:nvSpPr>
              <p:spPr>
                <a:xfrm>
                  <a:off x="2741122" y="5187775"/>
                  <a:ext cx="79646" cy="177251"/>
                </a:xfrm>
                <a:prstGeom prst="downArrow">
                  <a:avLst>
                    <a:gd name="adj1" fmla="val 29167"/>
                    <a:gd name="adj2" fmla="val 93311"/>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b="1"/>
                </a:p>
              </p:txBody>
            </p:sp>
            <p:sp>
              <p:nvSpPr>
                <p:cNvPr id="226" name="TextBox 225"/>
                <p:cNvSpPr txBox="1"/>
                <p:nvPr/>
              </p:nvSpPr>
              <p:spPr>
                <a:xfrm>
                  <a:off x="2650947" y="5082988"/>
                  <a:ext cx="259997" cy="141816"/>
                </a:xfrm>
                <a:prstGeom prst="rect">
                  <a:avLst/>
                </a:prstGeom>
                <a:noFill/>
              </p:spPr>
              <p:txBody>
                <a:bodyPr wrap="square" lIns="0" tIns="0" rIns="0" bIns="0" rtlCol="0">
                  <a:noAutofit/>
                </a:bodyPr>
                <a:lstStyle/>
                <a:p>
                  <a:pPr algn="ctr">
                    <a:lnSpc>
                      <a:spcPct val="90000"/>
                    </a:lnSpc>
                  </a:pPr>
                  <a:r>
                    <a:rPr lang="en-US" sz="700" b="1" dirty="0">
                      <a:solidFill>
                        <a:schemeClr val="accent1"/>
                      </a:solidFill>
                    </a:rPr>
                    <a:t>I/O</a:t>
                  </a:r>
                </a:p>
              </p:txBody>
            </p:sp>
          </p:grpSp>
          <p:grpSp>
            <p:nvGrpSpPr>
              <p:cNvPr id="17" name="Group 101"/>
              <p:cNvGrpSpPr/>
              <p:nvPr/>
            </p:nvGrpSpPr>
            <p:grpSpPr>
              <a:xfrm>
                <a:off x="2959184" y="5082988"/>
                <a:ext cx="366267" cy="596955"/>
                <a:chOff x="3012974" y="5082988"/>
                <a:chExt cx="366267" cy="596955"/>
              </a:xfrm>
            </p:grpSpPr>
            <p:pic>
              <p:nvPicPr>
                <p:cNvPr id="219" name="Picture 218" descr="db-gray.png"/>
                <p:cNvPicPr>
                  <a:picLocks noChangeAspect="1"/>
                </p:cNvPicPr>
                <p:nvPr/>
              </p:nvPicPr>
              <p:blipFill>
                <a:blip r:embed="rId24" cstate="email">
                  <a:duotone>
                    <a:prstClr val="black"/>
                    <a:srgbClr val="7030A0">
                      <a:tint val="45000"/>
                      <a:satMod val="400000"/>
                    </a:srgbClr>
                  </a:duotone>
                  <a:extLst>
                    <a:ext uri="{28A0092B-C50C-407E-A947-70E740481C1C}">
                      <a14:useLocalDpi xmlns:a14="http://schemas.microsoft.com/office/drawing/2010/main"/>
                    </a:ext>
                  </a:extLst>
                </a:blip>
                <a:stretch>
                  <a:fillRect/>
                </a:stretch>
              </p:blipFill>
              <p:spPr>
                <a:xfrm>
                  <a:off x="3012974" y="5313677"/>
                  <a:ext cx="366267" cy="366266"/>
                </a:xfrm>
                <a:prstGeom prst="rect">
                  <a:avLst/>
                </a:prstGeom>
              </p:spPr>
            </p:pic>
            <p:pic>
              <p:nvPicPr>
                <p:cNvPr id="220" name="Picture 219" descr="gauge-level-8.png"/>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075873" y="5376575"/>
                  <a:ext cx="240470" cy="240469"/>
                </a:xfrm>
                <a:prstGeom prst="rect">
                  <a:avLst/>
                </a:prstGeom>
              </p:spPr>
            </p:pic>
            <p:sp>
              <p:nvSpPr>
                <p:cNvPr id="221" name="Down Arrow 220"/>
                <p:cNvSpPr/>
                <p:nvPr/>
              </p:nvSpPr>
              <p:spPr>
                <a:xfrm>
                  <a:off x="3056548" y="5187775"/>
                  <a:ext cx="290423" cy="177251"/>
                </a:xfrm>
                <a:prstGeom prst="downArrow">
                  <a:avLst>
                    <a:gd name="adj1" fmla="val 50000"/>
                    <a:gd name="adj2" fmla="val 50000"/>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900" b="1"/>
                </a:p>
              </p:txBody>
            </p:sp>
            <p:sp>
              <p:nvSpPr>
                <p:cNvPr id="222" name="TextBox 221"/>
                <p:cNvSpPr txBox="1"/>
                <p:nvPr/>
              </p:nvSpPr>
              <p:spPr>
                <a:xfrm>
                  <a:off x="3067749" y="5082988"/>
                  <a:ext cx="259997" cy="141816"/>
                </a:xfrm>
                <a:prstGeom prst="rect">
                  <a:avLst/>
                </a:prstGeom>
                <a:noFill/>
              </p:spPr>
              <p:txBody>
                <a:bodyPr wrap="square" lIns="0" tIns="0" rIns="0" bIns="0" rtlCol="0">
                  <a:noAutofit/>
                </a:bodyPr>
                <a:lstStyle/>
                <a:p>
                  <a:pPr algn="ctr">
                    <a:lnSpc>
                      <a:spcPct val="90000"/>
                    </a:lnSpc>
                  </a:pPr>
                  <a:r>
                    <a:rPr lang="en-US" sz="700" b="1" dirty="0">
                      <a:solidFill>
                        <a:schemeClr val="accent1"/>
                      </a:solidFill>
                    </a:rPr>
                    <a:t>I/O</a:t>
                  </a:r>
                </a:p>
              </p:txBody>
            </p:sp>
          </p:grpSp>
        </p:grpSp>
        <p:grpSp>
          <p:nvGrpSpPr>
            <p:cNvPr id="18" name="Group 120"/>
            <p:cNvGrpSpPr/>
            <p:nvPr/>
          </p:nvGrpSpPr>
          <p:grpSpPr>
            <a:xfrm>
              <a:off x="10434013" y="5821913"/>
              <a:ext cx="798058" cy="332422"/>
              <a:chOff x="3852078" y="1425389"/>
              <a:chExt cx="1038135" cy="432423"/>
            </a:xfrm>
          </p:grpSpPr>
          <p:grpSp>
            <p:nvGrpSpPr>
              <p:cNvPr id="19" name="Group 55"/>
              <p:cNvGrpSpPr/>
              <p:nvPr/>
            </p:nvGrpSpPr>
            <p:grpSpPr>
              <a:xfrm>
                <a:off x="3852078" y="1502594"/>
                <a:ext cx="1038135" cy="355218"/>
                <a:chOff x="1129846" y="2763185"/>
                <a:chExt cx="1629398" cy="557531"/>
              </a:xfrm>
            </p:grpSpPr>
            <p:cxnSp>
              <p:nvCxnSpPr>
                <p:cNvPr id="234" name="Straight Connector 233"/>
                <p:cNvCxnSpPr/>
                <p:nvPr/>
              </p:nvCxnSpPr>
              <p:spPr>
                <a:xfrm>
                  <a:off x="174712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1364012"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236" name="Picture 235"/>
                <p:cNvPicPr>
                  <a:picLocks noChangeAspect="1"/>
                </p:cNvPicPr>
                <p:nvPr/>
              </p:nvPicPr>
              <p:blipFill>
                <a:blip r:embed="rId26"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129846" y="2837319"/>
                  <a:ext cx="482371" cy="482370"/>
                </a:xfrm>
                <a:prstGeom prst="rect">
                  <a:avLst/>
                </a:prstGeom>
              </p:spPr>
            </p:pic>
            <p:pic>
              <p:nvPicPr>
                <p:cNvPr id="237" name="Picture 236"/>
                <p:cNvPicPr>
                  <a:picLocks noChangeAspect="1"/>
                </p:cNvPicPr>
                <p:nvPr/>
              </p:nvPicPr>
              <p:blipFill>
                <a:blip r:embed="rId26"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513757" y="2838346"/>
                  <a:ext cx="482371" cy="482370"/>
                </a:xfrm>
                <a:prstGeom prst="rect">
                  <a:avLst/>
                </a:prstGeom>
              </p:spPr>
            </p:pic>
            <p:cxnSp>
              <p:nvCxnSpPr>
                <p:cNvPr id="238" name="Straight Connector 237"/>
                <p:cNvCxnSpPr/>
                <p:nvPr/>
              </p:nvCxnSpPr>
              <p:spPr>
                <a:xfrm>
                  <a:off x="2130037"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239" name="Picture 238"/>
                <p:cNvPicPr>
                  <a:picLocks noChangeAspect="1"/>
                </p:cNvPicPr>
                <p:nvPr/>
              </p:nvPicPr>
              <p:blipFill>
                <a:blip r:embed="rId26"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1895871" y="2837318"/>
                  <a:ext cx="482371" cy="482370"/>
                </a:xfrm>
                <a:prstGeom prst="rect">
                  <a:avLst/>
                </a:prstGeom>
              </p:spPr>
            </p:pic>
            <p:cxnSp>
              <p:nvCxnSpPr>
                <p:cNvPr id="240" name="Straight Connector 239"/>
                <p:cNvCxnSpPr/>
                <p:nvPr/>
              </p:nvCxnSpPr>
              <p:spPr>
                <a:xfrm>
                  <a:off x="2511039" y="2763185"/>
                  <a:ext cx="0" cy="2098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241" name="Picture 240"/>
                <p:cNvPicPr>
                  <a:picLocks noChangeAspect="1"/>
                </p:cNvPicPr>
                <p:nvPr/>
              </p:nvPicPr>
              <p:blipFill>
                <a:blip r:embed="rId26" cstate="email">
                  <a:duotone>
                    <a:prstClr val="black"/>
                    <a:srgbClr val="0070C0">
                      <a:tint val="45000"/>
                      <a:satMod val="400000"/>
                    </a:srgbClr>
                  </a:duotone>
                  <a:extLst>
                    <a:ext uri="{28A0092B-C50C-407E-A947-70E740481C1C}">
                      <a14:useLocalDpi xmlns:a14="http://schemas.microsoft.com/office/drawing/2010/main"/>
                    </a:ext>
                  </a:extLst>
                </a:blip>
                <a:stretch>
                  <a:fillRect/>
                </a:stretch>
              </p:blipFill>
              <p:spPr>
                <a:xfrm>
                  <a:off x="2276873" y="2837319"/>
                  <a:ext cx="482371" cy="482370"/>
                </a:xfrm>
                <a:prstGeom prst="rect">
                  <a:avLst/>
                </a:prstGeom>
              </p:spPr>
            </p:pic>
          </p:grpSp>
          <p:sp>
            <p:nvSpPr>
              <p:cNvPr id="233" name="Left-Right Arrow 232"/>
              <p:cNvSpPr/>
              <p:nvPr/>
            </p:nvSpPr>
            <p:spPr>
              <a:xfrm>
                <a:off x="3891533" y="1425389"/>
                <a:ext cx="959224" cy="125505"/>
              </a:xfrm>
              <a:prstGeom prst="lef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242" name="Rectangle 241"/>
            <p:cNvSpPr/>
            <p:nvPr/>
          </p:nvSpPr>
          <p:spPr>
            <a:xfrm>
              <a:off x="8606047" y="3120217"/>
              <a:ext cx="1169872" cy="193899"/>
            </a:xfrm>
            <a:prstGeom prst="rect">
              <a:avLst/>
            </a:prstGeom>
          </p:spPr>
          <p:txBody>
            <a:bodyPr wrap="square" lIns="0" tIns="0" rIns="0" bIns="0">
              <a:spAutoFit/>
            </a:bodyPr>
            <a:lstStyle/>
            <a:p>
              <a:pPr>
                <a:lnSpc>
                  <a:spcPct val="90000"/>
                </a:lnSpc>
              </a:pPr>
              <a:r>
                <a:rPr lang="en-US" sz="1400" b="1" dirty="0"/>
                <a:t>Storage Indexes</a:t>
              </a:r>
            </a:p>
          </p:txBody>
        </p:sp>
        <p:sp>
          <p:nvSpPr>
            <p:cNvPr id="243" name="Rectangle 242"/>
            <p:cNvSpPr/>
            <p:nvPr/>
          </p:nvSpPr>
          <p:spPr>
            <a:xfrm>
              <a:off x="8606047" y="3936413"/>
              <a:ext cx="1266372" cy="387798"/>
            </a:xfrm>
            <a:prstGeom prst="rect">
              <a:avLst/>
            </a:prstGeom>
          </p:spPr>
          <p:txBody>
            <a:bodyPr wrap="none" lIns="0" tIns="0" rIns="0" bIns="0">
              <a:spAutoFit/>
            </a:bodyPr>
            <a:lstStyle/>
            <a:p>
              <a:pPr>
                <a:lnSpc>
                  <a:spcPct val="90000"/>
                </a:lnSpc>
              </a:pPr>
              <a:r>
                <a:rPr lang="en-US" sz="1400" b="1" dirty="0"/>
                <a:t>Hybrid Columnar</a:t>
              </a:r>
            </a:p>
            <a:p>
              <a:pPr>
                <a:lnSpc>
                  <a:spcPct val="90000"/>
                </a:lnSpc>
              </a:pPr>
              <a:r>
                <a:rPr lang="en-US" sz="1400" b="1" dirty="0"/>
                <a:t>Compression</a:t>
              </a:r>
            </a:p>
          </p:txBody>
        </p:sp>
        <p:sp>
          <p:nvSpPr>
            <p:cNvPr id="244" name="Rectangle 243"/>
            <p:cNvSpPr/>
            <p:nvPr/>
          </p:nvSpPr>
          <p:spPr>
            <a:xfrm>
              <a:off x="8606047" y="4393988"/>
              <a:ext cx="1345821" cy="387798"/>
            </a:xfrm>
            <a:prstGeom prst="rect">
              <a:avLst/>
            </a:prstGeom>
          </p:spPr>
          <p:txBody>
            <a:bodyPr wrap="square" lIns="0" tIns="0" rIns="0" bIns="0">
              <a:spAutoFit/>
            </a:bodyPr>
            <a:lstStyle/>
            <a:p>
              <a:pPr>
                <a:lnSpc>
                  <a:spcPct val="90000"/>
                </a:lnSpc>
              </a:pPr>
              <a:r>
                <a:rPr lang="en-US" sz="1400" b="1" dirty="0"/>
                <a:t>I/O Resource Management</a:t>
              </a:r>
            </a:p>
          </p:txBody>
        </p:sp>
        <p:sp>
          <p:nvSpPr>
            <p:cNvPr id="245" name="Rectangle 244"/>
            <p:cNvSpPr/>
            <p:nvPr/>
          </p:nvSpPr>
          <p:spPr>
            <a:xfrm>
              <a:off x="8606047" y="5766709"/>
              <a:ext cx="1944209" cy="387798"/>
            </a:xfrm>
            <a:prstGeom prst="rect">
              <a:avLst/>
            </a:prstGeom>
          </p:spPr>
          <p:txBody>
            <a:bodyPr wrap="square" lIns="0" tIns="0" rIns="0" bIns="0">
              <a:spAutoFit/>
            </a:bodyPr>
            <a:lstStyle/>
            <a:p>
              <a:pPr>
                <a:lnSpc>
                  <a:spcPct val="90000"/>
                </a:lnSpc>
              </a:pPr>
              <a:r>
                <a:rPr lang="en-US" sz="1400" b="1" err="1"/>
                <a:t>Exafusion</a:t>
              </a:r>
              <a:r>
                <a:rPr lang="en-US" sz="1400" b="1"/>
                <a:t> </a:t>
              </a:r>
              <a:br>
                <a:rPr lang="en-US" sz="1400" b="1"/>
              </a:br>
              <a:r>
                <a:rPr lang="en-US" sz="1400" b="1"/>
                <a:t>Direct-to-Wire </a:t>
              </a:r>
              <a:r>
                <a:rPr lang="en-US" sz="1400" b="1" dirty="0"/>
                <a:t>Protocol</a:t>
              </a:r>
            </a:p>
          </p:txBody>
        </p:sp>
        <p:sp>
          <p:nvSpPr>
            <p:cNvPr id="246" name="Rectangle 245"/>
            <p:cNvSpPr/>
            <p:nvPr/>
          </p:nvSpPr>
          <p:spPr>
            <a:xfrm>
              <a:off x="8606047" y="1736818"/>
              <a:ext cx="1683410" cy="215444"/>
            </a:xfrm>
            <a:prstGeom prst="rect">
              <a:avLst/>
            </a:prstGeom>
          </p:spPr>
          <p:txBody>
            <a:bodyPr wrap="none" lIns="0" tIns="0" rIns="0" bIns="0">
              <a:spAutoFit/>
            </a:bodyPr>
            <a:lstStyle/>
            <a:p>
              <a:r>
                <a:rPr lang="en-US" sz="1400" b="1" dirty="0"/>
                <a:t>Offload SQL to Storage</a:t>
              </a:r>
            </a:p>
          </p:txBody>
        </p:sp>
        <p:grpSp>
          <p:nvGrpSpPr>
            <p:cNvPr id="20" name="Group 281"/>
            <p:cNvGrpSpPr/>
            <p:nvPr/>
          </p:nvGrpSpPr>
          <p:grpSpPr>
            <a:xfrm>
              <a:off x="10532998" y="3498052"/>
              <a:ext cx="600089" cy="362982"/>
              <a:chOff x="10598234" y="2956511"/>
              <a:chExt cx="600089" cy="362982"/>
            </a:xfrm>
          </p:grpSpPr>
          <p:grpSp>
            <p:nvGrpSpPr>
              <p:cNvPr id="21" name="Group 31"/>
              <p:cNvGrpSpPr/>
              <p:nvPr/>
            </p:nvGrpSpPr>
            <p:grpSpPr>
              <a:xfrm rot="5400000">
                <a:off x="10501821" y="3052924"/>
                <a:ext cx="354791" cy="161966"/>
                <a:chOff x="7114905" y="4902925"/>
                <a:chExt cx="1565876" cy="592183"/>
              </a:xfrm>
            </p:grpSpPr>
            <p:sp>
              <p:nvSpPr>
                <p:cNvPr id="261" name="Rounded Rectangle 260"/>
                <p:cNvSpPr/>
                <p:nvPr/>
              </p:nvSpPr>
              <p:spPr>
                <a:xfrm>
                  <a:off x="7114905" y="4902925"/>
                  <a:ext cx="1565876" cy="592183"/>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22" name="Group 17"/>
                <p:cNvGrpSpPr/>
                <p:nvPr/>
              </p:nvGrpSpPr>
              <p:grpSpPr>
                <a:xfrm>
                  <a:off x="7297782" y="5094515"/>
                  <a:ext cx="1149531" cy="200297"/>
                  <a:chOff x="7297782" y="5107578"/>
                  <a:chExt cx="1149531" cy="200297"/>
                </a:xfrm>
              </p:grpSpPr>
              <p:sp>
                <p:nvSpPr>
                  <p:cNvPr id="263" name="Rounded Rectangle 262"/>
                  <p:cNvSpPr/>
                  <p:nvPr/>
                </p:nvSpPr>
                <p:spPr>
                  <a:xfrm>
                    <a:off x="7297782"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4" name="Rounded Rectangle 263"/>
                  <p:cNvSpPr/>
                  <p:nvPr/>
                </p:nvSpPr>
                <p:spPr>
                  <a:xfrm>
                    <a:off x="7707084"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5" name="Rounded Rectangle 264"/>
                  <p:cNvSpPr/>
                  <p:nvPr/>
                </p:nvSpPr>
                <p:spPr>
                  <a:xfrm>
                    <a:off x="8116387" y="5107578"/>
                    <a:ext cx="330926" cy="200297"/>
                  </a:xfrm>
                  <a:prstGeom prst="roundRect">
                    <a:avLst/>
                  </a:prstGeom>
                  <a:solidFill>
                    <a:schemeClr val="accent1"/>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23" name="Group 31"/>
              <p:cNvGrpSpPr/>
              <p:nvPr/>
            </p:nvGrpSpPr>
            <p:grpSpPr>
              <a:xfrm rot="5400000">
                <a:off x="10720587" y="3055168"/>
                <a:ext cx="359279" cy="161966"/>
                <a:chOff x="8522521" y="4902926"/>
                <a:chExt cx="1585682" cy="592183"/>
              </a:xfrm>
            </p:grpSpPr>
            <p:sp>
              <p:nvSpPr>
                <p:cNvPr id="256" name="Rounded Rectangle 255"/>
                <p:cNvSpPr/>
                <p:nvPr/>
              </p:nvSpPr>
              <p:spPr>
                <a:xfrm>
                  <a:off x="8522521" y="4902926"/>
                  <a:ext cx="1585682" cy="592183"/>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24" name="Group 18"/>
                <p:cNvGrpSpPr/>
                <p:nvPr/>
              </p:nvGrpSpPr>
              <p:grpSpPr>
                <a:xfrm>
                  <a:off x="8712926" y="5094515"/>
                  <a:ext cx="1149531" cy="200297"/>
                  <a:chOff x="7297782" y="5107578"/>
                  <a:chExt cx="1149531" cy="200297"/>
                </a:xfrm>
              </p:grpSpPr>
              <p:sp>
                <p:nvSpPr>
                  <p:cNvPr id="258" name="Rounded Rectangle 257"/>
                  <p:cNvSpPr/>
                  <p:nvPr/>
                </p:nvSpPr>
                <p:spPr>
                  <a:xfrm>
                    <a:off x="7297782"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9" name="Rounded Rectangle 258"/>
                  <p:cNvSpPr/>
                  <p:nvPr/>
                </p:nvSpPr>
                <p:spPr>
                  <a:xfrm>
                    <a:off x="7707084"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0" name="Rounded Rectangle 259"/>
                  <p:cNvSpPr/>
                  <p:nvPr/>
                </p:nvSpPr>
                <p:spPr>
                  <a:xfrm>
                    <a:off x="8116387" y="5107578"/>
                    <a:ext cx="330926" cy="200297"/>
                  </a:xfrm>
                  <a:prstGeom prst="roundRect">
                    <a:avLst/>
                  </a:prstGeom>
                  <a:solidFill>
                    <a:schemeClr val="accent3"/>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nvGrpSpPr>
              <p:cNvPr id="25" name="Group 31"/>
              <p:cNvGrpSpPr/>
              <p:nvPr/>
            </p:nvGrpSpPr>
            <p:grpSpPr>
              <a:xfrm rot="5400000">
                <a:off x="10937798" y="3058968"/>
                <a:ext cx="362982" cy="158068"/>
                <a:chOff x="7835945" y="5109227"/>
                <a:chExt cx="1580060" cy="592183"/>
              </a:xfrm>
            </p:grpSpPr>
            <p:sp>
              <p:nvSpPr>
                <p:cNvPr id="251" name="Rounded Rectangle 250"/>
                <p:cNvSpPr/>
                <p:nvPr/>
              </p:nvSpPr>
              <p:spPr>
                <a:xfrm>
                  <a:off x="7835945" y="5109227"/>
                  <a:ext cx="1580060" cy="592183"/>
                </a:xfrm>
                <a:prstGeom prst="roundRect">
                  <a:avLst/>
                </a:prstGeom>
                <a:solidFill>
                  <a:schemeClr val="accent5">
                    <a:lumMod val="75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26" name="Group 23"/>
                <p:cNvGrpSpPr/>
                <p:nvPr/>
              </p:nvGrpSpPr>
              <p:grpSpPr>
                <a:xfrm>
                  <a:off x="8046150" y="5300815"/>
                  <a:ext cx="1149530" cy="200298"/>
                  <a:chOff x="5241988" y="5313878"/>
                  <a:chExt cx="1149530" cy="200298"/>
                </a:xfrm>
              </p:grpSpPr>
              <p:sp>
                <p:nvSpPr>
                  <p:cNvPr id="253" name="Rounded Rectangle 252"/>
                  <p:cNvSpPr/>
                  <p:nvPr/>
                </p:nvSpPr>
                <p:spPr>
                  <a:xfrm>
                    <a:off x="5241988" y="5313879"/>
                    <a:ext cx="330925" cy="200297"/>
                  </a:xfrm>
                  <a:prstGeom prst="roundRect">
                    <a:avLst/>
                  </a:prstGeom>
                  <a:solidFill>
                    <a:schemeClr val="accent6">
                      <a:lumMod val="60000"/>
                      <a:lumOff val="4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4" name="Rounded Rectangle 253"/>
                  <p:cNvSpPr/>
                  <p:nvPr/>
                </p:nvSpPr>
                <p:spPr>
                  <a:xfrm>
                    <a:off x="5651288" y="5313878"/>
                    <a:ext cx="330926" cy="200297"/>
                  </a:xfrm>
                  <a:prstGeom prst="roundRect">
                    <a:avLst/>
                  </a:prstGeom>
                  <a:solidFill>
                    <a:schemeClr val="accent6">
                      <a:lumMod val="60000"/>
                      <a:lumOff val="4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55" name="Rounded Rectangle 254"/>
                  <p:cNvSpPr/>
                  <p:nvPr/>
                </p:nvSpPr>
                <p:spPr>
                  <a:xfrm>
                    <a:off x="6060592" y="5313878"/>
                    <a:ext cx="330926" cy="200297"/>
                  </a:xfrm>
                  <a:prstGeom prst="roundRect">
                    <a:avLst/>
                  </a:prstGeom>
                  <a:solidFill>
                    <a:schemeClr val="accent6">
                      <a:lumMod val="60000"/>
                      <a:lumOff val="40000"/>
                    </a:schemeClr>
                  </a:solidFill>
                  <a:ln w="1905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grpSp>
        <p:pic>
          <p:nvPicPr>
            <p:cNvPr id="266" name="Picture 3"/>
            <p:cNvPicPr>
              <a:picLocks noChangeAspect="1" noChangeArrowheads="1"/>
            </p:cNvPicPr>
            <p:nvPr/>
          </p:nvPicPr>
          <p:blipFill>
            <a:blip r:embed="rId27" cstate="email">
              <a:extLst>
                <a:ext uri="{28A0092B-C50C-407E-A947-70E740481C1C}">
                  <a14:useLocalDpi xmlns:a14="http://schemas.microsoft.com/office/drawing/2010/main"/>
                </a:ext>
              </a:extLst>
            </a:blip>
            <a:srcRect t="2889" b="8222"/>
            <a:stretch>
              <a:fillRect/>
            </a:stretch>
          </p:blipFill>
          <p:spPr bwMode="auto">
            <a:xfrm>
              <a:off x="10403698" y="4895966"/>
              <a:ext cx="858689" cy="301972"/>
            </a:xfrm>
            <a:prstGeom prst="rect">
              <a:avLst/>
            </a:prstGeom>
            <a:noFill/>
            <a:ln w="9525">
              <a:noFill/>
              <a:miter lim="800000"/>
              <a:headEnd/>
              <a:tailEnd/>
            </a:ln>
          </p:spPr>
        </p:pic>
        <p:sp>
          <p:nvSpPr>
            <p:cNvPr id="267" name="Rectangle 266"/>
            <p:cNvSpPr/>
            <p:nvPr/>
          </p:nvSpPr>
          <p:spPr>
            <a:xfrm>
              <a:off x="8606047" y="4824930"/>
              <a:ext cx="1769402" cy="387798"/>
            </a:xfrm>
            <a:prstGeom prst="rect">
              <a:avLst/>
            </a:prstGeom>
          </p:spPr>
          <p:txBody>
            <a:bodyPr wrap="square" lIns="0" tIns="0" rIns="0" bIns="0">
              <a:spAutoFit/>
            </a:bodyPr>
            <a:lstStyle/>
            <a:p>
              <a:pPr>
                <a:lnSpc>
                  <a:spcPct val="90000"/>
                </a:lnSpc>
              </a:pPr>
              <a:r>
                <a:rPr lang="en-US" sz="1400" b="1" dirty="0"/>
                <a:t>Network Resource Management</a:t>
              </a:r>
            </a:p>
          </p:txBody>
        </p:sp>
        <p:sp>
          <p:nvSpPr>
            <p:cNvPr id="268" name="Rectangle 267"/>
            <p:cNvSpPr/>
            <p:nvPr/>
          </p:nvSpPr>
          <p:spPr>
            <a:xfrm>
              <a:off x="8606047" y="5326893"/>
              <a:ext cx="1697850" cy="387798"/>
            </a:xfrm>
            <a:prstGeom prst="rect">
              <a:avLst/>
            </a:prstGeom>
          </p:spPr>
          <p:txBody>
            <a:bodyPr wrap="square" lIns="0" tIns="0" rIns="0" bIns="0">
              <a:spAutoFit/>
            </a:bodyPr>
            <a:lstStyle/>
            <a:p>
              <a:pPr>
                <a:lnSpc>
                  <a:spcPct val="90000"/>
                </a:lnSpc>
              </a:pPr>
              <a:r>
                <a:rPr lang="en-US" sz="1400" b="1" dirty="0"/>
                <a:t>In-Memory Fault Tolerance</a:t>
              </a:r>
            </a:p>
          </p:txBody>
        </p:sp>
        <p:grpSp>
          <p:nvGrpSpPr>
            <p:cNvPr id="27" name="Group 195"/>
            <p:cNvGrpSpPr/>
            <p:nvPr/>
          </p:nvGrpSpPr>
          <p:grpSpPr>
            <a:xfrm>
              <a:off x="10631600" y="5304089"/>
              <a:ext cx="402885" cy="427951"/>
              <a:chOff x="0" y="4499122"/>
              <a:chExt cx="849086" cy="849086"/>
            </a:xfrm>
          </p:grpSpPr>
          <p:grpSp>
            <p:nvGrpSpPr>
              <p:cNvPr id="28" name="Group 190"/>
              <p:cNvGrpSpPr/>
              <p:nvPr/>
            </p:nvGrpSpPr>
            <p:grpSpPr>
              <a:xfrm>
                <a:off x="0" y="4499122"/>
                <a:ext cx="696686" cy="696686"/>
                <a:chOff x="0" y="3702288"/>
                <a:chExt cx="1493520" cy="1493520"/>
              </a:xfrm>
            </p:grpSpPr>
            <p:pic>
              <p:nvPicPr>
                <p:cNvPr id="275" name="Picture 274" descr="chip-dark.png"/>
                <p:cNvPicPr>
                  <a:picLocks noChangeAspect="1"/>
                </p:cNvPicPr>
                <p:nvPr/>
              </p:nvPicPr>
              <p:blipFill>
                <a:blip r:embed="rId28" cstate="email">
                  <a:duotone>
                    <a:prstClr val="black"/>
                    <a:srgbClr val="FFFF99">
                      <a:tint val="45000"/>
                      <a:satMod val="400000"/>
                    </a:srgbClr>
                  </a:duotone>
                  <a:extLst>
                    <a:ext uri="{28A0092B-C50C-407E-A947-70E740481C1C}">
                      <a14:useLocalDpi xmlns:a14="http://schemas.microsoft.com/office/drawing/2010/main"/>
                    </a:ext>
                  </a:extLst>
                </a:blip>
                <a:stretch>
                  <a:fillRect/>
                </a:stretch>
              </p:blipFill>
              <p:spPr>
                <a:xfrm>
                  <a:off x="0" y="3702288"/>
                  <a:ext cx="1493520" cy="1493520"/>
                </a:xfrm>
                <a:prstGeom prst="rect">
                  <a:avLst/>
                </a:prstGeom>
              </p:spPr>
            </p:pic>
            <p:sp>
              <p:nvSpPr>
                <p:cNvPr id="276" name="Rounded Rectangle 275"/>
                <p:cNvSpPr/>
                <p:nvPr/>
              </p:nvSpPr>
              <p:spPr>
                <a:xfrm>
                  <a:off x="359113" y="4055385"/>
                  <a:ext cx="776458" cy="784546"/>
                </a:xfrm>
                <a:prstGeom prst="roundRect">
                  <a:avLst>
                    <a:gd name="adj" fmla="val 62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77" name="Picture 276" descr="table-column-2-blue.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76097" y="4125340"/>
                  <a:ext cx="737282" cy="690326"/>
                </a:xfrm>
                <a:prstGeom prst="rect">
                  <a:avLst/>
                </a:prstGeom>
              </p:spPr>
            </p:pic>
          </p:grpSp>
          <p:grpSp>
            <p:nvGrpSpPr>
              <p:cNvPr id="29" name="Group 191"/>
              <p:cNvGrpSpPr/>
              <p:nvPr/>
            </p:nvGrpSpPr>
            <p:grpSpPr>
              <a:xfrm>
                <a:off x="152400" y="4651522"/>
                <a:ext cx="696686" cy="696686"/>
                <a:chOff x="0" y="3702288"/>
                <a:chExt cx="1493520" cy="1493520"/>
              </a:xfrm>
            </p:grpSpPr>
            <p:pic>
              <p:nvPicPr>
                <p:cNvPr id="272" name="Picture 271" descr="chip-dark.png"/>
                <p:cNvPicPr>
                  <a:picLocks noChangeAspect="1"/>
                </p:cNvPicPr>
                <p:nvPr/>
              </p:nvPicPr>
              <p:blipFill>
                <a:blip r:embed="rId28" cstate="email">
                  <a:duotone>
                    <a:prstClr val="black"/>
                    <a:srgbClr val="FFFF99">
                      <a:tint val="45000"/>
                      <a:satMod val="400000"/>
                    </a:srgbClr>
                  </a:duotone>
                  <a:extLst>
                    <a:ext uri="{28A0092B-C50C-407E-A947-70E740481C1C}">
                      <a14:useLocalDpi xmlns:a14="http://schemas.microsoft.com/office/drawing/2010/main"/>
                    </a:ext>
                  </a:extLst>
                </a:blip>
                <a:stretch>
                  <a:fillRect/>
                </a:stretch>
              </p:blipFill>
              <p:spPr>
                <a:xfrm>
                  <a:off x="0" y="3702288"/>
                  <a:ext cx="1493520" cy="1493520"/>
                </a:xfrm>
                <a:prstGeom prst="rect">
                  <a:avLst/>
                </a:prstGeom>
              </p:spPr>
            </p:pic>
            <p:sp>
              <p:nvSpPr>
                <p:cNvPr id="273" name="Rounded Rectangle 272"/>
                <p:cNvSpPr/>
                <p:nvPr/>
              </p:nvSpPr>
              <p:spPr>
                <a:xfrm>
                  <a:off x="359113" y="4055385"/>
                  <a:ext cx="776458" cy="784546"/>
                </a:xfrm>
                <a:prstGeom prst="roundRect">
                  <a:avLst>
                    <a:gd name="adj" fmla="val 625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274" name="Picture 273" descr="table-column-2-blue.png"/>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76097" y="4125340"/>
                  <a:ext cx="737282" cy="690326"/>
                </a:xfrm>
                <a:prstGeom prst="rect">
                  <a:avLst/>
                </a:prstGeom>
              </p:spPr>
            </p:pic>
          </p:grpSp>
        </p:grpSp>
        <p:pic>
          <p:nvPicPr>
            <p:cNvPr id="278" name="Picture 6"/>
            <p:cNvPicPr>
              <a:picLocks noChangeAspect="1" noChangeArrowheads="1"/>
            </p:cNvPicPr>
            <p:nvPr/>
          </p:nvPicPr>
          <p:blipFill>
            <a:blip r:embed="rId3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46605" y="2100365"/>
              <a:ext cx="572875" cy="428411"/>
            </a:xfrm>
            <a:prstGeom prst="rect">
              <a:avLst/>
            </a:prstGeom>
            <a:noFill/>
            <a:ln w="9525">
              <a:noFill/>
              <a:miter lim="800000"/>
              <a:headEnd/>
              <a:tailEnd/>
            </a:ln>
          </p:spPr>
        </p:pic>
        <p:grpSp>
          <p:nvGrpSpPr>
            <p:cNvPr id="30" name="Group 280"/>
            <p:cNvGrpSpPr/>
            <p:nvPr/>
          </p:nvGrpSpPr>
          <p:grpSpPr>
            <a:xfrm>
              <a:off x="10437041" y="2612682"/>
              <a:ext cx="792003" cy="346337"/>
              <a:chOff x="10449011" y="2612682"/>
              <a:chExt cx="792003" cy="346337"/>
            </a:xfrm>
          </p:grpSpPr>
          <p:pic>
            <p:nvPicPr>
              <p:cNvPr id="279" name="Picture 278"/>
              <p:cNvPicPr/>
              <p:nvPr/>
            </p:nvPicPr>
            <p:blipFill>
              <a:blip r:embed="rId31" cstate="email">
                <a:lum bright="30000"/>
                <a:extLst>
                  <a:ext uri="{28A0092B-C50C-407E-A947-70E740481C1C}">
                    <a14:useLocalDpi xmlns:a14="http://schemas.microsoft.com/office/drawing/2010/main"/>
                  </a:ext>
                </a:extLst>
              </a:blip>
              <a:stretch>
                <a:fillRect/>
              </a:stretch>
            </p:blipFill>
            <p:spPr>
              <a:xfrm>
                <a:off x="10449011" y="2612682"/>
                <a:ext cx="792003" cy="346337"/>
              </a:xfrm>
              <a:prstGeom prst="rect">
                <a:avLst/>
              </a:prstGeom>
            </p:spPr>
          </p:pic>
          <p:sp>
            <p:nvSpPr>
              <p:cNvPr id="280" name="TextBox 279"/>
              <p:cNvSpPr txBox="1"/>
              <p:nvPr/>
            </p:nvSpPr>
            <p:spPr>
              <a:xfrm>
                <a:off x="10532395" y="2631014"/>
                <a:ext cx="696257" cy="210305"/>
              </a:xfrm>
              <a:prstGeom prst="rect">
                <a:avLst/>
              </a:prstGeom>
              <a:noFill/>
            </p:spPr>
            <p:txBody>
              <a:bodyPr wrap="none" lIns="0" tIns="0" rIns="0" bIns="0" rtlCol="0">
                <a:noAutofit/>
              </a:bodyPr>
              <a:lstStyle/>
              <a:p>
                <a:pPr>
                  <a:lnSpc>
                    <a:spcPct val="90000"/>
                  </a:lnSpc>
                </a:pPr>
                <a:r>
                  <a:rPr lang="en-US" sz="1400" b="1" dirty="0">
                    <a:solidFill>
                      <a:schemeClr val="bg1"/>
                    </a:solidFill>
                  </a:rPr>
                  <a:t>PCI Flash</a:t>
                </a:r>
              </a:p>
            </p:txBody>
          </p:sp>
        </p:grpSp>
        <p:sp>
          <p:nvSpPr>
            <p:cNvPr id="283" name="Rectangle 282"/>
            <p:cNvSpPr/>
            <p:nvPr/>
          </p:nvSpPr>
          <p:spPr>
            <a:xfrm>
              <a:off x="8606047" y="2651179"/>
              <a:ext cx="1695977" cy="215444"/>
            </a:xfrm>
            <a:prstGeom prst="rect">
              <a:avLst/>
            </a:prstGeom>
          </p:spPr>
          <p:txBody>
            <a:bodyPr wrap="none" lIns="0" tIns="0" rIns="0" bIns="0">
              <a:spAutoFit/>
            </a:bodyPr>
            <a:lstStyle/>
            <a:p>
              <a:r>
                <a:rPr lang="en-US" sz="1400" b="1" dirty="0"/>
                <a:t>Smart Flash Cache, Log</a:t>
              </a:r>
            </a:p>
          </p:txBody>
        </p:sp>
        <p:pic>
          <p:nvPicPr>
            <p:cNvPr id="284" name="Picture 283" descr="storage index.png"/>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0628062" y="2998325"/>
              <a:ext cx="409960" cy="409960"/>
            </a:xfrm>
            <a:prstGeom prst="rect">
              <a:avLst/>
            </a:prstGeom>
          </p:spPr>
        </p:pic>
      </p:grpSp>
      <p:pic>
        <p:nvPicPr>
          <p:cNvPr id="2050" name="Picture 2"/>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27680" y="1321240"/>
            <a:ext cx="1524000" cy="4479925"/>
          </a:xfrm>
          <a:prstGeom prst="rect">
            <a:avLst/>
          </a:prstGeom>
          <a:noFill/>
          <a:ln w="9525">
            <a:noFill/>
            <a:miter lim="800000"/>
            <a:headEnd/>
            <a:tailEnd/>
          </a:ln>
        </p:spPr>
      </p:pic>
    </p:spTree>
    <p:extLst>
      <p:ext uri="{BB962C8B-B14F-4D97-AF65-F5344CB8AC3E}">
        <p14:creationId xmlns:p14="http://schemas.microsoft.com/office/powerpoint/2010/main" val="146801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06400"/>
            <a:ext cx="11125200" cy="537980"/>
          </a:xfrm>
        </p:spPr>
        <p:txBody>
          <a:bodyPr/>
          <a:lstStyle/>
          <a:p>
            <a:r>
              <a:rPr lang="en-US" dirty="0"/>
              <a:t>BYOL: Leverage On-Premises Licenses with Exadata Cloud</a:t>
            </a:r>
          </a:p>
        </p:txBody>
      </p:sp>
      <p:grpSp>
        <p:nvGrpSpPr>
          <p:cNvPr id="4" name="Group 3"/>
          <p:cNvGrpSpPr/>
          <p:nvPr/>
        </p:nvGrpSpPr>
        <p:grpSpPr>
          <a:xfrm>
            <a:off x="6408677" y="1560807"/>
            <a:ext cx="4711255" cy="3395448"/>
            <a:chOff x="6408677" y="1560807"/>
            <a:chExt cx="4711255" cy="3395448"/>
          </a:xfrm>
        </p:grpSpPr>
        <p:pic>
          <p:nvPicPr>
            <p:cNvPr id="45" name="Picture 4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08677" y="3005435"/>
              <a:ext cx="4687159" cy="1950820"/>
            </a:xfrm>
            <a:prstGeom prst="rect">
              <a:avLst/>
            </a:prstGeom>
          </p:spPr>
        </p:pic>
        <p:pic>
          <p:nvPicPr>
            <p:cNvPr id="46" name="Picture 45"/>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97846" y="1560807"/>
              <a:ext cx="1322086" cy="3287998"/>
            </a:xfrm>
            <a:prstGeom prst="rect">
              <a:avLst/>
            </a:prstGeom>
            <a:noFill/>
            <a:ln w="9525">
              <a:noFill/>
              <a:miter lim="800000"/>
              <a:headEnd/>
              <a:tailEnd/>
            </a:ln>
          </p:spPr>
        </p:pic>
      </p:grpSp>
      <p:grpSp>
        <p:nvGrpSpPr>
          <p:cNvPr id="47" name="Group 46"/>
          <p:cNvGrpSpPr/>
          <p:nvPr/>
        </p:nvGrpSpPr>
        <p:grpSpPr>
          <a:xfrm>
            <a:off x="1442618" y="1321751"/>
            <a:ext cx="3550782" cy="1722350"/>
            <a:chOff x="256720" y="1283084"/>
            <a:chExt cx="3550782" cy="1722350"/>
          </a:xfrm>
        </p:grpSpPr>
        <p:sp>
          <p:nvSpPr>
            <p:cNvPr id="48" name="Cloud 47"/>
            <p:cNvSpPr/>
            <p:nvPr/>
          </p:nvSpPr>
          <p:spPr bwMode="gray">
            <a:xfrm>
              <a:off x="256720" y="2499350"/>
              <a:ext cx="827301" cy="506084"/>
            </a:xfrm>
            <a:prstGeom prst="cloud">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dirty="0">
                  <a:solidFill>
                    <a:schemeClr val="bg1"/>
                  </a:solidFill>
                </a:rPr>
                <a:t>RAC</a:t>
              </a:r>
            </a:p>
          </p:txBody>
        </p:sp>
        <p:sp>
          <p:nvSpPr>
            <p:cNvPr id="49" name="Cloud 48"/>
            <p:cNvSpPr/>
            <p:nvPr/>
          </p:nvSpPr>
          <p:spPr bwMode="gray">
            <a:xfrm>
              <a:off x="274580" y="1886628"/>
              <a:ext cx="1804179" cy="506084"/>
            </a:xfrm>
            <a:prstGeom prst="cloud">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a:solidFill>
                    <a:schemeClr val="bg1"/>
                  </a:solidFill>
                </a:rPr>
                <a:t>Partitioning</a:t>
              </a:r>
              <a:endParaRPr lang="en-US" sz="1600" dirty="0">
                <a:solidFill>
                  <a:schemeClr val="bg1"/>
                </a:solidFill>
              </a:endParaRPr>
            </a:p>
          </p:txBody>
        </p:sp>
        <p:sp>
          <p:nvSpPr>
            <p:cNvPr id="50" name="Cloud 49"/>
            <p:cNvSpPr/>
            <p:nvPr/>
          </p:nvSpPr>
          <p:spPr bwMode="gray">
            <a:xfrm>
              <a:off x="1654723" y="2321274"/>
              <a:ext cx="2152779" cy="506084"/>
            </a:xfrm>
            <a:prstGeom prst="cloud">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a:solidFill>
                    <a:schemeClr val="bg1"/>
                  </a:solidFill>
                </a:rPr>
                <a:t>In-Memory DB</a:t>
              </a:r>
              <a:endParaRPr lang="en-US" sz="1600" dirty="0">
                <a:solidFill>
                  <a:schemeClr val="bg1"/>
                </a:solidFill>
              </a:endParaRPr>
            </a:p>
          </p:txBody>
        </p:sp>
        <p:sp>
          <p:nvSpPr>
            <p:cNvPr id="51" name="Cloud 50"/>
            <p:cNvSpPr/>
            <p:nvPr/>
          </p:nvSpPr>
          <p:spPr bwMode="gray">
            <a:xfrm>
              <a:off x="274582" y="1283084"/>
              <a:ext cx="1804178" cy="506084"/>
            </a:xfrm>
            <a:prstGeom prst="cloud">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a:solidFill>
                    <a:schemeClr val="bg1"/>
                  </a:solidFill>
                </a:rPr>
                <a:t>Multitenant</a:t>
              </a:r>
              <a:endParaRPr lang="en-US" sz="1600" dirty="0">
                <a:solidFill>
                  <a:schemeClr val="bg1"/>
                </a:solidFill>
              </a:endParaRPr>
            </a:p>
          </p:txBody>
        </p:sp>
        <p:sp>
          <p:nvSpPr>
            <p:cNvPr id="52" name="Cloud 51"/>
            <p:cNvSpPr/>
            <p:nvPr/>
          </p:nvSpPr>
          <p:spPr bwMode="gray">
            <a:xfrm>
              <a:off x="2087454" y="1497283"/>
              <a:ext cx="1720048" cy="632378"/>
            </a:xfrm>
            <a:prstGeom prst="cloud">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a:solidFill>
                    <a:schemeClr val="bg1"/>
                  </a:solidFill>
                </a:rPr>
                <a:t>Active Data Guard</a:t>
              </a:r>
              <a:endParaRPr lang="en-US" sz="1600" dirty="0">
                <a:solidFill>
                  <a:schemeClr val="bg1"/>
                </a:solidFill>
              </a:endParaRPr>
            </a:p>
          </p:txBody>
        </p:sp>
      </p:grpSp>
      <p:grpSp>
        <p:nvGrpSpPr>
          <p:cNvPr id="60" name="Group 59"/>
          <p:cNvGrpSpPr/>
          <p:nvPr/>
        </p:nvGrpSpPr>
        <p:grpSpPr>
          <a:xfrm>
            <a:off x="1309533" y="2911329"/>
            <a:ext cx="3567794" cy="3166242"/>
            <a:chOff x="1309533" y="2911329"/>
            <a:chExt cx="3567794" cy="3166242"/>
          </a:xfrm>
        </p:grpSpPr>
        <p:grpSp>
          <p:nvGrpSpPr>
            <p:cNvPr id="12" name="Group 11"/>
            <p:cNvGrpSpPr/>
            <p:nvPr/>
          </p:nvGrpSpPr>
          <p:grpSpPr>
            <a:xfrm>
              <a:off x="1562656" y="2911329"/>
              <a:ext cx="2909939" cy="2692231"/>
              <a:chOff x="423406" y="2911329"/>
              <a:chExt cx="2909939" cy="2692231"/>
            </a:xfrm>
          </p:grpSpPr>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36174" y="2959661"/>
                <a:ext cx="485170" cy="1478613"/>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3406" y="3213826"/>
                <a:ext cx="493931" cy="1505314"/>
              </a:xfrm>
              <a:prstGeom prst="rect">
                <a:avLst/>
              </a:prstGeom>
            </p:spPr>
          </p:pic>
          <p:pic>
            <p:nvPicPr>
              <p:cNvPr id="6" name="Picture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5422" y="4984715"/>
                <a:ext cx="1383299" cy="540351"/>
              </a:xfrm>
              <a:prstGeom prst="rect">
                <a:avLst/>
              </a:prstGeom>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25239" y="4526953"/>
                <a:ext cx="1123597" cy="351124"/>
              </a:xfrm>
              <a:prstGeom prst="rect">
                <a:avLst/>
              </a:prstGeom>
            </p:spPr>
          </p:pic>
          <p:pic>
            <p:nvPicPr>
              <p:cNvPr id="8" name="Picture 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3774" y="2911329"/>
                <a:ext cx="1505314" cy="1505314"/>
              </a:xfrm>
              <a:prstGeom prst="rect">
                <a:avLst/>
              </a:prstGeom>
            </p:spPr>
          </p:pic>
          <p:pic>
            <p:nvPicPr>
              <p:cNvPr id="40" name="Picture 39" descr="servers-dark.png"/>
              <p:cNvPicPr>
                <a:picLocks noChangeAspect="1"/>
              </p:cNvPicPr>
              <p:nvPr/>
            </p:nvPicPr>
            <p:blipFill>
              <a:blip r:embed="rId10" cstate="print"/>
              <a:stretch>
                <a:fillRect/>
              </a:stretch>
            </p:blipFill>
            <p:spPr>
              <a:xfrm>
                <a:off x="2256738" y="4526953"/>
                <a:ext cx="1076607" cy="1076607"/>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13220" y="2964468"/>
                <a:ext cx="486347" cy="1482200"/>
              </a:xfrm>
              <a:prstGeom prst="rect">
                <a:avLst/>
              </a:prstGeom>
            </p:spPr>
          </p:pic>
        </p:grpSp>
        <p:sp>
          <p:nvSpPr>
            <p:cNvPr id="13" name="TextBox 12"/>
            <p:cNvSpPr txBox="1"/>
            <p:nvPr/>
          </p:nvSpPr>
          <p:spPr>
            <a:xfrm>
              <a:off x="1309533" y="5790641"/>
              <a:ext cx="3567794" cy="286930"/>
            </a:xfrm>
            <a:prstGeom prst="rect">
              <a:avLst/>
            </a:prstGeom>
            <a:noFill/>
          </p:spPr>
          <p:txBody>
            <a:bodyPr wrap="none" lIns="0" tIns="0" rIns="0" bIns="0" rtlCol="0">
              <a:noAutofit/>
            </a:bodyPr>
            <a:lstStyle/>
            <a:p>
              <a:pPr algn="ctr">
                <a:lnSpc>
                  <a:spcPct val="90000"/>
                </a:lnSpc>
              </a:pPr>
              <a:r>
                <a:rPr lang="en-US" b="1"/>
                <a:t>Legacy On-Premises </a:t>
              </a:r>
              <a:r>
                <a:rPr lang="en-US" b="1" dirty="0"/>
                <a:t>Infrastructure</a:t>
              </a:r>
            </a:p>
          </p:txBody>
        </p:sp>
      </p:grpSp>
      <p:sp>
        <p:nvSpPr>
          <p:cNvPr id="22" name="Cloud 21"/>
          <p:cNvSpPr/>
          <p:nvPr/>
        </p:nvSpPr>
        <p:spPr bwMode="gray">
          <a:xfrm>
            <a:off x="6342312" y="4982680"/>
            <a:ext cx="4753524" cy="1280244"/>
          </a:xfrm>
          <a:prstGeom prst="cloud">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600" dirty="0"/>
              <a:t>Transparent Data Encryption (TDE)</a:t>
            </a:r>
          </a:p>
          <a:p>
            <a:pPr>
              <a:lnSpc>
                <a:spcPct val="90000"/>
              </a:lnSpc>
            </a:pPr>
            <a:r>
              <a:rPr lang="en-US" sz="1600" dirty="0"/>
              <a:t>Diagnostics and Tuning Pack</a:t>
            </a:r>
          </a:p>
          <a:p>
            <a:pPr>
              <a:lnSpc>
                <a:spcPct val="90000"/>
              </a:lnSpc>
            </a:pPr>
            <a:r>
              <a:rPr lang="en-US" sz="1600" dirty="0"/>
              <a:t>Data Masking and Subsetting Pack</a:t>
            </a:r>
          </a:p>
          <a:p>
            <a:pPr>
              <a:lnSpc>
                <a:spcPct val="90000"/>
              </a:lnSpc>
            </a:pPr>
            <a:r>
              <a:rPr lang="en-US" sz="1600" dirty="0"/>
              <a:t>Real Application Testing</a:t>
            </a:r>
          </a:p>
        </p:txBody>
      </p:sp>
      <p:sp>
        <p:nvSpPr>
          <p:cNvPr id="10" name="Slide Number Placeholder 9"/>
          <p:cNvSpPr>
            <a:spLocks noGrp="1"/>
          </p:cNvSpPr>
          <p:nvPr>
            <p:ph type="sldNum" sz="quarter" idx="12"/>
          </p:nvPr>
        </p:nvSpPr>
        <p:spPr/>
        <p:txBody>
          <a:bodyPr/>
          <a:lstStyle/>
          <a:p>
            <a:fld id="{C51EAA63-D034-42AE-91FA-B13B9518C7BE}" type="slidenum">
              <a:rPr lang="uk-UA" smtClean="0"/>
              <a:t>72</a:t>
            </a:fld>
            <a:endParaRPr lang="uk-UA"/>
          </a:p>
        </p:txBody>
      </p:sp>
    </p:spTree>
    <p:extLst>
      <p:ext uri="{BB962C8B-B14F-4D97-AF65-F5344CB8AC3E}">
        <p14:creationId xmlns:p14="http://schemas.microsoft.com/office/powerpoint/2010/main" val="55599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04194E-6 2.96296E-6 C 0.10875 -0.07454 0.21751 -0.14885 0.28614 -0.15324 C 0.35504 -0.15764 0.41235 -0.02639 0.41235 -0.02616 " pathEditMode="relative" rAng="0" ptsTypes="AAA">
                                      <p:cBhvr>
                                        <p:cTn id="10" dur="2000" fill="hold"/>
                                        <p:tgtEl>
                                          <p:spTgt spid="47"/>
                                        </p:tgtEl>
                                        <p:attrNameLst>
                                          <p:attrName>ppt_x</p:attrName>
                                          <p:attrName>ppt_y</p:attrName>
                                        </p:attrNameLst>
                                      </p:cBhvr>
                                      <p:rCtr x="20617" y="-7685"/>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60"/>
                                        </p:tgtEl>
                                      </p:cBhvr>
                                    </p:animEffect>
                                    <p:set>
                                      <p:cBhvr>
                                        <p:cTn id="19"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10455"/>
            <a:ext cx="11125200" cy="889000"/>
          </a:xfrm>
        </p:spPr>
        <p:txBody>
          <a:bodyPr/>
          <a:lstStyle/>
          <a:p>
            <a:r>
              <a:rPr lang="en-US" dirty="0"/>
              <a:t>Exadata Cloud at Customer</a:t>
            </a:r>
          </a:p>
        </p:txBody>
      </p:sp>
      <p:sp>
        <p:nvSpPr>
          <p:cNvPr id="3" name="Content Placeholder 2"/>
          <p:cNvSpPr>
            <a:spLocks noGrp="1"/>
          </p:cNvSpPr>
          <p:nvPr>
            <p:ph idx="1"/>
          </p:nvPr>
        </p:nvSpPr>
        <p:spPr>
          <a:xfrm>
            <a:off x="531151" y="1494007"/>
            <a:ext cx="11126522" cy="4684723"/>
          </a:xfrm>
        </p:spPr>
        <p:txBody>
          <a:bodyPr/>
          <a:lstStyle/>
          <a:p>
            <a:r>
              <a:rPr lang="en-US" sz="2400" dirty="0"/>
              <a:t>Available at customers’ data centers</a:t>
            </a:r>
          </a:p>
          <a:p>
            <a:pPr lvl="1"/>
            <a:r>
              <a:rPr lang="en-US" sz="1800" dirty="0"/>
              <a:t>Customer responsible for data center infrastructure</a:t>
            </a:r>
          </a:p>
          <a:p>
            <a:pPr lvl="1"/>
            <a:r>
              <a:rPr lang="en-US" sz="1800" dirty="0"/>
              <a:t>Oracle manages all Exadata infrastructure</a:t>
            </a:r>
          </a:p>
          <a:p>
            <a:pPr>
              <a:spcBef>
                <a:spcPts val="2400"/>
              </a:spcBef>
            </a:pPr>
            <a:r>
              <a:rPr lang="en-US" sz="2400" dirty="0"/>
              <a:t>Bringing the Oracle Cloud to you</a:t>
            </a:r>
          </a:p>
          <a:p>
            <a:pPr>
              <a:spcBef>
                <a:spcPts val="2400"/>
              </a:spcBef>
            </a:pPr>
            <a:r>
              <a:rPr lang="en-US" sz="2400" dirty="0"/>
              <a:t>Five ideal customer profiles</a:t>
            </a:r>
          </a:p>
          <a:p>
            <a:pPr lvl="1"/>
            <a:r>
              <a:rPr lang="en-US" sz="1800" dirty="0"/>
              <a:t>Subject to data regulatory, data sovereignty and data residency laws or policies </a:t>
            </a:r>
          </a:p>
          <a:p>
            <a:pPr lvl="1"/>
            <a:r>
              <a:rPr lang="en-US" sz="1800" dirty="0"/>
              <a:t>Apps require the throughput or latency of a local LAN rather than a WAN</a:t>
            </a:r>
          </a:p>
          <a:p>
            <a:pPr lvl="1"/>
            <a:r>
              <a:rPr lang="en-US" sz="1800" dirty="0"/>
              <a:t>Databases are too tightly-coupled with existing applications and infrastructure to move to public cloud</a:t>
            </a:r>
          </a:p>
          <a:p>
            <a:pPr lvl="1"/>
            <a:r>
              <a:rPr lang="en-US" sz="1800" dirty="0"/>
              <a:t>Want the benefits of a database cloud, but organizationally not ready to move to a public cloud</a:t>
            </a:r>
          </a:p>
          <a:p>
            <a:pPr lvl="1"/>
            <a:r>
              <a:rPr lang="en-US" sz="1800" dirty="0"/>
              <a:t>Need cloud deployments with familiar, on-premises security controls</a:t>
            </a:r>
          </a:p>
        </p:txBody>
      </p:sp>
      <p:sp>
        <p:nvSpPr>
          <p:cNvPr id="5" name="Slide Number Placeholder 4"/>
          <p:cNvSpPr>
            <a:spLocks noGrp="1"/>
          </p:cNvSpPr>
          <p:nvPr>
            <p:ph type="sldNum" sz="quarter" idx="12"/>
          </p:nvPr>
        </p:nvSpPr>
        <p:spPr/>
        <p:txBody>
          <a:bodyPr/>
          <a:lstStyle/>
          <a:p>
            <a:fld id="{C51EAA63-D034-42AE-91FA-B13B9518C7BE}" type="slidenum">
              <a:rPr lang="uk-UA" smtClean="0"/>
              <a:pPr/>
              <a:t>73</a:t>
            </a:fld>
            <a:endParaRPr lang="uk-UA" dirty="0"/>
          </a:p>
        </p:txBody>
      </p:sp>
      <p:grpSp>
        <p:nvGrpSpPr>
          <p:cNvPr id="18" name="Group 17"/>
          <p:cNvGrpSpPr/>
          <p:nvPr/>
        </p:nvGrpSpPr>
        <p:grpSpPr>
          <a:xfrm>
            <a:off x="6192435" y="588143"/>
            <a:ext cx="4919602" cy="2920504"/>
            <a:chOff x="7489350" y="1421176"/>
            <a:chExt cx="3555630" cy="2110787"/>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21946" y="2348860"/>
              <a:ext cx="2103294" cy="1183103"/>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9350" y="2680627"/>
              <a:ext cx="1831217" cy="840500"/>
            </a:xfrm>
            <a:prstGeom prst="rect">
              <a:avLst/>
            </a:prstGeom>
          </p:spPr>
        </p:pic>
        <p:pic>
          <p:nvPicPr>
            <p:cNvPr id="22" name="Picture 2"/>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43182" y="1421176"/>
              <a:ext cx="801798" cy="1994054"/>
            </a:xfrm>
            <a:prstGeom prst="rect">
              <a:avLst/>
            </a:prstGeom>
            <a:noFill/>
            <a:ln w="9525">
              <a:noFill/>
              <a:miter lim="800000"/>
              <a:headEnd/>
              <a:tailEnd/>
            </a:ln>
          </p:spPr>
        </p:pic>
      </p:grpSp>
      <p:sp>
        <p:nvSpPr>
          <p:cNvPr id="19" name="TextBox 18"/>
          <p:cNvSpPr txBox="1"/>
          <p:nvPr/>
        </p:nvSpPr>
        <p:spPr>
          <a:xfrm>
            <a:off x="6374367" y="1548473"/>
            <a:ext cx="3183873" cy="332399"/>
          </a:xfrm>
          <a:prstGeom prst="rect">
            <a:avLst/>
          </a:prstGeom>
          <a:noFill/>
        </p:spPr>
        <p:txBody>
          <a:bodyPr wrap="square" lIns="0" tIns="0" rIns="0" bIns="0" rtlCol="0">
            <a:spAutoFit/>
          </a:bodyPr>
          <a:lstStyle/>
          <a:p>
            <a:pPr algn="ctr">
              <a:lnSpc>
                <a:spcPct val="90000"/>
              </a:lnSpc>
            </a:pPr>
            <a:r>
              <a:rPr lang="en-US" sz="2400" b="1" dirty="0">
                <a:solidFill>
                  <a:schemeClr val="accent1"/>
                </a:solidFill>
              </a:rPr>
              <a:t>Customer Data Centers </a:t>
            </a:r>
          </a:p>
        </p:txBody>
      </p:sp>
    </p:spTree>
    <p:extLst>
      <p:ext uri="{BB962C8B-B14F-4D97-AF65-F5344CB8AC3E}">
        <p14:creationId xmlns:p14="http://schemas.microsoft.com/office/powerpoint/2010/main" val="132743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74</a:t>
            </a:fld>
            <a:endParaRPr lang="en-US" dirty="0"/>
          </a:p>
        </p:txBody>
      </p:sp>
    </p:spTree>
    <p:extLst>
      <p:ext uri="{BB962C8B-B14F-4D97-AF65-F5344CB8AC3E}">
        <p14:creationId xmlns:p14="http://schemas.microsoft.com/office/powerpoint/2010/main" val="41759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b="1" dirty="0" err="1"/>
              <a:t>Exadata</a:t>
            </a:r>
            <a:r>
              <a:rPr lang="en-US" b="1" dirty="0"/>
              <a:t> Database Machine X7-8</a:t>
            </a:r>
          </a:p>
        </p:txBody>
      </p:sp>
      <p:sp>
        <p:nvSpPr>
          <p:cNvPr id="40" name="Slide Number Placeholder 8"/>
          <p:cNvSpPr>
            <a:spLocks noGrp="1"/>
          </p:cNvSpPr>
          <p:nvPr>
            <p:ph type="sldNum" sz="quarter" idx="12"/>
          </p:nvPr>
        </p:nvSpPr>
        <p:spPr>
          <a:prstGeom prst="rect">
            <a:avLst/>
          </a:prstGeom>
        </p:spPr>
        <p:txBody>
          <a:bodyPr/>
          <a:lstStyle/>
          <a:p>
            <a:pPr>
              <a:defRPr/>
            </a:pPr>
            <a:fld id="{5ED051B6-4BEE-4E59-B6DB-122725F8FBFC}" type="slidenum">
              <a:rPr lang="en-US" smtClean="0"/>
              <a:pPr>
                <a:defRPr/>
              </a:pPr>
              <a:t>8</a:t>
            </a:fld>
            <a:endParaRPr lang="en-US" dirty="0"/>
          </a:p>
        </p:txBody>
      </p:sp>
      <p:pic>
        <p:nvPicPr>
          <p:cNvPr id="7170"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38003" y="1648519"/>
            <a:ext cx="2734944" cy="4091352"/>
          </a:xfrm>
          <a:prstGeom prst="rect">
            <a:avLst/>
          </a:prstGeom>
          <a:noFill/>
          <a:ln w="9525">
            <a:noFill/>
            <a:miter lim="800000"/>
            <a:headEnd/>
            <a:tailEnd/>
          </a:ln>
        </p:spPr>
      </p:pic>
      <p:cxnSp>
        <p:nvCxnSpPr>
          <p:cNvPr id="33" name="Straight Arrow Connector 32"/>
          <p:cNvCxnSpPr/>
          <p:nvPr/>
        </p:nvCxnSpPr>
        <p:spPr>
          <a:xfrm flipH="1">
            <a:off x="2740503" y="3509319"/>
            <a:ext cx="1077735" cy="40958"/>
          </a:xfrm>
          <a:prstGeom prst="straightConnector1">
            <a:avLst/>
          </a:prstGeom>
          <a:ln w="38100" cmpd="sng">
            <a:solidFill>
              <a:srgbClr val="00E3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2739699" y="1717589"/>
            <a:ext cx="1090896" cy="1525448"/>
          </a:xfrm>
          <a:prstGeom prst="straightConnector1">
            <a:avLst/>
          </a:prstGeom>
          <a:ln w="38100" cmpd="sng">
            <a:solidFill>
              <a:srgbClr val="FF0000"/>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2735793" y="4180183"/>
            <a:ext cx="1057731" cy="58185"/>
          </a:xfrm>
          <a:prstGeom prst="straightConnector1">
            <a:avLst/>
          </a:prstGeom>
          <a:ln w="38100" cmpd="sng">
            <a:solidFill>
              <a:srgbClr val="3366F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1836208" y="4179498"/>
            <a:ext cx="921224" cy="1248922"/>
          </a:xfrm>
          <a:custGeom>
            <a:avLst/>
            <a:gdLst>
              <a:gd name="connsiteX0" fmla="*/ 0 w 921224"/>
              <a:gd name="connsiteY0" fmla="*/ 0 h 1262418"/>
              <a:gd name="connsiteX1" fmla="*/ 900752 w 921224"/>
              <a:gd name="connsiteY1" fmla="*/ 13648 h 1262418"/>
              <a:gd name="connsiteX2" fmla="*/ 921224 w 921224"/>
              <a:gd name="connsiteY2" fmla="*/ 1262418 h 1262418"/>
              <a:gd name="connsiteX3" fmla="*/ 13648 w 921224"/>
              <a:gd name="connsiteY3" fmla="*/ 1228298 h 1262418"/>
              <a:gd name="connsiteX4" fmla="*/ 0 w 921224"/>
              <a:gd name="connsiteY4" fmla="*/ 0 h 1262418"/>
              <a:gd name="connsiteX0" fmla="*/ 0 w 921224"/>
              <a:gd name="connsiteY0" fmla="*/ 0 h 1262418"/>
              <a:gd name="connsiteX1" fmla="*/ 900752 w 921224"/>
              <a:gd name="connsiteY1" fmla="*/ 13648 h 1262418"/>
              <a:gd name="connsiteX2" fmla="*/ 921224 w 921224"/>
              <a:gd name="connsiteY2" fmla="*/ 1262418 h 1262418"/>
              <a:gd name="connsiteX3" fmla="*/ 13648 w 921224"/>
              <a:gd name="connsiteY3" fmla="*/ 1203980 h 1262418"/>
              <a:gd name="connsiteX4" fmla="*/ 0 w 921224"/>
              <a:gd name="connsiteY4" fmla="*/ 0 h 1262418"/>
              <a:gd name="connsiteX0" fmla="*/ 0 w 921224"/>
              <a:gd name="connsiteY0" fmla="*/ 0 h 1248262"/>
              <a:gd name="connsiteX1" fmla="*/ 900752 w 921224"/>
              <a:gd name="connsiteY1" fmla="*/ 13648 h 1248262"/>
              <a:gd name="connsiteX2" fmla="*/ 921224 w 921224"/>
              <a:gd name="connsiteY2" fmla="*/ 1248262 h 1248262"/>
              <a:gd name="connsiteX3" fmla="*/ 13648 w 921224"/>
              <a:gd name="connsiteY3" fmla="*/ 1203980 h 1248262"/>
              <a:gd name="connsiteX4" fmla="*/ 0 w 921224"/>
              <a:gd name="connsiteY4" fmla="*/ 0 h 124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224" h="1248262">
                <a:moveTo>
                  <a:pt x="0" y="0"/>
                </a:moveTo>
                <a:lnTo>
                  <a:pt x="900752" y="13648"/>
                </a:lnTo>
                <a:lnTo>
                  <a:pt x="921224" y="1248262"/>
                </a:lnTo>
                <a:lnTo>
                  <a:pt x="13648" y="1203980"/>
                </a:lnTo>
                <a:lnTo>
                  <a:pt x="0" y="0"/>
                </a:lnTo>
                <a:close/>
              </a:path>
            </a:pathLst>
          </a:custGeom>
          <a:noFill/>
          <a:ln w="28575">
            <a:solidFill>
              <a:srgbClr val="3366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 name="Freeform 28"/>
          <p:cNvSpPr/>
          <p:nvPr/>
        </p:nvSpPr>
        <p:spPr>
          <a:xfrm>
            <a:off x="1835322" y="3736548"/>
            <a:ext cx="907576" cy="430619"/>
          </a:xfrm>
          <a:custGeom>
            <a:avLst/>
            <a:gdLst>
              <a:gd name="connsiteX0" fmla="*/ 0 w 907576"/>
              <a:gd name="connsiteY0" fmla="*/ 388961 h 409433"/>
              <a:gd name="connsiteX1" fmla="*/ 0 w 907576"/>
              <a:gd name="connsiteY1" fmla="*/ 0 h 409433"/>
              <a:gd name="connsiteX2" fmla="*/ 907576 w 907576"/>
              <a:gd name="connsiteY2" fmla="*/ 6824 h 409433"/>
              <a:gd name="connsiteX3" fmla="*/ 907576 w 907576"/>
              <a:gd name="connsiteY3" fmla="*/ 409433 h 409433"/>
              <a:gd name="connsiteX4" fmla="*/ 0 w 907576"/>
              <a:gd name="connsiteY4" fmla="*/ 388961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76" h="409433">
                <a:moveTo>
                  <a:pt x="0" y="388961"/>
                </a:moveTo>
                <a:lnTo>
                  <a:pt x="0" y="0"/>
                </a:lnTo>
                <a:lnTo>
                  <a:pt x="907576" y="6824"/>
                </a:lnTo>
                <a:lnTo>
                  <a:pt x="907576" y="409433"/>
                </a:lnTo>
                <a:lnTo>
                  <a:pt x="0" y="388961"/>
                </a:lnTo>
                <a:close/>
              </a:path>
            </a:pathLst>
          </a:cu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2" name="Freeform 31"/>
          <p:cNvSpPr/>
          <p:nvPr/>
        </p:nvSpPr>
        <p:spPr>
          <a:xfrm>
            <a:off x="1835322" y="3032131"/>
            <a:ext cx="907576" cy="414175"/>
          </a:xfrm>
          <a:custGeom>
            <a:avLst/>
            <a:gdLst>
              <a:gd name="connsiteX0" fmla="*/ 0 w 907576"/>
              <a:gd name="connsiteY0" fmla="*/ 388961 h 409433"/>
              <a:gd name="connsiteX1" fmla="*/ 0 w 907576"/>
              <a:gd name="connsiteY1" fmla="*/ 0 h 409433"/>
              <a:gd name="connsiteX2" fmla="*/ 907576 w 907576"/>
              <a:gd name="connsiteY2" fmla="*/ 6824 h 409433"/>
              <a:gd name="connsiteX3" fmla="*/ 907576 w 907576"/>
              <a:gd name="connsiteY3" fmla="*/ 409433 h 409433"/>
              <a:gd name="connsiteX4" fmla="*/ 0 w 907576"/>
              <a:gd name="connsiteY4" fmla="*/ 388961 h 409433"/>
              <a:gd name="connsiteX0" fmla="*/ 0 w 907576"/>
              <a:gd name="connsiteY0" fmla="*/ 382137 h 402609"/>
              <a:gd name="connsiteX1" fmla="*/ 0 w 907576"/>
              <a:gd name="connsiteY1" fmla="*/ 14478 h 402609"/>
              <a:gd name="connsiteX2" fmla="*/ 907576 w 907576"/>
              <a:gd name="connsiteY2" fmla="*/ 0 h 402609"/>
              <a:gd name="connsiteX3" fmla="*/ 907576 w 907576"/>
              <a:gd name="connsiteY3" fmla="*/ 402609 h 402609"/>
              <a:gd name="connsiteX4" fmla="*/ 0 w 907576"/>
              <a:gd name="connsiteY4" fmla="*/ 382137 h 402609"/>
              <a:gd name="connsiteX0" fmla="*/ 0 w 907576"/>
              <a:gd name="connsiteY0" fmla="*/ 382137 h 382137"/>
              <a:gd name="connsiteX1" fmla="*/ 0 w 907576"/>
              <a:gd name="connsiteY1" fmla="*/ 14478 h 382137"/>
              <a:gd name="connsiteX2" fmla="*/ 907576 w 907576"/>
              <a:gd name="connsiteY2" fmla="*/ 0 h 382137"/>
              <a:gd name="connsiteX3" fmla="*/ 907576 w 907576"/>
              <a:gd name="connsiteY3" fmla="*/ 381306 h 382137"/>
              <a:gd name="connsiteX4" fmla="*/ 0 w 907576"/>
              <a:gd name="connsiteY4" fmla="*/ 382137 h 382137"/>
              <a:gd name="connsiteX0" fmla="*/ 0 w 907576"/>
              <a:gd name="connsiteY0" fmla="*/ 382137 h 388854"/>
              <a:gd name="connsiteX1" fmla="*/ 0 w 907576"/>
              <a:gd name="connsiteY1" fmla="*/ 14478 h 388854"/>
              <a:gd name="connsiteX2" fmla="*/ 907576 w 907576"/>
              <a:gd name="connsiteY2" fmla="*/ 0 h 388854"/>
              <a:gd name="connsiteX3" fmla="*/ 901966 w 907576"/>
              <a:gd name="connsiteY3" fmla="*/ 388854 h 388854"/>
              <a:gd name="connsiteX4" fmla="*/ 0 w 907576"/>
              <a:gd name="connsiteY4" fmla="*/ 382137 h 388854"/>
              <a:gd name="connsiteX0" fmla="*/ 0 w 907576"/>
              <a:gd name="connsiteY0" fmla="*/ 369402 h 376119"/>
              <a:gd name="connsiteX1" fmla="*/ 0 w 907576"/>
              <a:gd name="connsiteY1" fmla="*/ 1743 h 376119"/>
              <a:gd name="connsiteX2" fmla="*/ 907576 w 907576"/>
              <a:gd name="connsiteY2" fmla="*/ 0 h 376119"/>
              <a:gd name="connsiteX3" fmla="*/ 901966 w 907576"/>
              <a:gd name="connsiteY3" fmla="*/ 376119 h 376119"/>
              <a:gd name="connsiteX4" fmla="*/ 0 w 907576"/>
              <a:gd name="connsiteY4" fmla="*/ 369402 h 376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576" h="376119">
                <a:moveTo>
                  <a:pt x="0" y="369402"/>
                </a:moveTo>
                <a:lnTo>
                  <a:pt x="0" y="1743"/>
                </a:lnTo>
                <a:lnTo>
                  <a:pt x="907576" y="0"/>
                </a:lnTo>
                <a:lnTo>
                  <a:pt x="901966" y="376119"/>
                </a:lnTo>
                <a:lnTo>
                  <a:pt x="0" y="369402"/>
                </a:lnTo>
                <a:close/>
              </a:path>
            </a:pathLst>
          </a:custGeom>
          <a:noFill/>
          <a:ln w="285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7" name="Freeform 36"/>
          <p:cNvSpPr/>
          <p:nvPr/>
        </p:nvSpPr>
        <p:spPr>
          <a:xfrm>
            <a:off x="1833811" y="1763348"/>
            <a:ext cx="911595" cy="1232885"/>
          </a:xfrm>
          <a:custGeom>
            <a:avLst/>
            <a:gdLst>
              <a:gd name="connsiteX0" fmla="*/ 0 w 914400"/>
              <a:gd name="connsiteY0" fmla="*/ 1217221 h 1235034"/>
              <a:gd name="connsiteX1" fmla="*/ 0 w 914400"/>
              <a:gd name="connsiteY1" fmla="*/ 17813 h 1235034"/>
              <a:gd name="connsiteX2" fmla="*/ 908463 w 914400"/>
              <a:gd name="connsiteY2" fmla="*/ 0 h 1235034"/>
              <a:gd name="connsiteX3" fmla="*/ 914400 w 914400"/>
              <a:gd name="connsiteY3" fmla="*/ 1235034 h 1235034"/>
              <a:gd name="connsiteX4" fmla="*/ 0 w 914400"/>
              <a:gd name="connsiteY4" fmla="*/ 1217221 h 1235034"/>
              <a:gd name="connsiteX0" fmla="*/ 0 w 920338"/>
              <a:gd name="connsiteY0" fmla="*/ 1246910 h 1246910"/>
              <a:gd name="connsiteX1" fmla="*/ 5938 w 920338"/>
              <a:gd name="connsiteY1" fmla="*/ 17813 h 1246910"/>
              <a:gd name="connsiteX2" fmla="*/ 914401 w 920338"/>
              <a:gd name="connsiteY2" fmla="*/ 0 h 1246910"/>
              <a:gd name="connsiteX3" fmla="*/ 920338 w 920338"/>
              <a:gd name="connsiteY3" fmla="*/ 1235034 h 1246910"/>
              <a:gd name="connsiteX4" fmla="*/ 0 w 920338"/>
              <a:gd name="connsiteY4" fmla="*/ 1246910 h 1246910"/>
              <a:gd name="connsiteX0" fmla="*/ 0 w 920338"/>
              <a:gd name="connsiteY0" fmla="*/ 1246910 h 1254668"/>
              <a:gd name="connsiteX1" fmla="*/ 5938 w 920338"/>
              <a:gd name="connsiteY1" fmla="*/ 17813 h 1254668"/>
              <a:gd name="connsiteX2" fmla="*/ 914401 w 920338"/>
              <a:gd name="connsiteY2" fmla="*/ 0 h 1254668"/>
              <a:gd name="connsiteX3" fmla="*/ 920338 w 920338"/>
              <a:gd name="connsiteY3" fmla="*/ 1254668 h 1254668"/>
              <a:gd name="connsiteX4" fmla="*/ 0 w 920338"/>
              <a:gd name="connsiteY4" fmla="*/ 1246910 h 1254668"/>
              <a:gd name="connsiteX0" fmla="*/ 0 w 920338"/>
              <a:gd name="connsiteY0" fmla="*/ 1260934 h 1260934"/>
              <a:gd name="connsiteX1" fmla="*/ 5938 w 920338"/>
              <a:gd name="connsiteY1" fmla="*/ 17813 h 1260934"/>
              <a:gd name="connsiteX2" fmla="*/ 914401 w 920338"/>
              <a:gd name="connsiteY2" fmla="*/ 0 h 1260934"/>
              <a:gd name="connsiteX3" fmla="*/ 920338 w 920338"/>
              <a:gd name="connsiteY3" fmla="*/ 1254668 h 1260934"/>
              <a:gd name="connsiteX4" fmla="*/ 0 w 920338"/>
              <a:gd name="connsiteY4" fmla="*/ 1260934 h 1260934"/>
              <a:gd name="connsiteX0" fmla="*/ 0 w 920338"/>
              <a:gd name="connsiteY0" fmla="*/ 1243121 h 1243121"/>
              <a:gd name="connsiteX1" fmla="*/ 5938 w 920338"/>
              <a:gd name="connsiteY1" fmla="*/ 0 h 1243121"/>
              <a:gd name="connsiteX2" fmla="*/ 914402 w 920338"/>
              <a:gd name="connsiteY2" fmla="*/ 10236 h 1243121"/>
              <a:gd name="connsiteX3" fmla="*/ 920338 w 920338"/>
              <a:gd name="connsiteY3" fmla="*/ 1236855 h 1243121"/>
              <a:gd name="connsiteX4" fmla="*/ 0 w 920338"/>
              <a:gd name="connsiteY4" fmla="*/ 1243121 h 1243121"/>
              <a:gd name="connsiteX0" fmla="*/ 0 w 920338"/>
              <a:gd name="connsiteY0" fmla="*/ 1232885 h 1232885"/>
              <a:gd name="connsiteX1" fmla="*/ 3107 w 920338"/>
              <a:gd name="connsiteY1" fmla="*/ 17813 h 1232885"/>
              <a:gd name="connsiteX2" fmla="*/ 914402 w 920338"/>
              <a:gd name="connsiteY2" fmla="*/ 0 h 1232885"/>
              <a:gd name="connsiteX3" fmla="*/ 920338 w 920338"/>
              <a:gd name="connsiteY3" fmla="*/ 1226619 h 1232885"/>
              <a:gd name="connsiteX4" fmla="*/ 0 w 920338"/>
              <a:gd name="connsiteY4" fmla="*/ 1232885 h 123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8" h="1232885">
                <a:moveTo>
                  <a:pt x="0" y="1232885"/>
                </a:moveTo>
                <a:cubicBezTo>
                  <a:pt x="1979" y="823186"/>
                  <a:pt x="1128" y="427512"/>
                  <a:pt x="3107" y="17813"/>
                </a:cubicBezTo>
                <a:lnTo>
                  <a:pt x="914402" y="0"/>
                </a:lnTo>
                <a:cubicBezTo>
                  <a:pt x="916381" y="408873"/>
                  <a:pt x="918359" y="817746"/>
                  <a:pt x="920338" y="1226619"/>
                </a:cubicBezTo>
                <a:lnTo>
                  <a:pt x="0" y="1232885"/>
                </a:lnTo>
                <a:close/>
              </a:path>
            </a:pathLst>
          </a:custGeom>
          <a:noFill/>
          <a:ln w="28575">
            <a:solidFill>
              <a:srgbClr val="3366F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8" name="Freeform 37"/>
          <p:cNvSpPr/>
          <p:nvPr/>
        </p:nvSpPr>
        <p:spPr>
          <a:xfrm>
            <a:off x="1836099" y="3452850"/>
            <a:ext cx="906502" cy="268688"/>
          </a:xfrm>
          <a:custGeom>
            <a:avLst/>
            <a:gdLst>
              <a:gd name="connsiteX0" fmla="*/ 0 w 914400"/>
              <a:gd name="connsiteY0" fmla="*/ 5938 h 249382"/>
              <a:gd name="connsiteX1" fmla="*/ 5938 w 914400"/>
              <a:gd name="connsiteY1" fmla="*/ 243445 h 249382"/>
              <a:gd name="connsiteX2" fmla="*/ 914400 w 914400"/>
              <a:gd name="connsiteY2" fmla="*/ 249382 h 249382"/>
              <a:gd name="connsiteX3" fmla="*/ 914400 w 914400"/>
              <a:gd name="connsiteY3" fmla="*/ 0 h 249382"/>
              <a:gd name="connsiteX4" fmla="*/ 0 w 914400"/>
              <a:gd name="connsiteY4" fmla="*/ 5938 h 249382"/>
              <a:gd name="connsiteX0" fmla="*/ 0 w 914400"/>
              <a:gd name="connsiteY0" fmla="*/ 0 h 243444"/>
              <a:gd name="connsiteX1" fmla="*/ 5938 w 914400"/>
              <a:gd name="connsiteY1" fmla="*/ 237507 h 243444"/>
              <a:gd name="connsiteX2" fmla="*/ 914400 w 914400"/>
              <a:gd name="connsiteY2" fmla="*/ 243444 h 243444"/>
              <a:gd name="connsiteX3" fmla="*/ 897680 w 914400"/>
              <a:gd name="connsiteY3" fmla="*/ 13696 h 243444"/>
              <a:gd name="connsiteX4" fmla="*/ 0 w 914400"/>
              <a:gd name="connsiteY4" fmla="*/ 0 h 243444"/>
              <a:gd name="connsiteX0" fmla="*/ 0 w 914400"/>
              <a:gd name="connsiteY0" fmla="*/ 0 h 243444"/>
              <a:gd name="connsiteX1" fmla="*/ 5938 w 914400"/>
              <a:gd name="connsiteY1" fmla="*/ 237507 h 243444"/>
              <a:gd name="connsiteX2" fmla="*/ 914400 w 914400"/>
              <a:gd name="connsiteY2" fmla="*/ 243444 h 243444"/>
              <a:gd name="connsiteX3" fmla="*/ 892107 w 914400"/>
              <a:gd name="connsiteY3" fmla="*/ 5282 h 243444"/>
              <a:gd name="connsiteX4" fmla="*/ 0 w 914400"/>
              <a:gd name="connsiteY4" fmla="*/ 0 h 243444"/>
              <a:gd name="connsiteX0" fmla="*/ 0 w 897680"/>
              <a:gd name="connsiteY0" fmla="*/ 0 h 265883"/>
              <a:gd name="connsiteX1" fmla="*/ 5938 w 897680"/>
              <a:gd name="connsiteY1" fmla="*/ 237507 h 265883"/>
              <a:gd name="connsiteX2" fmla="*/ 897680 w 897680"/>
              <a:gd name="connsiteY2" fmla="*/ 265883 h 265883"/>
              <a:gd name="connsiteX3" fmla="*/ 892107 w 897680"/>
              <a:gd name="connsiteY3" fmla="*/ 5282 h 265883"/>
              <a:gd name="connsiteX4" fmla="*/ 0 w 897680"/>
              <a:gd name="connsiteY4" fmla="*/ 0 h 265883"/>
              <a:gd name="connsiteX0" fmla="*/ 2422 w 900102"/>
              <a:gd name="connsiteY0" fmla="*/ 0 h 265883"/>
              <a:gd name="connsiteX1" fmla="*/ 0 w 900102"/>
              <a:gd name="connsiteY1" fmla="*/ 245922 h 265883"/>
              <a:gd name="connsiteX2" fmla="*/ 900102 w 900102"/>
              <a:gd name="connsiteY2" fmla="*/ 265883 h 265883"/>
              <a:gd name="connsiteX3" fmla="*/ 894529 w 900102"/>
              <a:gd name="connsiteY3" fmla="*/ 5282 h 265883"/>
              <a:gd name="connsiteX4" fmla="*/ 2422 w 900102"/>
              <a:gd name="connsiteY4" fmla="*/ 0 h 265883"/>
              <a:gd name="connsiteX0" fmla="*/ 5209 w 900102"/>
              <a:gd name="connsiteY0" fmla="*/ 0 h 268688"/>
              <a:gd name="connsiteX1" fmla="*/ 0 w 900102"/>
              <a:gd name="connsiteY1" fmla="*/ 248727 h 268688"/>
              <a:gd name="connsiteX2" fmla="*/ 900102 w 900102"/>
              <a:gd name="connsiteY2" fmla="*/ 268688 h 268688"/>
              <a:gd name="connsiteX3" fmla="*/ 894529 w 900102"/>
              <a:gd name="connsiteY3" fmla="*/ 8087 h 268688"/>
              <a:gd name="connsiteX4" fmla="*/ 5209 w 900102"/>
              <a:gd name="connsiteY4" fmla="*/ 0 h 268688"/>
              <a:gd name="connsiteX0" fmla="*/ 807 w 904060"/>
              <a:gd name="connsiteY0" fmla="*/ 0 h 268688"/>
              <a:gd name="connsiteX1" fmla="*/ 3958 w 904060"/>
              <a:gd name="connsiteY1" fmla="*/ 248727 h 268688"/>
              <a:gd name="connsiteX2" fmla="*/ 904060 w 904060"/>
              <a:gd name="connsiteY2" fmla="*/ 268688 h 268688"/>
              <a:gd name="connsiteX3" fmla="*/ 898487 w 904060"/>
              <a:gd name="connsiteY3" fmla="*/ 8087 h 268688"/>
              <a:gd name="connsiteX4" fmla="*/ 807 w 904060"/>
              <a:gd name="connsiteY4" fmla="*/ 0 h 268688"/>
              <a:gd name="connsiteX0" fmla="*/ 807 w 898487"/>
              <a:gd name="connsiteY0" fmla="*/ 0 h 268688"/>
              <a:gd name="connsiteX1" fmla="*/ 3958 w 898487"/>
              <a:gd name="connsiteY1" fmla="*/ 248727 h 268688"/>
              <a:gd name="connsiteX2" fmla="*/ 895745 w 898487"/>
              <a:gd name="connsiteY2" fmla="*/ 268688 h 268688"/>
              <a:gd name="connsiteX3" fmla="*/ 898487 w 898487"/>
              <a:gd name="connsiteY3" fmla="*/ 8087 h 268688"/>
              <a:gd name="connsiteX4" fmla="*/ 807 w 898487"/>
              <a:gd name="connsiteY4" fmla="*/ 0 h 268688"/>
              <a:gd name="connsiteX0" fmla="*/ 807 w 895745"/>
              <a:gd name="connsiteY0" fmla="*/ 0 h 268688"/>
              <a:gd name="connsiteX1" fmla="*/ 3958 w 895745"/>
              <a:gd name="connsiteY1" fmla="*/ 248727 h 268688"/>
              <a:gd name="connsiteX2" fmla="*/ 895745 w 895745"/>
              <a:gd name="connsiteY2" fmla="*/ 268688 h 268688"/>
              <a:gd name="connsiteX3" fmla="*/ 892944 w 895745"/>
              <a:gd name="connsiteY3" fmla="*/ 8087 h 268688"/>
              <a:gd name="connsiteX4" fmla="*/ 807 w 895745"/>
              <a:gd name="connsiteY4" fmla="*/ 0 h 268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745" h="268688">
                <a:moveTo>
                  <a:pt x="807" y="0"/>
                </a:moveTo>
                <a:cubicBezTo>
                  <a:pt x="0" y="81974"/>
                  <a:pt x="4765" y="166753"/>
                  <a:pt x="3958" y="248727"/>
                </a:cubicBezTo>
                <a:lnTo>
                  <a:pt x="895745" y="268688"/>
                </a:lnTo>
                <a:cubicBezTo>
                  <a:pt x="894811" y="181821"/>
                  <a:pt x="893878" y="94954"/>
                  <a:pt x="892944" y="8087"/>
                </a:cubicBezTo>
                <a:lnTo>
                  <a:pt x="807" y="0"/>
                </a:lnTo>
                <a:close/>
              </a:path>
            </a:pathLst>
          </a:custGeom>
          <a:noFill/>
          <a:ln w="28575">
            <a:solidFill>
              <a:srgbClr val="00E3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3" name="Rectangle 22"/>
          <p:cNvSpPr/>
          <p:nvPr/>
        </p:nvSpPr>
        <p:spPr>
          <a:xfrm>
            <a:off x="7971405" y="1478141"/>
            <a:ext cx="3714161" cy="1261884"/>
          </a:xfrm>
          <a:prstGeom prst="rect">
            <a:avLst/>
          </a:prstGeom>
        </p:spPr>
        <p:txBody>
          <a:bodyPr wrap="square">
            <a:spAutoFit/>
          </a:bodyPr>
          <a:lstStyle/>
          <a:p>
            <a:pPr marL="227013" lvl="1" indent="-227013" defTabSz="304735" fontAlgn="base">
              <a:buClr>
                <a:schemeClr val="tx1"/>
              </a:buClr>
              <a:buSzPct val="100000"/>
              <a:defRPr/>
            </a:pPr>
            <a:r>
              <a:rPr lang="en-US" sz="2200" b="1" dirty="0">
                <a:solidFill>
                  <a:srgbClr val="000000"/>
                </a:solidFill>
                <a:cs typeface="Arial" pitchFamily="34" charset="0"/>
              </a:rPr>
              <a:t>Large SMP Processor Model</a:t>
            </a:r>
          </a:p>
          <a:p>
            <a:pPr marL="227013" lvl="1" indent="-227013" defTabSz="304735" fontAlgn="base">
              <a:buClr>
                <a:schemeClr val="tx1"/>
              </a:buClr>
              <a:buSzPct val="100000"/>
              <a:buFont typeface="Arial" pitchFamily="34" charset="0"/>
              <a:buChar char="–"/>
              <a:defRPr/>
            </a:pPr>
            <a:r>
              <a:rPr lang="en-US" dirty="0">
                <a:solidFill>
                  <a:srgbClr val="000000"/>
                </a:solidFill>
                <a:cs typeface="Arial" pitchFamily="34" charset="0"/>
              </a:rPr>
              <a:t>Big data warehouses</a:t>
            </a:r>
          </a:p>
          <a:p>
            <a:pPr marL="227013" lvl="1" indent="-227013" defTabSz="304735" fontAlgn="base">
              <a:buClr>
                <a:schemeClr val="tx1"/>
              </a:buClr>
              <a:buSzPct val="100000"/>
              <a:buFont typeface="Arial" pitchFamily="34" charset="0"/>
              <a:buChar char="–"/>
              <a:defRPr/>
            </a:pPr>
            <a:r>
              <a:rPr lang="en-US" dirty="0">
                <a:solidFill>
                  <a:srgbClr val="000000"/>
                </a:solidFill>
                <a:cs typeface="Arial" pitchFamily="34" charset="0"/>
              </a:rPr>
              <a:t>Massive database consolidation</a:t>
            </a:r>
          </a:p>
          <a:p>
            <a:pPr marL="227013" lvl="1" indent="-227013" defTabSz="304735" fontAlgn="base">
              <a:buClr>
                <a:schemeClr val="tx1"/>
              </a:buClr>
              <a:buSzPct val="100000"/>
              <a:buFont typeface="Arial" pitchFamily="34" charset="0"/>
              <a:buChar char="–"/>
              <a:defRPr/>
            </a:pPr>
            <a:r>
              <a:rPr lang="en-US" dirty="0">
                <a:solidFill>
                  <a:srgbClr val="000000"/>
                </a:solidFill>
                <a:cs typeface="Arial" pitchFamily="34" charset="0"/>
              </a:rPr>
              <a:t>In-Memory databases</a:t>
            </a:r>
          </a:p>
        </p:txBody>
      </p:sp>
      <p:sp>
        <p:nvSpPr>
          <p:cNvPr id="27" name="Footer Placeholder 3"/>
          <p:cNvSpPr>
            <a:spLocks noGrp="1"/>
          </p:cNvSpPr>
          <p:nvPr>
            <p:ph type="ftr" sz="quarter" idx="11"/>
          </p:nvPr>
        </p:nvSpPr>
        <p:spPr>
          <a:xfrm>
            <a:off x="8621423" y="6556248"/>
            <a:ext cx="2743200" cy="182880"/>
          </a:xfrm>
        </p:spPr>
        <p:txBody>
          <a:bodyPr/>
          <a:lstStyle/>
          <a:p>
            <a:r>
              <a:rPr lang="en-US"/>
              <a:t>Oracle Confidential – Internal</a:t>
            </a:r>
            <a:endParaRPr lang="en-US" dirty="0"/>
          </a:p>
        </p:txBody>
      </p:sp>
      <p:pic>
        <p:nvPicPr>
          <p:cNvPr id="717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834930" y="1878226"/>
            <a:ext cx="1952669" cy="884238"/>
          </a:xfrm>
          <a:prstGeom prst="rect">
            <a:avLst/>
          </a:prstGeom>
          <a:noFill/>
          <a:ln w="9525">
            <a:noFill/>
            <a:miter lim="800000"/>
            <a:headEnd/>
            <a:tailEnd/>
          </a:ln>
        </p:spPr>
      </p:pic>
      <p:sp>
        <p:nvSpPr>
          <p:cNvPr id="41" name="Rectangle 40"/>
          <p:cNvSpPr/>
          <p:nvPr/>
        </p:nvSpPr>
        <p:spPr>
          <a:xfrm>
            <a:off x="8003125" y="4244112"/>
            <a:ext cx="3815916" cy="747897"/>
          </a:xfrm>
          <a:prstGeom prst="rect">
            <a:avLst/>
          </a:prstGeom>
        </p:spPr>
        <p:txBody>
          <a:bodyPr wrap="none" lIns="0" tIns="0" rIns="0" bIns="0" anchor="ctr">
            <a:spAutoFit/>
          </a:bodyPr>
          <a:lstStyle/>
          <a:p>
            <a:pPr>
              <a:lnSpc>
                <a:spcPct val="90000"/>
              </a:lnSpc>
            </a:pPr>
            <a:r>
              <a:rPr lang="en-US" b="1" dirty="0">
                <a:solidFill>
                  <a:srgbClr val="273135"/>
                </a:solidFill>
              </a:rPr>
              <a:t>120 </a:t>
            </a:r>
            <a:r>
              <a:rPr lang="en-US" dirty="0">
                <a:solidFill>
                  <a:srgbClr val="273135"/>
                </a:solidFill>
              </a:rPr>
              <a:t>TB disk capacity (10 TB helium disks)</a:t>
            </a:r>
          </a:p>
          <a:p>
            <a:pPr>
              <a:lnSpc>
                <a:spcPct val="90000"/>
              </a:lnSpc>
            </a:pPr>
            <a:r>
              <a:rPr lang="en-US" b="1" dirty="0">
                <a:solidFill>
                  <a:srgbClr val="273135"/>
                </a:solidFill>
              </a:rPr>
              <a:t>25.6 </a:t>
            </a:r>
            <a:r>
              <a:rPr lang="en-US" dirty="0">
                <a:solidFill>
                  <a:srgbClr val="273135"/>
                </a:solidFill>
              </a:rPr>
              <a:t>TB PCI </a:t>
            </a:r>
            <a:r>
              <a:rPr lang="en-US" dirty="0" err="1">
                <a:solidFill>
                  <a:srgbClr val="273135"/>
                </a:solidFill>
              </a:rPr>
              <a:t>NVMe</a:t>
            </a:r>
            <a:r>
              <a:rPr lang="en-US" dirty="0">
                <a:solidFill>
                  <a:srgbClr val="273135"/>
                </a:solidFill>
              </a:rPr>
              <a:t> Flash</a:t>
            </a:r>
          </a:p>
          <a:p>
            <a:pPr>
              <a:lnSpc>
                <a:spcPct val="90000"/>
              </a:lnSpc>
            </a:pPr>
            <a:r>
              <a:rPr lang="en-US" b="1" dirty="0">
                <a:solidFill>
                  <a:srgbClr val="273135"/>
                </a:solidFill>
              </a:rPr>
              <a:t>20 </a:t>
            </a:r>
            <a:r>
              <a:rPr lang="en-US" dirty="0">
                <a:solidFill>
                  <a:srgbClr val="273135"/>
                </a:solidFill>
              </a:rPr>
              <a:t>cores for SQL offload</a:t>
            </a:r>
          </a:p>
        </p:txBody>
      </p:sp>
      <p:sp>
        <p:nvSpPr>
          <p:cNvPr id="42" name="TextBox 41"/>
          <p:cNvSpPr txBox="1"/>
          <p:nvPr/>
        </p:nvSpPr>
        <p:spPr>
          <a:xfrm>
            <a:off x="8003125" y="5511251"/>
            <a:ext cx="2234586" cy="498598"/>
          </a:xfrm>
          <a:prstGeom prst="rect">
            <a:avLst/>
          </a:prstGeom>
          <a:noFill/>
        </p:spPr>
        <p:txBody>
          <a:bodyPr wrap="none" lIns="0" tIns="0" rIns="0" bIns="0" rtlCol="0" anchor="ctr">
            <a:spAutoFit/>
          </a:bodyPr>
          <a:lstStyle/>
          <a:p>
            <a:pPr>
              <a:lnSpc>
                <a:spcPct val="90000"/>
              </a:lnSpc>
            </a:pPr>
            <a:r>
              <a:rPr lang="en-US" b="1" dirty="0">
                <a:solidFill>
                  <a:srgbClr val="273135"/>
                </a:solidFill>
              </a:rPr>
              <a:t>51.2 </a:t>
            </a:r>
            <a:r>
              <a:rPr lang="en-US" dirty="0">
                <a:solidFill>
                  <a:srgbClr val="273135"/>
                </a:solidFill>
              </a:rPr>
              <a:t>TB PCI </a:t>
            </a:r>
            <a:r>
              <a:rPr lang="en-US" dirty="0" err="1">
                <a:solidFill>
                  <a:srgbClr val="273135"/>
                </a:solidFill>
              </a:rPr>
              <a:t>NVMe</a:t>
            </a:r>
            <a:r>
              <a:rPr lang="en-US" dirty="0">
                <a:solidFill>
                  <a:srgbClr val="273135"/>
                </a:solidFill>
              </a:rPr>
              <a:t> Flash</a:t>
            </a:r>
          </a:p>
          <a:p>
            <a:pPr>
              <a:lnSpc>
                <a:spcPct val="90000"/>
              </a:lnSpc>
            </a:pPr>
            <a:r>
              <a:rPr lang="en-US" b="1" dirty="0">
                <a:solidFill>
                  <a:srgbClr val="273135"/>
                </a:solidFill>
              </a:rPr>
              <a:t>20 </a:t>
            </a:r>
            <a:r>
              <a:rPr lang="en-US" dirty="0">
                <a:solidFill>
                  <a:srgbClr val="273135"/>
                </a:solidFill>
              </a:rPr>
              <a:t>cores for SQL offload</a:t>
            </a:r>
          </a:p>
        </p:txBody>
      </p:sp>
      <p:sp>
        <p:nvSpPr>
          <p:cNvPr id="43" name="Rectangle 42"/>
          <p:cNvSpPr/>
          <p:nvPr/>
        </p:nvSpPr>
        <p:spPr>
          <a:xfrm>
            <a:off x="8003125" y="3198573"/>
            <a:ext cx="3253327" cy="526298"/>
          </a:xfrm>
          <a:prstGeom prst="rect">
            <a:avLst/>
          </a:prstGeom>
        </p:spPr>
        <p:txBody>
          <a:bodyPr wrap="none" lIns="0" tIns="0" rIns="0" bIns="0" anchor="ctr">
            <a:spAutoFit/>
          </a:bodyPr>
          <a:lstStyle/>
          <a:p>
            <a:pPr marL="0" lvl="1" defTabSz="304735" fontAlgn="base">
              <a:buClr>
                <a:schemeClr val="tx1"/>
              </a:buClr>
              <a:buSzPct val="100000"/>
              <a:defRPr/>
            </a:pPr>
            <a:r>
              <a:rPr lang="en-US" b="1" dirty="0">
                <a:solidFill>
                  <a:srgbClr val="273135"/>
                </a:solidFill>
                <a:cs typeface="Arial" pitchFamily="34" charset="0"/>
              </a:rPr>
              <a:t>40 </a:t>
            </a:r>
            <a:r>
              <a:rPr lang="en-US" dirty="0" err="1">
                <a:solidFill>
                  <a:srgbClr val="273135"/>
                </a:solidFill>
                <a:cs typeface="Arial" pitchFamily="34" charset="0"/>
              </a:rPr>
              <a:t>Gb</a:t>
            </a:r>
            <a:r>
              <a:rPr lang="en-US" dirty="0">
                <a:solidFill>
                  <a:srgbClr val="273135"/>
                </a:solidFill>
                <a:cs typeface="Arial" pitchFamily="34" charset="0"/>
              </a:rPr>
              <a:t>/s</a:t>
            </a:r>
            <a:r>
              <a:rPr lang="en-US" b="1" dirty="0">
                <a:solidFill>
                  <a:srgbClr val="273135"/>
                </a:solidFill>
                <a:cs typeface="Arial" pitchFamily="34" charset="0"/>
              </a:rPr>
              <a:t> </a:t>
            </a:r>
            <a:r>
              <a:rPr lang="en-US" dirty="0" err="1">
                <a:solidFill>
                  <a:srgbClr val="273135"/>
                </a:solidFill>
                <a:cs typeface="Arial" pitchFamily="34" charset="0"/>
              </a:rPr>
              <a:t>InfiniBand</a:t>
            </a:r>
            <a:endParaRPr lang="en-US" dirty="0">
              <a:solidFill>
                <a:srgbClr val="273135"/>
              </a:solidFill>
              <a:cs typeface="Arial" pitchFamily="34" charset="0"/>
            </a:endParaRPr>
          </a:p>
          <a:p>
            <a:pPr>
              <a:lnSpc>
                <a:spcPct val="90000"/>
              </a:lnSpc>
            </a:pPr>
            <a:r>
              <a:rPr lang="en-US" b="1" dirty="0">
                <a:solidFill>
                  <a:srgbClr val="273135"/>
                </a:solidFill>
              </a:rPr>
              <a:t>25/10/1</a:t>
            </a:r>
            <a:r>
              <a:rPr lang="en-US" dirty="0">
                <a:solidFill>
                  <a:srgbClr val="273135"/>
                </a:solidFill>
              </a:rPr>
              <a:t> </a:t>
            </a:r>
            <a:r>
              <a:rPr lang="en-US" dirty="0" err="1">
                <a:solidFill>
                  <a:srgbClr val="273135"/>
                </a:solidFill>
              </a:rPr>
              <a:t>GigE</a:t>
            </a:r>
            <a:r>
              <a:rPr lang="en-US" dirty="0">
                <a:solidFill>
                  <a:srgbClr val="273135"/>
                </a:solidFill>
              </a:rPr>
              <a:t> external connectivity</a:t>
            </a:r>
          </a:p>
        </p:txBody>
      </p:sp>
      <p:pic>
        <p:nvPicPr>
          <p:cNvPr id="47"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469" y="5416833"/>
            <a:ext cx="3399183" cy="621749"/>
          </a:xfrm>
          <a:prstGeom prst="rect">
            <a:avLst/>
          </a:prstGeom>
          <a:noFill/>
          <a:ln w="9525">
            <a:noFill/>
            <a:miter lim="800000"/>
            <a:headEnd/>
            <a:tailEnd/>
          </a:ln>
        </p:spPr>
      </p:pic>
      <p:pic>
        <p:nvPicPr>
          <p:cNvPr id="49"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05469" y="4450725"/>
            <a:ext cx="3389243" cy="622428"/>
          </a:xfrm>
          <a:prstGeom prst="rect">
            <a:avLst/>
          </a:prstGeom>
          <a:noFill/>
          <a:ln w="9525">
            <a:noFill/>
            <a:miter lim="800000"/>
            <a:headEnd/>
            <a:tailEnd/>
          </a:ln>
        </p:spPr>
      </p:pic>
      <p:grpSp>
        <p:nvGrpSpPr>
          <p:cNvPr id="55" name="Group 54"/>
          <p:cNvGrpSpPr/>
          <p:nvPr/>
        </p:nvGrpSpPr>
        <p:grpSpPr>
          <a:xfrm>
            <a:off x="3961459" y="3081619"/>
            <a:ext cx="6870664" cy="819065"/>
            <a:chOff x="3793743" y="3081619"/>
            <a:chExt cx="3806190" cy="819065"/>
          </a:xfrm>
        </p:grpSpPr>
        <p:cxnSp>
          <p:nvCxnSpPr>
            <p:cNvPr id="56" name="Straight Connector 55"/>
            <p:cNvCxnSpPr/>
            <p:nvPr/>
          </p:nvCxnSpPr>
          <p:spPr>
            <a:xfrm flipV="1">
              <a:off x="3793744" y="3081619"/>
              <a:ext cx="3806189" cy="1"/>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793743" y="3891355"/>
              <a:ext cx="3800461" cy="9329"/>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grpSp>
      <p:cxnSp>
        <p:nvCxnSpPr>
          <p:cNvPr id="58" name="Straight Connector 57"/>
          <p:cNvCxnSpPr/>
          <p:nvPr/>
        </p:nvCxnSpPr>
        <p:spPr>
          <a:xfrm flipH="1">
            <a:off x="7878528" y="1545998"/>
            <a:ext cx="1" cy="4741680"/>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62" name="Content Placeholder 36"/>
          <p:cNvSpPr txBox="1">
            <a:spLocks/>
          </p:cNvSpPr>
          <p:nvPr/>
        </p:nvSpPr>
        <p:spPr>
          <a:xfrm>
            <a:off x="3654322" y="1450847"/>
            <a:ext cx="4065067" cy="5134509"/>
          </a:xfrm>
          <a:prstGeom prst="rect">
            <a:avLst/>
          </a:prstGeom>
        </p:spPr>
        <p:txBody>
          <a:bodyPr lIns="121893" tIns="60947" rIns="121893" bIns="60947"/>
          <a:lstStyle/>
          <a:p>
            <a:pPr marL="303213" indent="-223838" defTabSz="304735" fontAlgn="base">
              <a:spcAft>
                <a:spcPts val="200"/>
              </a:spcAft>
              <a:buClr>
                <a:schemeClr val="tx1">
                  <a:lumMod val="60000"/>
                  <a:lumOff val="40000"/>
                </a:schemeClr>
              </a:buClr>
              <a:buSzPct val="100000"/>
              <a:buFont typeface="Arial" pitchFamily="34" charset="0"/>
              <a:buChar char="•"/>
              <a:defRPr/>
            </a:pPr>
            <a:r>
              <a:rPr lang="en-US" sz="2200" b="1" dirty="0">
                <a:solidFill>
                  <a:srgbClr val="FF0000"/>
                </a:solidFill>
                <a:cs typeface="Arial" pitchFamily="34" charset="0"/>
              </a:rPr>
              <a:t>Scale-Out Database Servers</a:t>
            </a:r>
          </a:p>
          <a:p>
            <a:pPr marL="685652" lvl="1" indent="-306852" defTabSz="304735" fontAlgn="base">
              <a:lnSpc>
                <a:spcPts val="1500"/>
              </a:lnSpc>
              <a:spcBef>
                <a:spcPts val="600"/>
              </a:spcBef>
              <a:buClr>
                <a:schemeClr val="tx1"/>
              </a:buClr>
              <a:buSzPct val="100000"/>
              <a:buFont typeface="Arial" pitchFamily="34" charset="0"/>
              <a:buChar char="–"/>
              <a:defRPr/>
            </a:pPr>
            <a:r>
              <a:rPr lang="en-US" b="1" dirty="0">
                <a:cs typeface="Arial" pitchFamily="34" charset="0"/>
              </a:rPr>
              <a:t>8-socket</a:t>
            </a:r>
            <a:r>
              <a:rPr lang="en-US" dirty="0">
                <a:cs typeface="Arial" pitchFamily="34" charset="0"/>
              </a:rPr>
              <a:t> x86 </a:t>
            </a:r>
            <a:br>
              <a:rPr lang="en-US" dirty="0">
                <a:cs typeface="Arial" pitchFamily="34" charset="0"/>
              </a:rPr>
            </a:br>
            <a:r>
              <a:rPr lang="en-US" dirty="0">
                <a:cs typeface="Arial" pitchFamily="34" charset="0"/>
              </a:rPr>
              <a:t>processors</a:t>
            </a:r>
          </a:p>
          <a:p>
            <a:pPr marL="685652" lvl="1" indent="-306852" defTabSz="304735" fontAlgn="base">
              <a:buClr>
                <a:schemeClr val="tx1"/>
              </a:buClr>
              <a:buSzPct val="100000"/>
              <a:buFont typeface="Arial" pitchFamily="34" charset="0"/>
              <a:buChar char="–"/>
              <a:defRPr/>
            </a:pPr>
            <a:r>
              <a:rPr lang="en-US" b="1" dirty="0">
                <a:cs typeface="Arial" pitchFamily="34" charset="0"/>
              </a:rPr>
              <a:t>192</a:t>
            </a:r>
            <a:r>
              <a:rPr lang="en-US" dirty="0">
                <a:cs typeface="Arial" pitchFamily="34" charset="0"/>
              </a:rPr>
              <a:t> cores</a:t>
            </a:r>
          </a:p>
          <a:p>
            <a:pPr marL="685652" lvl="1" indent="-306852" defTabSz="304735" fontAlgn="base">
              <a:spcAft>
                <a:spcPts val="1200"/>
              </a:spcAft>
              <a:buClr>
                <a:schemeClr val="tx1"/>
              </a:buClr>
              <a:buSzPct val="100000"/>
              <a:buFont typeface="Arial" pitchFamily="34" charset="0"/>
              <a:buChar char="–"/>
              <a:defRPr/>
            </a:pPr>
            <a:r>
              <a:rPr lang="en-US" b="1" dirty="0">
                <a:cs typeface="Arial" pitchFamily="34" charset="0"/>
              </a:rPr>
              <a:t>3-6 TB </a:t>
            </a:r>
            <a:r>
              <a:rPr lang="en-US" dirty="0">
                <a:cs typeface="Arial" pitchFamily="34" charset="0"/>
              </a:rPr>
              <a:t>DRAM </a:t>
            </a:r>
            <a:br>
              <a:rPr lang="en-US" sz="2000" b="1" dirty="0">
                <a:solidFill>
                  <a:schemeClr val="accent1"/>
                </a:solidFill>
                <a:cs typeface="Arial" pitchFamily="34" charset="0"/>
              </a:rPr>
            </a:br>
            <a:endParaRPr lang="en-US" sz="2200" b="1" dirty="0">
              <a:solidFill>
                <a:srgbClr val="00B050"/>
              </a:solidFill>
              <a:cs typeface="Arial" pitchFamily="34" charset="0"/>
            </a:endParaRPr>
          </a:p>
          <a:p>
            <a:pPr marL="304735" lvl="1" indent="-224318" defTabSz="304735">
              <a:spcAft>
                <a:spcPts val="200"/>
              </a:spcAft>
              <a:buClr>
                <a:schemeClr val="tx1">
                  <a:lumMod val="60000"/>
                  <a:lumOff val="40000"/>
                </a:schemeClr>
              </a:buClr>
              <a:buSzPct val="100000"/>
              <a:buFont typeface="Arial" pitchFamily="34" charset="0"/>
              <a:buChar char="•"/>
              <a:defRPr/>
            </a:pPr>
            <a:r>
              <a:rPr lang="en-US" sz="2200" b="1" dirty="0">
                <a:solidFill>
                  <a:srgbClr val="00B050"/>
                </a:solidFill>
                <a:cs typeface="Arial" pitchFamily="34" charset="0"/>
              </a:rPr>
              <a:t>Fastest Internal Fabric</a:t>
            </a:r>
          </a:p>
          <a:p>
            <a:pPr marL="304735" lvl="1" indent="-224318" defTabSz="304735">
              <a:spcAft>
                <a:spcPts val="200"/>
              </a:spcAft>
              <a:buClr>
                <a:schemeClr val="tx1">
                  <a:lumMod val="60000"/>
                  <a:lumOff val="40000"/>
                </a:schemeClr>
              </a:buClr>
              <a:buSzPct val="100000"/>
              <a:buFont typeface="Arial" pitchFamily="34" charset="0"/>
              <a:buChar char="•"/>
              <a:defRPr/>
            </a:pPr>
            <a:endParaRPr lang="en-US" sz="2200" b="1" dirty="0">
              <a:solidFill>
                <a:srgbClr val="00B050"/>
              </a:solidFill>
              <a:cs typeface="Arial" pitchFamily="34" charset="0"/>
            </a:endParaRPr>
          </a:p>
          <a:p>
            <a:pPr marL="304735" lvl="1" indent="-224318" defTabSz="304735">
              <a:spcAft>
                <a:spcPts val="200"/>
              </a:spcAft>
              <a:buClr>
                <a:schemeClr val="tx1">
                  <a:lumMod val="60000"/>
                  <a:lumOff val="40000"/>
                </a:schemeClr>
              </a:buClr>
              <a:buSzPct val="100000"/>
              <a:buFont typeface="Arial" pitchFamily="34" charset="0"/>
              <a:buChar char="•"/>
              <a:defRPr/>
            </a:pPr>
            <a:r>
              <a:rPr lang="en-US" sz="2200" b="1" dirty="0">
                <a:solidFill>
                  <a:srgbClr val="0070C0"/>
                </a:solidFill>
                <a:cs typeface="Arial" pitchFamily="34" charset="0"/>
              </a:rPr>
              <a:t>Scale-Out Intelligent Storage</a:t>
            </a:r>
          </a:p>
          <a:p>
            <a:pPr marL="685652" lvl="1" indent="-306852" defTabSz="304735">
              <a:buClr>
                <a:schemeClr val="tx1"/>
              </a:buClr>
              <a:buSzPct val="100000"/>
              <a:buFont typeface="Arial" pitchFamily="34" charset="0"/>
              <a:buChar char="–"/>
              <a:defRPr/>
            </a:pPr>
            <a:endParaRPr lang="en-US" sz="2000" b="1" dirty="0">
              <a:cs typeface="Arial" pitchFamily="34" charset="0"/>
            </a:endParaRPr>
          </a:p>
          <a:p>
            <a:pPr marL="685652" lvl="1" indent="-306852" defTabSz="304735" fontAlgn="base">
              <a:buClr>
                <a:schemeClr val="tx1"/>
              </a:buClr>
              <a:buSzPct val="100000"/>
              <a:defRPr/>
            </a:pPr>
            <a:endParaRPr lang="en-US" sz="2000" b="1" dirty="0">
              <a:solidFill>
                <a:schemeClr val="accent1"/>
              </a:solidFill>
              <a:cs typeface="Arial" pitchFamily="34" charset="0"/>
            </a:endParaRPr>
          </a:p>
          <a:p>
            <a:pPr marL="573088" lvl="1" indent="-195263" defTabSz="304735" fontAlgn="base">
              <a:buClr>
                <a:schemeClr val="tx1"/>
              </a:buClr>
              <a:buSzPct val="100000"/>
              <a:defRPr/>
            </a:pPr>
            <a:r>
              <a:rPr lang="en-US" sz="2000" b="1" dirty="0">
                <a:solidFill>
                  <a:schemeClr val="accent1"/>
                </a:solidFill>
                <a:cs typeface="Arial" pitchFamily="34" charset="0"/>
              </a:rPr>
              <a:t>	</a:t>
            </a:r>
            <a:r>
              <a:rPr lang="en-US" b="1" dirty="0">
                <a:cs typeface="Arial" pitchFamily="34" charset="0"/>
              </a:rPr>
              <a:t>High-Capacity Storage Server</a:t>
            </a:r>
          </a:p>
          <a:p>
            <a:pPr marL="685652" lvl="1" indent="-306852" defTabSz="304735">
              <a:buClr>
                <a:schemeClr val="tx1"/>
              </a:buClr>
              <a:buSzPct val="100000"/>
              <a:defRPr/>
            </a:pPr>
            <a:endParaRPr lang="en-US" sz="2000" b="1" dirty="0">
              <a:cs typeface="Arial" pitchFamily="34" charset="0"/>
            </a:endParaRPr>
          </a:p>
          <a:p>
            <a:pPr marL="685652" lvl="1" indent="-306852" defTabSz="304735">
              <a:buClr>
                <a:schemeClr val="tx1"/>
              </a:buClr>
              <a:buSzPct val="100000"/>
              <a:defRPr/>
            </a:pPr>
            <a:endParaRPr lang="en-US" sz="2000" b="1" dirty="0">
              <a:solidFill>
                <a:srgbClr val="0070C0"/>
              </a:solidFill>
              <a:cs typeface="Arial" pitchFamily="34" charset="0"/>
            </a:endParaRPr>
          </a:p>
          <a:p>
            <a:pPr marL="573088" lvl="1" indent="-195263" defTabSz="304735" fontAlgn="base">
              <a:spcBef>
                <a:spcPts val="600"/>
              </a:spcBef>
              <a:buClr>
                <a:schemeClr val="tx1"/>
              </a:buClr>
              <a:buSzPct val="100000"/>
              <a:defRPr/>
            </a:pPr>
            <a:r>
              <a:rPr lang="en-US" b="1" dirty="0">
                <a:cs typeface="Arial" pitchFamily="34" charset="0"/>
              </a:rPr>
              <a:t>	Extreme Flash Storage Server</a:t>
            </a:r>
          </a:p>
          <a:p>
            <a:pPr marL="685652" lvl="1" indent="-306852" defTabSz="304735">
              <a:buClr>
                <a:schemeClr val="tx1"/>
              </a:buClr>
              <a:buSzPct val="100000"/>
              <a:defRPr/>
            </a:pPr>
            <a:endParaRPr lang="en-US" sz="2000" kern="0" cap="all" dirty="0">
              <a:sym typeface="Wingdings"/>
            </a:endParaRPr>
          </a:p>
        </p:txBody>
      </p:sp>
      <p:sp>
        <p:nvSpPr>
          <p:cNvPr id="24" name="Rectangle 23"/>
          <p:cNvSpPr/>
          <p:nvPr/>
        </p:nvSpPr>
        <p:spPr>
          <a:xfrm>
            <a:off x="3836588" y="2996259"/>
            <a:ext cx="8003263" cy="3322622"/>
          </a:xfrm>
          <a:prstGeom prst="rect">
            <a:avLst/>
          </a:prstGeom>
          <a:solidFill>
            <a:srgbClr val="FFFFFF">
              <a:alpha val="69020"/>
            </a:srgbClr>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3600" b="1" dirty="0">
                <a:solidFill>
                  <a:srgbClr val="FF0000"/>
                </a:solidFill>
              </a:rPr>
              <a:t>Same Networking, Storage and Software as X7-2</a:t>
            </a:r>
          </a:p>
        </p:txBody>
      </p:sp>
    </p:spTree>
    <p:extLst>
      <p:ext uri="{BB962C8B-B14F-4D97-AF65-F5344CB8AC3E}">
        <p14:creationId xmlns:p14="http://schemas.microsoft.com/office/powerpoint/2010/main" val="253542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 name="Slide Number Placeholder 68"/>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9</a:t>
            </a:fld>
            <a:endParaRPr lang="en-US" dirty="0">
              <a:solidFill>
                <a:srgbClr val="5F5F5F">
                  <a:lumMod val="60000"/>
                  <a:lumOff val="40000"/>
                </a:srgbClr>
              </a:solidFill>
              <a:latin typeface="Calibri"/>
            </a:endParaRPr>
          </a:p>
        </p:txBody>
      </p:sp>
      <p:sp>
        <p:nvSpPr>
          <p:cNvPr id="13" name="Title 12"/>
          <p:cNvSpPr>
            <a:spLocks noGrp="1"/>
          </p:cNvSpPr>
          <p:nvPr>
            <p:ph type="title"/>
          </p:nvPr>
        </p:nvSpPr>
        <p:spPr/>
        <p:txBody>
          <a:bodyPr anchor="ctr"/>
          <a:lstStyle/>
          <a:p>
            <a:r>
              <a:rPr lang="en-US" b="1" dirty="0"/>
              <a:t>Database Platform Leadership Since 2008</a:t>
            </a:r>
          </a:p>
        </p:txBody>
      </p:sp>
      <p:graphicFrame>
        <p:nvGraphicFramePr>
          <p:cNvPr id="102" name="Table 101"/>
          <p:cNvGraphicFramePr>
            <a:graphicFrameLocks noGrp="1"/>
          </p:cNvGraphicFramePr>
          <p:nvPr>
            <p:extLst/>
          </p:nvPr>
        </p:nvGraphicFramePr>
        <p:xfrm>
          <a:off x="627320" y="3130049"/>
          <a:ext cx="10866475" cy="2773680"/>
        </p:xfrm>
        <a:graphic>
          <a:graphicData uri="http://schemas.openxmlformats.org/drawingml/2006/table">
            <a:tbl>
              <a:tblPr firstRow="1" bandRow="1">
                <a:tableStyleId>{D27102A9-8310-4765-A935-A1911B00CA55}</a:tableStyleId>
              </a:tblPr>
              <a:tblGrid>
                <a:gridCol w="1344699">
                  <a:extLst>
                    <a:ext uri="{9D8B030D-6E8A-4147-A177-3AD203B41FA5}">
                      <a16:colId xmlns:a16="http://schemas.microsoft.com/office/drawing/2014/main" val="20000"/>
                    </a:ext>
                  </a:extLst>
                </a:gridCol>
                <a:gridCol w="962518">
                  <a:extLst>
                    <a:ext uri="{9D8B030D-6E8A-4147-A177-3AD203B41FA5}">
                      <a16:colId xmlns:a16="http://schemas.microsoft.com/office/drawing/2014/main" val="20001"/>
                    </a:ext>
                  </a:extLst>
                </a:gridCol>
                <a:gridCol w="1084532">
                  <a:extLst>
                    <a:ext uri="{9D8B030D-6E8A-4147-A177-3AD203B41FA5}">
                      <a16:colId xmlns:a16="http://schemas.microsoft.com/office/drawing/2014/main" val="20002"/>
                    </a:ext>
                  </a:extLst>
                </a:gridCol>
                <a:gridCol w="1168604">
                  <a:extLst>
                    <a:ext uri="{9D8B030D-6E8A-4147-A177-3AD203B41FA5}">
                      <a16:colId xmlns:a16="http://schemas.microsoft.com/office/drawing/2014/main" val="20003"/>
                    </a:ext>
                  </a:extLst>
                </a:gridCol>
                <a:gridCol w="929272">
                  <a:extLst>
                    <a:ext uri="{9D8B030D-6E8A-4147-A177-3AD203B41FA5}">
                      <a16:colId xmlns:a16="http://schemas.microsoft.com/office/drawing/2014/main" val="20004"/>
                    </a:ext>
                  </a:extLst>
                </a:gridCol>
                <a:gridCol w="1097925">
                  <a:extLst>
                    <a:ext uri="{9D8B030D-6E8A-4147-A177-3AD203B41FA5}">
                      <a16:colId xmlns:a16="http://schemas.microsoft.com/office/drawing/2014/main" val="20005"/>
                    </a:ext>
                  </a:extLst>
                </a:gridCol>
                <a:gridCol w="1210699">
                  <a:extLst>
                    <a:ext uri="{9D8B030D-6E8A-4147-A177-3AD203B41FA5}">
                      <a16:colId xmlns:a16="http://schemas.microsoft.com/office/drawing/2014/main" val="20006"/>
                    </a:ext>
                  </a:extLst>
                </a:gridCol>
                <a:gridCol w="985150">
                  <a:extLst>
                    <a:ext uri="{9D8B030D-6E8A-4147-A177-3AD203B41FA5}">
                      <a16:colId xmlns:a16="http://schemas.microsoft.com/office/drawing/2014/main" val="20007"/>
                    </a:ext>
                  </a:extLst>
                </a:gridCol>
                <a:gridCol w="1285101">
                  <a:extLst>
                    <a:ext uri="{9D8B030D-6E8A-4147-A177-3AD203B41FA5}">
                      <a16:colId xmlns:a16="http://schemas.microsoft.com/office/drawing/2014/main" val="20008"/>
                    </a:ext>
                  </a:extLst>
                </a:gridCol>
                <a:gridCol w="797975">
                  <a:extLst>
                    <a:ext uri="{9D8B030D-6E8A-4147-A177-3AD203B41FA5}">
                      <a16:colId xmlns:a16="http://schemas.microsoft.com/office/drawing/2014/main" val="20009"/>
                    </a:ext>
                  </a:extLst>
                </a:gridCol>
              </a:tblGrid>
              <a:tr h="384048">
                <a:tc>
                  <a:txBody>
                    <a:bodyPr/>
                    <a:lstStyle/>
                    <a:p>
                      <a:r>
                        <a:rPr lang="en-US" sz="1400" b="0" dirty="0">
                          <a:ln>
                            <a:solidFill>
                              <a:schemeClr val="tx1"/>
                            </a:solidFill>
                          </a:ln>
                        </a:rPr>
                        <a:t>Storage </a:t>
                      </a:r>
                      <a:r>
                        <a:rPr lang="en-US" sz="1100" b="0" dirty="0">
                          <a:ln>
                            <a:solidFill>
                              <a:schemeClr val="tx1"/>
                            </a:solidFill>
                          </a:ln>
                        </a:rPr>
                        <a:t>(TB)</a:t>
                      </a:r>
                      <a:endParaRPr lang="en-US" sz="1400" b="0" dirty="0">
                        <a:ln>
                          <a:solidFill>
                            <a:schemeClr val="tx1"/>
                          </a:solidFill>
                        </a:ln>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168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336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504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504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672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1344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t>1344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1.68</a:t>
                      </a:r>
                      <a:r>
                        <a:rPr lang="en-US" b="1" baseline="0" dirty="0">
                          <a:solidFill>
                            <a:schemeClr val="accent1"/>
                          </a:solidFill>
                        </a:rPr>
                        <a:t> PB</a:t>
                      </a:r>
                      <a:endParaRPr lang="en-US" b="1" dirty="0">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solidFill>
                        </a:rPr>
                        <a:t>10 X</a:t>
                      </a:r>
                      <a:endParaRPr lang="en-US" sz="2000" b="1" kern="1200" dirty="0">
                        <a:solidFill>
                          <a:schemeClr val="accent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4048">
                <a:tc>
                  <a:txBody>
                    <a:bodyPr/>
                    <a:lstStyle/>
                    <a:p>
                      <a:r>
                        <a:rPr lang="en-US" sz="1400" dirty="0">
                          <a:ln>
                            <a:solidFill>
                              <a:schemeClr val="tx1"/>
                            </a:solidFill>
                          </a:ln>
                        </a:rPr>
                        <a:t>Flash Cache </a:t>
                      </a:r>
                      <a:r>
                        <a:rPr lang="en-US" sz="1100" dirty="0">
                          <a:ln>
                            <a:solidFill>
                              <a:schemeClr val="tx1"/>
                            </a:solidFill>
                          </a:ln>
                        </a:rPr>
                        <a:t>(TB)</a:t>
                      </a:r>
                      <a:endParaRPr lang="en-US" sz="1400" b="0" dirty="0">
                        <a:ln>
                          <a:solidFill>
                            <a:schemeClr val="tx1"/>
                          </a:solidFill>
                        </a:ln>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5.3</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358</a:t>
                      </a:r>
                      <a:r>
                        <a:rPr lang="en-US" b="1" baseline="0" dirty="0">
                          <a:solidFill>
                            <a:schemeClr val="accent1"/>
                          </a:solidFill>
                        </a:rPr>
                        <a:t> TB</a:t>
                      </a:r>
                      <a:endParaRPr lang="en-US" b="1" dirty="0">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accent1"/>
                          </a:solidFill>
                          <a:sym typeface="Wingdings 3"/>
                        </a:rPr>
                        <a:t>64 </a:t>
                      </a:r>
                      <a:r>
                        <a:rPr lang="en-US" sz="2000" b="1" dirty="0">
                          <a:solidFill>
                            <a:schemeClr val="accent1"/>
                          </a:solidFill>
                        </a:rPr>
                        <a:t>X</a:t>
                      </a:r>
                      <a:endParaRPr lang="en-US" sz="2000" b="1" kern="1200" dirty="0">
                        <a:solidFill>
                          <a:schemeClr val="accent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4048">
                <a:tc>
                  <a:txBody>
                    <a:bodyPr/>
                    <a:lstStyle/>
                    <a:p>
                      <a:r>
                        <a:rPr lang="en-US" sz="1400" dirty="0">
                          <a:ln>
                            <a:solidFill>
                              <a:schemeClr val="tx1"/>
                            </a:solidFill>
                          </a:ln>
                        </a:rPr>
                        <a:t>CPU</a:t>
                      </a:r>
                      <a:r>
                        <a:rPr lang="en-US" sz="1100" dirty="0">
                          <a:ln>
                            <a:solidFill>
                              <a:schemeClr val="tx1"/>
                            </a:solidFill>
                          </a:ln>
                        </a:rPr>
                        <a:t> (cores)</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128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288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352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384 cores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solidFill>
                        </a:rPr>
                        <a:t>6 X</a:t>
                      </a:r>
                      <a:endParaRPr lang="en-US" sz="2000" b="1" kern="1200" dirty="0">
                        <a:solidFill>
                          <a:schemeClr val="accent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4048">
                <a:tc>
                  <a:txBody>
                    <a:bodyPr/>
                    <a:lstStyle/>
                    <a:p>
                      <a:r>
                        <a:rPr lang="en-US" sz="1400" dirty="0">
                          <a:ln>
                            <a:solidFill>
                              <a:schemeClr val="tx1"/>
                            </a:solidFill>
                          </a:ln>
                        </a:rPr>
                        <a:t>Max </a:t>
                      </a:r>
                      <a:r>
                        <a:rPr lang="en-US" sz="1400" dirty="0" err="1">
                          <a:ln>
                            <a:solidFill>
                              <a:schemeClr val="tx1"/>
                            </a:solidFill>
                          </a:ln>
                        </a:rPr>
                        <a:t>Mem</a:t>
                      </a:r>
                      <a:r>
                        <a:rPr lang="en-US" sz="1400" dirty="0">
                          <a:ln>
                            <a:solidFill>
                              <a:schemeClr val="tx1"/>
                            </a:solidFill>
                          </a:ln>
                        </a:rPr>
                        <a:t> </a:t>
                      </a:r>
                      <a:r>
                        <a:rPr lang="en-US" sz="1100" dirty="0">
                          <a:ln>
                            <a:solidFill>
                              <a:schemeClr val="tx1"/>
                            </a:solidFill>
                          </a:ln>
                        </a:rPr>
                        <a:t>(GB)</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256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576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1152</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2048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4096</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6144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12288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12</a:t>
                      </a:r>
                      <a:r>
                        <a:rPr lang="en-US" b="1" baseline="0" dirty="0">
                          <a:solidFill>
                            <a:schemeClr val="accent1"/>
                          </a:solidFill>
                        </a:rPr>
                        <a:t> TB</a:t>
                      </a:r>
                      <a:endParaRPr lang="en-US" b="1" dirty="0">
                        <a:solidFill>
                          <a:schemeClr val="accent1"/>
                        </a:solidFil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accent1"/>
                          </a:solidFill>
                          <a:sym typeface="Wingdings 3"/>
                        </a:rPr>
                        <a:t>48</a:t>
                      </a:r>
                      <a:r>
                        <a:rPr lang="en-US" sz="2000" b="1" dirty="0">
                          <a:solidFill>
                            <a:schemeClr val="accent1"/>
                          </a:solidFill>
                        </a:rPr>
                        <a:t> X</a:t>
                      </a:r>
                      <a:endParaRPr lang="en-US" sz="2000" b="1" kern="1200" dirty="0">
                        <a:solidFill>
                          <a:schemeClr val="accent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84048">
                <a:tc>
                  <a:txBody>
                    <a:bodyPr/>
                    <a:lstStyle/>
                    <a:p>
                      <a:r>
                        <a:rPr lang="en-US" sz="1400" dirty="0">
                          <a:ln>
                            <a:solidFill>
                              <a:schemeClr val="tx1"/>
                            </a:solidFill>
                          </a:ln>
                        </a:rPr>
                        <a:t>Ethernet</a:t>
                      </a:r>
                      <a:r>
                        <a:rPr lang="en-US" sz="1100" dirty="0">
                          <a:ln>
                            <a:solidFill>
                              <a:schemeClr val="tx1"/>
                            </a:solidFill>
                          </a:ln>
                        </a:rPr>
                        <a:t> (</a:t>
                      </a:r>
                      <a:r>
                        <a:rPr lang="en-US" sz="1100" dirty="0" err="1">
                          <a:ln>
                            <a:solidFill>
                              <a:schemeClr val="tx1"/>
                            </a:solidFill>
                          </a:ln>
                        </a:rPr>
                        <a:t>Gb</a:t>
                      </a:r>
                      <a:r>
                        <a:rPr lang="en-US" sz="1100" dirty="0">
                          <a:ln>
                            <a:solidFill>
                              <a:schemeClr val="tx1"/>
                            </a:solidFill>
                          </a:ln>
                        </a:rPr>
                        <a:t>/s)</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184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800 Gb/s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accent1"/>
                          </a:solidFill>
                        </a:rPr>
                        <a:t>100 X</a:t>
                      </a:r>
                      <a:endParaRPr lang="en-US" sz="2000" b="1" kern="1200" dirty="0">
                        <a:solidFill>
                          <a:schemeClr val="accent1"/>
                        </a:solidFill>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84048">
                <a:tc>
                  <a:txBody>
                    <a:bodyPr/>
                    <a:lstStyle/>
                    <a:p>
                      <a:r>
                        <a:rPr lang="en-US" sz="1400" dirty="0">
                          <a:ln>
                            <a:solidFill>
                              <a:schemeClr val="tx1"/>
                            </a:solidFill>
                          </a:ln>
                        </a:rPr>
                        <a:t>Scan</a:t>
                      </a:r>
                      <a:r>
                        <a:rPr lang="en-US" sz="1400" baseline="0" dirty="0">
                          <a:ln>
                            <a:solidFill>
                              <a:schemeClr val="tx1"/>
                            </a:solidFill>
                          </a:ln>
                        </a:rPr>
                        <a:t> Rate </a:t>
                      </a:r>
                      <a:r>
                        <a:rPr lang="en-US" sz="1100" baseline="0" dirty="0">
                          <a:ln>
                            <a:solidFill>
                              <a:schemeClr val="tx1"/>
                            </a:solidFill>
                          </a:ln>
                        </a:rPr>
                        <a:t>(GB/s)</a:t>
                      </a:r>
                      <a:endParaRPr lang="en-US" sz="1100" dirty="0">
                        <a:ln>
                          <a:solidFill>
                            <a:schemeClr val="tx1"/>
                          </a:solidFill>
                        </a:ln>
                      </a:endParaRP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14</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50</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75</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a:solidFill>
                            <a:schemeClr val="tx1"/>
                          </a:solidFill>
                          <a:latin typeface="+mn-lt"/>
                          <a:ea typeface="+mn-ea"/>
                          <a:cs typeface="+mn-cs"/>
                        </a:rPr>
                        <a:t>100</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100</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263</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301</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350 GB/s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accent1"/>
                          </a:solidFill>
                          <a:latin typeface="+mn-lt"/>
                          <a:ea typeface="+mn-ea"/>
                          <a:cs typeface="+mn-cs"/>
                        </a:rPr>
                        <a:t>25 X</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8554586"/>
                  </a:ext>
                </a:extLst>
              </a:tr>
              <a:tr h="384048">
                <a:tc>
                  <a:txBody>
                    <a:bodyPr/>
                    <a:lstStyle/>
                    <a:p>
                      <a:pPr marL="0" algn="l" defTabSz="914400" rtl="0" eaLnBrk="1" latinLnBrk="0" hangingPunct="1"/>
                      <a:r>
                        <a:rPr lang="en-US" sz="1400" dirty="0">
                          <a:ln>
                            <a:solidFill>
                              <a:schemeClr val="tx1"/>
                            </a:solidFill>
                          </a:ln>
                        </a:rPr>
                        <a:t>Read</a:t>
                      </a:r>
                      <a:r>
                        <a:rPr lang="en-US" sz="1400" baseline="0" dirty="0">
                          <a:ln>
                            <a:solidFill>
                              <a:schemeClr val="tx1"/>
                            </a:solidFill>
                          </a:ln>
                        </a:rPr>
                        <a:t> IOPS </a:t>
                      </a:r>
                      <a:r>
                        <a:rPr lang="en-US" sz="1100" kern="1200" dirty="0">
                          <a:ln>
                            <a:solidFill>
                              <a:schemeClr val="tx1"/>
                            </a:solidFill>
                          </a:ln>
                          <a:solidFill>
                            <a:schemeClr val="tx1"/>
                          </a:solidFill>
                          <a:latin typeface="+mn-lt"/>
                          <a:ea typeface="+mn-ea"/>
                          <a:cs typeface="+mn-cs"/>
                        </a:rPr>
                        <a:t>(M)</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.05</a:t>
                      </a:r>
                    </a:p>
                  </a:txBody>
                  <a:tcPr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1</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a:solidFill>
                            <a:schemeClr val="tx1"/>
                          </a:solidFill>
                          <a:latin typeface="+mn-lt"/>
                          <a:ea typeface="+mn-ea"/>
                          <a:cs typeface="+mn-cs"/>
                        </a:rPr>
                        <a:t>1.5</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1.5</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2.66</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4.14</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800" kern="1200" dirty="0">
                          <a:solidFill>
                            <a:schemeClr val="tx1"/>
                          </a:solidFill>
                          <a:latin typeface="+mn-lt"/>
                          <a:ea typeface="+mn-ea"/>
                          <a:cs typeface="+mn-cs"/>
                        </a:rPr>
                        <a:t>5.6</a:t>
                      </a:r>
                    </a:p>
                  </a:txBody>
                  <a:tcPr marL="9525" marR="9525" marT="9525" marB="0" anchor="ctr">
                    <a:lnL w="12700" cap="flat" cmpd="sng" algn="ctr">
                      <a:solidFill>
                        <a:schemeClr val="bg2">
                          <a:lumMod val="7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solidFill>
                            <a:schemeClr val="accent1"/>
                          </a:solidFill>
                        </a:rPr>
                        <a:t>5.97 M</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accent1"/>
                          </a:solidFill>
                          <a:latin typeface="+mn-lt"/>
                          <a:ea typeface="+mn-ea"/>
                          <a:cs typeface="+mn-cs"/>
                        </a:rPr>
                        <a:t>120 X</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7084750"/>
                  </a:ext>
                </a:extLst>
              </a:tr>
            </a:tbl>
          </a:graphicData>
        </a:graphic>
      </p:graphicFrame>
      <p:sp>
        <p:nvSpPr>
          <p:cNvPr id="40" name="Rectangle 39"/>
          <p:cNvSpPr/>
          <p:nvPr/>
        </p:nvSpPr>
        <p:spPr>
          <a:xfrm>
            <a:off x="10696098" y="2534808"/>
            <a:ext cx="797697" cy="584775"/>
          </a:xfrm>
          <a:prstGeom prst="rect">
            <a:avLst/>
          </a:prstGeom>
          <a:solidFill>
            <a:schemeClr val="accent1"/>
          </a:solidFill>
        </p:spPr>
        <p:txBody>
          <a:bodyPr wrap="square" lIns="45720" rIns="45720" anchor="ctr">
            <a:spAutoFit/>
          </a:bodyPr>
          <a:lstStyle/>
          <a:p>
            <a:pPr algn="ctr"/>
            <a:r>
              <a:rPr lang="en-US" sz="1600" b="1" dirty="0">
                <a:solidFill>
                  <a:schemeClr val="bg1"/>
                </a:solidFill>
              </a:rPr>
              <a:t>V1 – X7 Growth</a:t>
            </a:r>
          </a:p>
        </p:txBody>
      </p:sp>
      <p:grpSp>
        <p:nvGrpSpPr>
          <p:cNvPr id="24" name="Group 23"/>
          <p:cNvGrpSpPr/>
          <p:nvPr/>
        </p:nvGrpSpPr>
        <p:grpSpPr>
          <a:xfrm>
            <a:off x="2017592" y="1498382"/>
            <a:ext cx="8391676" cy="1580705"/>
            <a:chOff x="2017592" y="1663637"/>
            <a:chExt cx="8391676" cy="1580705"/>
          </a:xfrm>
        </p:grpSpPr>
        <p:pic>
          <p:nvPicPr>
            <p:cNvPr id="5" name="Picture 2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25213" y="1981723"/>
              <a:ext cx="530409" cy="1262619"/>
            </a:xfrm>
            <a:prstGeom prst="rect">
              <a:avLst/>
            </a:prstGeom>
            <a:noFill/>
            <a:ln w="9525">
              <a:noFill/>
              <a:miter lim="800000"/>
              <a:headEnd/>
              <a:tailEnd/>
            </a:ln>
            <a:effectLst/>
          </p:spPr>
        </p:pic>
        <p:sp>
          <p:nvSpPr>
            <p:cNvPr id="24583" name="TextBox 8"/>
            <p:cNvSpPr txBox="1">
              <a:spLocks noChangeArrowheads="1"/>
            </p:cNvSpPr>
            <p:nvPr/>
          </p:nvSpPr>
          <p:spPr bwMode="auto">
            <a:xfrm>
              <a:off x="2017592" y="1663637"/>
              <a:ext cx="745651" cy="369332"/>
            </a:xfrm>
            <a:prstGeom prst="rect">
              <a:avLst/>
            </a:prstGeom>
            <a:noFill/>
            <a:ln w="9525">
              <a:noFill/>
              <a:miter lim="800000"/>
              <a:headEnd/>
              <a:tailEnd/>
            </a:ln>
          </p:spPr>
          <p:txBody>
            <a:bodyPr>
              <a:spAutoFit/>
            </a:bodyPr>
            <a:lstStyle/>
            <a:p>
              <a:pPr algn="ctr"/>
              <a:r>
                <a:rPr lang="en-US" b="1" dirty="0"/>
                <a:t>V1</a:t>
              </a:r>
              <a:endParaRPr lang="en-US" sz="1400" dirty="0"/>
            </a:p>
          </p:txBody>
        </p:sp>
        <p:pic>
          <p:nvPicPr>
            <p:cNvPr id="6" name="Picture 8" descr="qs_hero4_single_trans.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14020" y="2007265"/>
              <a:ext cx="518031" cy="1216905"/>
            </a:xfrm>
            <a:prstGeom prst="rect">
              <a:avLst/>
            </a:prstGeom>
            <a:noFill/>
            <a:ln w="9525">
              <a:noFill/>
              <a:miter lim="800000"/>
              <a:headEnd/>
              <a:tailEnd/>
            </a:ln>
            <a:effectLst/>
          </p:spPr>
        </p:pic>
        <p:sp>
          <p:nvSpPr>
            <p:cNvPr id="24587" name="TextBox 14"/>
            <p:cNvSpPr txBox="1">
              <a:spLocks noChangeArrowheads="1"/>
            </p:cNvSpPr>
            <p:nvPr/>
          </p:nvSpPr>
          <p:spPr bwMode="auto">
            <a:xfrm>
              <a:off x="3114926" y="1663637"/>
              <a:ext cx="716218" cy="369332"/>
            </a:xfrm>
            <a:prstGeom prst="rect">
              <a:avLst/>
            </a:prstGeom>
            <a:noFill/>
            <a:ln w="9525">
              <a:noFill/>
              <a:miter lim="800000"/>
              <a:headEnd/>
              <a:tailEnd/>
            </a:ln>
          </p:spPr>
          <p:txBody>
            <a:bodyPr>
              <a:spAutoFit/>
            </a:bodyPr>
            <a:lstStyle/>
            <a:p>
              <a:pPr algn="ctr"/>
              <a:r>
                <a:rPr lang="en-US" b="1" dirty="0"/>
                <a:t>V2</a:t>
              </a:r>
              <a:endParaRPr lang="en-US" dirty="0"/>
            </a:p>
          </p:txBody>
        </p:sp>
        <p:pic>
          <p:nvPicPr>
            <p:cNvPr id="24581" name="Picture 10" descr="ExadataX2-2_1up_00784.pn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4315278" y="2023225"/>
              <a:ext cx="486636" cy="1171761"/>
            </a:xfrm>
            <a:prstGeom prst="rect">
              <a:avLst/>
            </a:prstGeom>
            <a:noFill/>
            <a:ln w="9525">
              <a:noFill/>
              <a:miter lim="800000"/>
              <a:headEnd/>
              <a:tailEnd/>
            </a:ln>
          </p:spPr>
        </p:pic>
        <p:sp>
          <p:nvSpPr>
            <p:cNvPr id="24588" name="TextBox 15"/>
            <p:cNvSpPr txBox="1">
              <a:spLocks noChangeArrowheads="1"/>
            </p:cNvSpPr>
            <p:nvPr/>
          </p:nvSpPr>
          <p:spPr bwMode="auto">
            <a:xfrm>
              <a:off x="4182827" y="1663637"/>
              <a:ext cx="751539" cy="369332"/>
            </a:xfrm>
            <a:prstGeom prst="rect">
              <a:avLst/>
            </a:prstGeom>
            <a:noFill/>
            <a:ln w="9525">
              <a:noFill/>
              <a:miter lim="800000"/>
              <a:headEnd/>
              <a:tailEnd/>
            </a:ln>
          </p:spPr>
          <p:txBody>
            <a:bodyPr>
              <a:spAutoFit/>
            </a:bodyPr>
            <a:lstStyle/>
            <a:p>
              <a:pPr algn="ctr"/>
              <a:r>
                <a:rPr lang="en-US" b="1" dirty="0"/>
                <a:t>X2</a:t>
              </a:r>
              <a:endParaRPr lang="en-US" dirty="0"/>
            </a:p>
          </p:txBody>
        </p:sp>
        <p:pic>
          <p:nvPicPr>
            <p:cNvPr id="8" name="Picture 7" descr="exadata_x3-2_full_ta4d.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400989" y="2003494"/>
              <a:ext cx="515770" cy="1191493"/>
            </a:xfrm>
            <a:prstGeom prst="rect">
              <a:avLst/>
            </a:prstGeom>
            <a:effectLst/>
          </p:spPr>
        </p:pic>
        <p:sp>
          <p:nvSpPr>
            <p:cNvPr id="89" name="TextBox 8"/>
            <p:cNvSpPr txBox="1">
              <a:spLocks noChangeArrowheads="1"/>
            </p:cNvSpPr>
            <p:nvPr/>
          </p:nvSpPr>
          <p:spPr bwMode="auto">
            <a:xfrm>
              <a:off x="5286049" y="1663637"/>
              <a:ext cx="745651" cy="369332"/>
            </a:xfrm>
            <a:prstGeom prst="rect">
              <a:avLst/>
            </a:prstGeom>
            <a:noFill/>
            <a:ln w="9525">
              <a:noFill/>
              <a:miter lim="800000"/>
              <a:headEnd/>
              <a:tailEnd/>
            </a:ln>
          </p:spPr>
          <p:txBody>
            <a:bodyPr>
              <a:spAutoFit/>
            </a:bodyPr>
            <a:lstStyle/>
            <a:p>
              <a:pPr algn="ctr"/>
              <a:r>
                <a:rPr lang="en-US" b="1" dirty="0"/>
                <a:t>X3</a:t>
              </a:r>
              <a:endParaRPr lang="en-US" sz="1400" dirty="0"/>
            </a:p>
          </p:txBody>
        </p:sp>
        <p:pic>
          <p:nvPicPr>
            <p:cNvPr id="54" name="Picture 53" descr="exadata_x3-2_full_ta4d.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76438" y="1989475"/>
              <a:ext cx="530108" cy="1215238"/>
            </a:xfrm>
            <a:prstGeom prst="rect">
              <a:avLst/>
            </a:prstGeom>
            <a:effectLst/>
          </p:spPr>
        </p:pic>
        <p:sp>
          <p:nvSpPr>
            <p:cNvPr id="90" name="TextBox 14"/>
            <p:cNvSpPr txBox="1">
              <a:spLocks noChangeArrowheads="1"/>
            </p:cNvSpPr>
            <p:nvPr/>
          </p:nvSpPr>
          <p:spPr bwMode="auto">
            <a:xfrm>
              <a:off x="6383383" y="1663637"/>
              <a:ext cx="716218" cy="369332"/>
            </a:xfrm>
            <a:prstGeom prst="rect">
              <a:avLst/>
            </a:prstGeom>
            <a:noFill/>
            <a:ln w="9525">
              <a:noFill/>
              <a:miter lim="800000"/>
              <a:headEnd/>
              <a:tailEnd/>
            </a:ln>
          </p:spPr>
          <p:txBody>
            <a:bodyPr>
              <a:spAutoFit/>
            </a:bodyPr>
            <a:lstStyle/>
            <a:p>
              <a:pPr algn="ctr"/>
              <a:r>
                <a:rPr lang="en-US" b="1" dirty="0"/>
                <a:t>X4</a:t>
              </a:r>
              <a:endParaRPr lang="en-US" dirty="0"/>
            </a:p>
          </p:txBody>
        </p:sp>
        <p:pic>
          <p:nvPicPr>
            <p:cNvPr id="88" name="Picture 8"/>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564410" y="2039019"/>
              <a:ext cx="525287" cy="1156686"/>
            </a:xfrm>
            <a:prstGeom prst="rect">
              <a:avLst/>
            </a:prstGeom>
            <a:noFill/>
            <a:ln w="9525">
              <a:noFill/>
              <a:miter lim="800000"/>
              <a:headEnd/>
              <a:tailEnd/>
            </a:ln>
          </p:spPr>
        </p:pic>
        <p:sp>
          <p:nvSpPr>
            <p:cNvPr id="91" name="TextBox 15"/>
            <p:cNvSpPr txBox="1">
              <a:spLocks noChangeArrowheads="1"/>
            </p:cNvSpPr>
            <p:nvPr/>
          </p:nvSpPr>
          <p:spPr bwMode="auto">
            <a:xfrm>
              <a:off x="7451284" y="1663637"/>
              <a:ext cx="751539" cy="369332"/>
            </a:xfrm>
            <a:prstGeom prst="rect">
              <a:avLst/>
            </a:prstGeom>
            <a:noFill/>
            <a:ln w="9525">
              <a:noFill/>
              <a:miter lim="800000"/>
              <a:headEnd/>
              <a:tailEnd/>
            </a:ln>
          </p:spPr>
          <p:txBody>
            <a:bodyPr>
              <a:spAutoFit/>
            </a:bodyPr>
            <a:lstStyle/>
            <a:p>
              <a:pPr algn="ctr"/>
              <a:r>
                <a:rPr lang="en-US" b="1" dirty="0"/>
                <a:t>X5</a:t>
              </a:r>
              <a:endParaRPr lang="en-US" dirty="0"/>
            </a:p>
          </p:txBody>
        </p:sp>
        <p:pic>
          <p:nvPicPr>
            <p:cNvPr id="44" name="Picture 8"/>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667632" y="2039598"/>
              <a:ext cx="525287" cy="1156686"/>
            </a:xfrm>
            <a:prstGeom prst="rect">
              <a:avLst/>
            </a:prstGeom>
            <a:noFill/>
            <a:ln w="9525">
              <a:noFill/>
              <a:miter lim="800000"/>
              <a:headEnd/>
              <a:tailEnd/>
            </a:ln>
          </p:spPr>
        </p:pic>
        <p:sp>
          <p:nvSpPr>
            <p:cNvPr id="45" name="TextBox 15"/>
            <p:cNvSpPr txBox="1">
              <a:spLocks noChangeArrowheads="1"/>
            </p:cNvSpPr>
            <p:nvPr/>
          </p:nvSpPr>
          <p:spPr bwMode="auto">
            <a:xfrm>
              <a:off x="8554506" y="1664216"/>
              <a:ext cx="751539" cy="369332"/>
            </a:xfrm>
            <a:prstGeom prst="rect">
              <a:avLst/>
            </a:prstGeom>
            <a:noFill/>
            <a:ln w="9525">
              <a:noFill/>
              <a:miter lim="800000"/>
              <a:headEnd/>
              <a:tailEnd/>
            </a:ln>
          </p:spPr>
          <p:txBody>
            <a:bodyPr>
              <a:spAutoFit/>
            </a:bodyPr>
            <a:lstStyle/>
            <a:p>
              <a:pPr algn="ctr"/>
              <a:r>
                <a:rPr lang="en-US" b="1" dirty="0"/>
                <a:t>X6</a:t>
              </a:r>
              <a:endParaRPr lang="en-US" dirty="0"/>
            </a:p>
          </p:txBody>
        </p:sp>
        <p:pic>
          <p:nvPicPr>
            <p:cNvPr id="1026" name="Picture 2"/>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69800" y="2027353"/>
              <a:ext cx="527396" cy="1185365"/>
            </a:xfrm>
            <a:prstGeom prst="rect">
              <a:avLst/>
            </a:prstGeom>
            <a:noFill/>
            <a:ln w="9525">
              <a:noFill/>
              <a:miter lim="800000"/>
              <a:headEnd/>
              <a:tailEnd/>
            </a:ln>
          </p:spPr>
        </p:pic>
        <p:sp>
          <p:nvSpPr>
            <p:cNvPr id="52" name="TextBox 15"/>
            <p:cNvSpPr txBox="1">
              <a:spLocks noChangeArrowheads="1"/>
            </p:cNvSpPr>
            <p:nvPr/>
          </p:nvSpPr>
          <p:spPr bwMode="auto">
            <a:xfrm>
              <a:off x="9657729" y="1664216"/>
              <a:ext cx="751539" cy="369332"/>
            </a:xfrm>
            <a:prstGeom prst="rect">
              <a:avLst/>
            </a:prstGeom>
            <a:noFill/>
            <a:ln w="9525">
              <a:noFill/>
              <a:miter lim="800000"/>
              <a:headEnd/>
              <a:tailEnd/>
            </a:ln>
          </p:spPr>
          <p:txBody>
            <a:bodyPr>
              <a:spAutoFit/>
            </a:bodyPr>
            <a:lstStyle/>
            <a:p>
              <a:pPr algn="ctr"/>
              <a:r>
                <a:rPr lang="en-US" b="1" dirty="0"/>
                <a:t>X7</a:t>
              </a:r>
              <a:endParaRPr lang="en-US" dirty="0"/>
            </a:p>
          </p:txBody>
        </p:sp>
      </p:grpSp>
    </p:spTree>
    <p:extLst>
      <p:ext uri="{BB962C8B-B14F-4D97-AF65-F5344CB8AC3E}">
        <p14:creationId xmlns:p14="http://schemas.microsoft.com/office/powerpoint/2010/main" val="172840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51218">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v2.1.x" id="{327BA289-4253-4B1F-93E1-0383345A9128}" vid="{D6F0D91B-DD93-4308-9726-31EB480EB9A1}"/>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Oracle-16x9-2016-151218</Template>
  <TotalTime>57505</TotalTime>
  <Words>4582</Words>
  <Application>Microsoft Macintosh PowerPoint</Application>
  <PresentationFormat>Custom</PresentationFormat>
  <Paragraphs>1179</Paragraphs>
  <Slides>75</Slides>
  <Notes>42</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8" baseType="lpstr">
      <vt:lpstr>Arial Unicode MS</vt:lpstr>
      <vt:lpstr>ＭＳ Ｐゴシック</vt:lpstr>
      <vt:lpstr>ＭＳ Ｐゴシック</vt:lpstr>
      <vt:lpstr>Arial</vt:lpstr>
      <vt:lpstr>Calibri</vt:lpstr>
      <vt:lpstr>Courier New</vt:lpstr>
      <vt:lpstr>Times</vt:lpstr>
      <vt:lpstr>Webdings</vt:lpstr>
      <vt:lpstr>Wingdings</vt:lpstr>
      <vt:lpstr>Wingdings 2</vt:lpstr>
      <vt:lpstr>Wingdings 3</vt:lpstr>
      <vt:lpstr>Oracle-16x9-2016-151218</vt:lpstr>
      <vt:lpstr>Worksheet</vt:lpstr>
      <vt:lpstr>Exadata: Architecture and Internals</vt:lpstr>
      <vt:lpstr>PowerPoint Presentation</vt:lpstr>
      <vt:lpstr>Exadata Database Machine</vt:lpstr>
      <vt:lpstr>Proven at Thousands of Critical Deployments since 2008</vt:lpstr>
      <vt:lpstr>Exadata Deployment Models</vt:lpstr>
      <vt:lpstr>Introducing Exadata X7   State-of-the-Art Hardware Integrated with Smart Database Software</vt:lpstr>
      <vt:lpstr>Exadata Database Machine X7-2 </vt:lpstr>
      <vt:lpstr>Exadata Database Machine X7-8</vt:lpstr>
      <vt:lpstr>Database Platform Leadership Since 2008</vt:lpstr>
      <vt:lpstr>Configure Servers to Match Your Workload</vt:lpstr>
      <vt:lpstr>Hot Swappable Hardware for Online Maintenance</vt:lpstr>
      <vt:lpstr>PowerPoint Presentation</vt:lpstr>
      <vt:lpstr>Exadata Unique Smart Database Software Highlights</vt:lpstr>
      <vt:lpstr>Dozens of Additional Smart Database Capabilities</vt:lpstr>
      <vt:lpstr>Best Performance</vt:lpstr>
      <vt:lpstr>Exadata X7-2 and X7-8 Performance Improvements</vt:lpstr>
      <vt:lpstr>Best Data Warehouse</vt:lpstr>
      <vt:lpstr>Latest Flash Creates Giant Bottleneck for Shared Storage</vt:lpstr>
      <vt:lpstr>Exadata Approaches Memory Speed with Shared Flash</vt:lpstr>
      <vt:lpstr>Exadata Smart Scan</vt:lpstr>
      <vt:lpstr>Benefits of Exadata Smart Scan</vt:lpstr>
      <vt:lpstr>Exadata Smart Scan – Not Just Query Offloading</vt:lpstr>
      <vt:lpstr>What can’t be off-loaded?</vt:lpstr>
      <vt:lpstr>Storage Index - Motivation</vt:lpstr>
      <vt:lpstr>Storage (Anti)- Index </vt:lpstr>
      <vt:lpstr>Exadata Smart Flash Cache</vt:lpstr>
      <vt:lpstr>Exadata I/O Elimination</vt:lpstr>
      <vt:lpstr>Exadata Minimizes I/O - Dramatically Improves Performance</vt:lpstr>
      <vt:lpstr>Exadata Minimizes I/O - Dramatically Improves Performance</vt:lpstr>
      <vt:lpstr>Exadata Minimizes I/O - Dramatically Improves Performance</vt:lpstr>
      <vt:lpstr>Exadata Minimizes I/O - Dramatically Improves Performance</vt:lpstr>
      <vt:lpstr>Benefits Multiply with Parallel Architecture</vt:lpstr>
      <vt:lpstr>Exadata Flash Delivers Lowest Latency in the Industry</vt:lpstr>
      <vt:lpstr>Exadata Compared to Best of Breed Database Platforms</vt:lpstr>
      <vt:lpstr>Columnar Formats Are Great for Analytics and Compression</vt:lpstr>
      <vt:lpstr>Hybrid Columnar Compression Overview</vt:lpstr>
      <vt:lpstr>Benefits of Hybrid Columnar Compression</vt:lpstr>
      <vt:lpstr>Hybrid Columnar Compression</vt:lpstr>
      <vt:lpstr>Compression Benefits Multiply Across Stack</vt:lpstr>
      <vt:lpstr>Seamless Integration of Big Data, NoSQL and Relational Data</vt:lpstr>
      <vt:lpstr>Best OLTP</vt:lpstr>
      <vt:lpstr>Typical OLTP IO Path</vt:lpstr>
      <vt:lpstr>Traditional Networking Stacks Delay OLTP Messages</vt:lpstr>
      <vt:lpstr>Exafusion Direct-to-Wire Protocol</vt:lpstr>
      <vt:lpstr>Mixed Workload Degrade OLTP Response Times</vt:lpstr>
      <vt:lpstr>Exadata Network Resource Management</vt:lpstr>
      <vt:lpstr>Exadata Smart Flash Log</vt:lpstr>
      <vt:lpstr>Transferring Hot Database Blocks Slows OLTP</vt:lpstr>
      <vt:lpstr>New:   Smart Fusion Block Transfer</vt:lpstr>
      <vt:lpstr>OLTP: Exadata Brings In-Memory OLTP to Storage</vt:lpstr>
      <vt:lpstr>In-Memory OLTP Acceleration – Journey of a Database Block</vt:lpstr>
      <vt:lpstr>In-Memory OLTP Acceleration – Journey of a Database Block</vt:lpstr>
      <vt:lpstr>In-Memory OLTP Acceleration – Journey of a Database Block</vt:lpstr>
      <vt:lpstr>In-Memory OLTP Acceleration – Journey of a Database Block</vt:lpstr>
      <vt:lpstr>In-Memory OLTP Acceleration </vt:lpstr>
      <vt:lpstr>Best Consolidation</vt:lpstr>
      <vt:lpstr>Consolidation Challenges</vt:lpstr>
      <vt:lpstr>Resource Management for Consolidated Workloads</vt:lpstr>
      <vt:lpstr>Exadata’s Secret Sauce</vt:lpstr>
      <vt:lpstr>Exadata’s Secret Sauce</vt:lpstr>
      <vt:lpstr>Exadata’s Secret Sauce</vt:lpstr>
      <vt:lpstr>Exadata Smart Storage</vt:lpstr>
      <vt:lpstr>Exadata Smart Storage</vt:lpstr>
      <vt:lpstr>Best Availability</vt:lpstr>
      <vt:lpstr>Exadata Maximum Availability Architecture (MAA)</vt:lpstr>
      <vt:lpstr>Fault Tolerant Availability</vt:lpstr>
      <vt:lpstr>Better Monitoring and Manageability</vt:lpstr>
      <vt:lpstr>NEW: Automated Cloud Scale Software Updates</vt:lpstr>
      <vt:lpstr>Best Database Cloud</vt:lpstr>
      <vt:lpstr>Exadata Cloud: Choice of Deployment Models</vt:lpstr>
      <vt:lpstr>Exadata Cloud Enterprise Edition Extreme Performance Most Powerful Database + Platform</vt:lpstr>
      <vt:lpstr>BYOL: Leverage On-Premises Licenses with Exadata Cloud</vt:lpstr>
      <vt:lpstr>Exadata Cloud at Customer</vt:lpstr>
      <vt:lpstr>PowerPoint Presentation</vt:lpstr>
      <vt:lpstr>PowerPoint Presentation</vt:lpstr>
    </vt:vector>
  </TitlesOfParts>
  <Company>Oracle Corporation</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Exadata X6</dc:title>
  <dc:subject>Oracle Exadata X6</dc:subject>
  <dc:creator>Ashish Ray</dc:creator>
  <cp:keywords>Oracle Exadata X6</cp:keywords>
  <cp:lastModifiedBy>Gurmeet Goindi</cp:lastModifiedBy>
  <cp:revision>951</cp:revision>
  <cp:lastPrinted>2018-07-20T01:55:12Z</cp:lastPrinted>
  <dcterms:created xsi:type="dcterms:W3CDTF">2016-04-14T22:04:11Z</dcterms:created>
  <dcterms:modified xsi:type="dcterms:W3CDTF">2018-07-20T01:55:30Z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